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4"/>
  </p:notesMasterIdLst>
  <p:handoutMasterIdLst>
    <p:handoutMasterId r:id="rId25"/>
  </p:handoutMasterIdLst>
  <p:sldIdLst>
    <p:sldId id="264" r:id="rId2"/>
    <p:sldId id="265" r:id="rId3"/>
    <p:sldId id="267" r:id="rId4"/>
    <p:sldId id="268" r:id="rId5"/>
    <p:sldId id="269" r:id="rId6"/>
    <p:sldId id="270" r:id="rId7"/>
    <p:sldId id="271" r:id="rId8"/>
    <p:sldId id="277" r:id="rId9"/>
    <p:sldId id="272" r:id="rId10"/>
    <p:sldId id="273" r:id="rId11"/>
    <p:sldId id="274" r:id="rId12"/>
    <p:sldId id="275" r:id="rId13"/>
    <p:sldId id="276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7257" autoAdjust="0"/>
  </p:normalViewPr>
  <p:slideViewPr>
    <p:cSldViewPr>
      <p:cViewPr>
        <p:scale>
          <a:sx n="110" d="100"/>
          <a:sy n="110" d="100"/>
        </p:scale>
        <p:origin x="-1644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D64C04-4CF0-4760-937E-0E64701C90C0}" type="datetimeFigureOut">
              <a:rPr lang="pl-PL" smtClean="0"/>
              <a:t>2013-11-01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734E1-6520-41B7-98C9-0A33D6E63A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5101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1E282-E051-4378-87E1-37E913664680}" type="datetimeFigureOut">
              <a:rPr lang="pl-PL" smtClean="0"/>
              <a:pPr/>
              <a:t>2013-11-01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55814-8D09-47C5-9F78-60E779F858B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0472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55814-8D09-47C5-9F78-60E779F858B4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447F60-FF85-42BD-818C-2F1C9BF1E9D4}" type="datetime1">
              <a:rPr lang="pl-PL" smtClean="0"/>
              <a:t>2013-11-01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987824" y="6356350"/>
            <a:ext cx="3168352" cy="365125"/>
          </a:xfrm>
          <a:prstGeom prst="rect">
            <a:avLst/>
          </a:prstGeom>
        </p:spPr>
        <p:txBody>
          <a:bodyPr/>
          <a:lstStyle/>
          <a:p>
            <a:r>
              <a:rPr lang="pl-PL" dirty="0" smtClean="0"/>
              <a:t>Ołtarzew: 5-8  listopada 2013 r. 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2E01A7D6-C70B-408F-BDBD-2AE5A83EBB2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 txBox="1">
            <a:spLocks/>
          </p:cNvSpPr>
          <p:nvPr/>
        </p:nvSpPr>
        <p:spPr>
          <a:xfrm>
            <a:off x="107504" y="188640"/>
            <a:ext cx="6264696" cy="129614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Monitoring efektów realizacji Projektu PL0100 „Wzrost efektywności działalności Inspekcji Ochrony Środowiska, na podstawie doświadczeń norweskich”</a:t>
            </a: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908720"/>
            <a:ext cx="8424936" cy="4176464"/>
          </a:xfrm>
        </p:spPr>
        <p:txBody>
          <a:bodyPr/>
          <a:lstStyle/>
          <a:p>
            <a:pPr marL="457200" lvl="0" indent="-457200"/>
            <a:endParaRPr lang="pl-PL" sz="2000" u="sng" dirty="0" smtClean="0">
              <a:solidFill>
                <a:schemeClr val="tx1"/>
              </a:solidFill>
            </a:endParaRPr>
          </a:p>
          <a:p>
            <a:pPr marL="457200" lvl="0" indent="-457200"/>
            <a:r>
              <a:rPr lang="pl-PL" sz="2000" b="1" dirty="0" smtClean="0">
                <a:solidFill>
                  <a:schemeClr val="tx1"/>
                </a:solidFill>
              </a:rPr>
              <a:t>Działanie 3 </a:t>
            </a:r>
            <a:br>
              <a:rPr lang="pl-PL" sz="2000" b="1" dirty="0" smtClean="0">
                <a:solidFill>
                  <a:schemeClr val="tx1"/>
                </a:solidFill>
              </a:rPr>
            </a:br>
            <a:r>
              <a:rPr lang="pl-PL" sz="2000" b="1" dirty="0" smtClean="0">
                <a:solidFill>
                  <a:schemeClr val="tx1"/>
                </a:solidFill>
              </a:rPr>
              <a:t>„Wzmocnienie metodologiczne Inspekcji Ochrony Środowiska”</a:t>
            </a:r>
          </a:p>
          <a:p>
            <a:pPr marL="457200" lvl="0" indent="-457200"/>
            <a:endParaRPr lang="pl-PL" sz="2000" b="1" dirty="0">
              <a:solidFill>
                <a:schemeClr val="tx1"/>
              </a:solidFill>
            </a:endParaRPr>
          </a:p>
          <a:p>
            <a:pPr marL="457200" lvl="0" indent="-457200"/>
            <a:r>
              <a:rPr lang="pl-PL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Przegląd </a:t>
            </a:r>
            <a:r>
              <a:rPr lang="pl-PL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zasad wykonywania kontroli podmiotów, które mają system zarządzania środowiskowego, zgodny </a:t>
            </a:r>
            <a:r>
              <a:rPr lang="pl-PL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 normą </a:t>
            </a:r>
            <a:r>
              <a:rPr lang="pl-PL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ISO 14001 lub EMAS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2987824" y="6356350"/>
            <a:ext cx="3312368" cy="365125"/>
          </a:xfrm>
        </p:spPr>
        <p:txBody>
          <a:bodyPr/>
          <a:lstStyle/>
          <a:p>
            <a:r>
              <a:rPr lang="pl-PL" smtClean="0"/>
              <a:t>Ołtarzew: 5-8  listopada 2013 r. </a:t>
            </a:r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A7D6-C70B-408F-BDBD-2AE5A83EBB20}" type="slidenum">
              <a:rPr lang="pl-PL" smtClean="0"/>
              <a:pPr/>
              <a:t>1</a:t>
            </a:fld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5292080" y="5445224"/>
            <a:ext cx="2850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Przygotował: Adam Nadolski</a:t>
            </a:r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8496944" cy="4392488"/>
          </a:xfrm>
        </p:spPr>
        <p:txBody>
          <a:bodyPr/>
          <a:lstStyle/>
          <a:p>
            <a:pPr algn="l"/>
            <a:r>
              <a:rPr lang="pl-PL" dirty="0" smtClean="0">
                <a:solidFill>
                  <a:schemeClr val="tx1"/>
                </a:solidFill>
              </a:rPr>
              <a:t>Terminologia: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l-PL" b="1" dirty="0">
                <a:solidFill>
                  <a:schemeClr val="tx1"/>
                </a:solidFill>
              </a:rPr>
              <a:t>o</a:t>
            </a:r>
            <a:r>
              <a:rPr lang="pl-PL" b="1" dirty="0" smtClean="0">
                <a:solidFill>
                  <a:schemeClr val="tx1"/>
                </a:solidFill>
              </a:rPr>
              <a:t>świadczenie </a:t>
            </a:r>
            <a:r>
              <a:rPr lang="pl-PL" b="1" dirty="0">
                <a:solidFill>
                  <a:schemeClr val="tx1"/>
                </a:solidFill>
              </a:rPr>
              <a:t>środowiskowe </a:t>
            </a:r>
            <a:r>
              <a:rPr lang="pl-PL" dirty="0" smtClean="0">
                <a:solidFill>
                  <a:schemeClr val="tx1"/>
                </a:solidFill>
              </a:rPr>
              <a:t>(dot. EMAS) - sporządzona </a:t>
            </a:r>
            <a:r>
              <a:rPr lang="pl-PL" dirty="0">
                <a:solidFill>
                  <a:schemeClr val="tx1"/>
                </a:solidFill>
              </a:rPr>
              <a:t>przez organizację informacja </a:t>
            </a:r>
            <a:r>
              <a:rPr lang="pl-PL" dirty="0" smtClean="0">
                <a:solidFill>
                  <a:schemeClr val="tx1"/>
                </a:solidFill>
              </a:rPr>
              <a:t>o środowisku </a:t>
            </a:r>
            <a:r>
              <a:rPr lang="pl-PL" dirty="0">
                <a:solidFill>
                  <a:schemeClr val="tx1"/>
                </a:solidFill>
              </a:rPr>
              <a:t>w celu dostarczenia społeczeństwu i innym zainteresowanym stronom informacji dotyczącej wpływu </a:t>
            </a:r>
            <a:r>
              <a:rPr lang="pl-PL" dirty="0" smtClean="0">
                <a:solidFill>
                  <a:schemeClr val="tx1"/>
                </a:solidFill>
              </a:rPr>
              <a:t>na środowisko </a:t>
            </a:r>
            <a:r>
              <a:rPr lang="pl-PL" dirty="0">
                <a:solidFill>
                  <a:schemeClr val="tx1"/>
                </a:solidFill>
              </a:rPr>
              <a:t>oraz działania i ciągłej poprawy działania zakładu w dziedzinie ochrony środowiska. </a:t>
            </a:r>
            <a:endParaRPr lang="pl-PL" sz="800" dirty="0" smtClean="0">
              <a:solidFill>
                <a:schemeClr val="tx1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2555776" y="6309320"/>
            <a:ext cx="3464024" cy="412155"/>
          </a:xfrm>
        </p:spPr>
        <p:txBody>
          <a:bodyPr/>
          <a:lstStyle/>
          <a:p>
            <a:r>
              <a:rPr lang="pl-PL" smtClean="0"/>
              <a:t>Ołtarzew: 5-8  listopada 2013 r.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A7D6-C70B-408F-BDBD-2AE5A83EBB20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281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8496944" cy="792088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Podobieństwa między normą ISO 14001, a EMAS: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2771800" y="6356350"/>
            <a:ext cx="3248000" cy="365125"/>
          </a:xfrm>
        </p:spPr>
        <p:txBody>
          <a:bodyPr/>
          <a:lstStyle/>
          <a:p>
            <a:r>
              <a:rPr lang="pl-PL" smtClean="0"/>
              <a:t>Ołtarzew: 5-8  listopada 2013 r.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A7D6-C70B-408F-BDBD-2AE5A83EBB20}" type="slidenum">
              <a:rPr lang="pl-PL" smtClean="0"/>
              <a:pPr/>
              <a:t>11</a:t>
            </a:fld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755576" y="2348880"/>
            <a:ext cx="77768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pl-PL" sz="2800" dirty="0" smtClean="0"/>
              <a:t>są dobrowolne,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sz="2800" dirty="0" smtClean="0"/>
              <a:t>bazują na cyklu </a:t>
            </a:r>
            <a:r>
              <a:rPr lang="pl-PL" sz="2800" dirty="0" err="1" smtClean="0"/>
              <a:t>Deminga</a:t>
            </a:r>
            <a:r>
              <a:rPr lang="pl-PL" sz="2800" dirty="0" smtClean="0"/>
              <a:t> (planuj, wykonaj, sprawdź, działaj),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sz="2800" dirty="0" smtClean="0"/>
              <a:t>ustalana jest polityka organizacji,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sz="2800" dirty="0" smtClean="0"/>
              <a:t>identyfikowane </a:t>
            </a:r>
            <a:r>
              <a:rPr lang="pl-PL" sz="2800" dirty="0"/>
              <a:t>są aspekty </a:t>
            </a:r>
            <a:r>
              <a:rPr lang="pl-PL" sz="2800" dirty="0" smtClean="0"/>
              <a:t>środowiskowe,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sz="2800" dirty="0" smtClean="0"/>
              <a:t>formułuje się </a:t>
            </a:r>
            <a:r>
              <a:rPr lang="pl-PL" sz="2800" dirty="0"/>
              <a:t>się programy </a:t>
            </a:r>
            <a:r>
              <a:rPr lang="pl-PL" sz="2800" dirty="0" smtClean="0"/>
              <a:t>środowiskowe,</a:t>
            </a:r>
            <a:endParaRPr lang="pl-PL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pl-PL" sz="2800" dirty="0" smtClean="0"/>
              <a:t>przeprowadza się audyty systemu,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sz="2800" dirty="0" smtClean="0"/>
              <a:t>dokonuje się oceny skuteczności wdrożonych działań.</a:t>
            </a:r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824140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0" y="1628800"/>
            <a:ext cx="8892480" cy="792088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Różnice między normą ISO 14001, a EMAS: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2771800" y="6309320"/>
            <a:ext cx="3248000" cy="412155"/>
          </a:xfrm>
        </p:spPr>
        <p:txBody>
          <a:bodyPr/>
          <a:lstStyle/>
          <a:p>
            <a:r>
              <a:rPr lang="pl-PL" smtClean="0"/>
              <a:t>Ołtarzew: 5-8  listopada 2013 r.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A7D6-C70B-408F-BDBD-2AE5A83EBB20}" type="slidenum">
              <a:rPr lang="pl-PL" smtClean="0"/>
              <a:pPr/>
              <a:t>12</a:t>
            </a:fld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395536" y="2503149"/>
            <a:ext cx="84969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pl-PL" sz="2800" dirty="0"/>
              <a:t>EMAS </a:t>
            </a:r>
            <a:r>
              <a:rPr lang="pl-PL" sz="2800" dirty="0" smtClean="0"/>
              <a:t>to </a:t>
            </a:r>
            <a:r>
              <a:rPr lang="pl-PL" sz="2800" dirty="0"/>
              <a:t>przepis unijny, ISO 14001 </a:t>
            </a:r>
            <a:r>
              <a:rPr lang="pl-PL" sz="2800" dirty="0" smtClean="0"/>
              <a:t>jest </a:t>
            </a:r>
            <a:r>
              <a:rPr lang="pl-PL" sz="2800" dirty="0"/>
              <a:t>normą </a:t>
            </a:r>
            <a:r>
              <a:rPr lang="pl-PL" sz="2800" dirty="0" smtClean="0"/>
              <a:t>komercyjną,</a:t>
            </a:r>
            <a:endParaRPr lang="pl-PL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pl-PL" sz="2800" dirty="0" smtClean="0"/>
              <a:t>w EMAS przestrzeganie prawa jest obligatoryjne, w ISO zalecane,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sz="2800" dirty="0" smtClean="0"/>
              <a:t>nadzór nad systemem EMAS należy do organów państwowych,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sz="2800" dirty="0" smtClean="0"/>
              <a:t>EMAS wymaga dodatkowych działań takich jak: oświadczenie o środowisku, deklarację środowiskową.</a:t>
            </a:r>
          </a:p>
          <a:p>
            <a:pPr marL="457200" indent="-457200">
              <a:buFont typeface="Arial" pitchFamily="34" charset="0"/>
              <a:buChar char="•"/>
            </a:pPr>
            <a:endParaRPr lang="pl-PL" sz="2800" dirty="0" smtClean="0"/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87869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611560" y="2060848"/>
            <a:ext cx="7992888" cy="3577952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Dokumentacja systemowa tworzona w organizacji może stanowić podstawę do lepszego przygotowania się inspektora do kontroli, a tym samym do skrócenia czasu trwania kontroli. 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2483768" y="6309320"/>
            <a:ext cx="3536032" cy="412155"/>
          </a:xfrm>
        </p:spPr>
        <p:txBody>
          <a:bodyPr/>
          <a:lstStyle/>
          <a:p>
            <a:r>
              <a:rPr lang="pl-PL" smtClean="0"/>
              <a:t>Ołtarzew: 5-8  listopada 2013 r.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A7D6-C70B-408F-BDBD-2AE5A83EBB20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139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856984" cy="1080120"/>
          </a:xfrm>
        </p:spPr>
        <p:txBody>
          <a:bodyPr/>
          <a:lstStyle/>
          <a:p>
            <a:pPr algn="l"/>
            <a:r>
              <a:rPr lang="pl-PL" sz="2800" dirty="0" smtClean="0">
                <a:solidFill>
                  <a:schemeClr val="tx1"/>
                </a:solidFill>
              </a:rPr>
              <a:t>Materiały wejściowe do przygotowania kontroli w przypadku zakładów zarejestrowanych w systemie EMAS:</a:t>
            </a:r>
            <a:endParaRPr lang="pl-PL" sz="2800" dirty="0">
              <a:solidFill>
                <a:schemeClr val="tx1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2483768" y="6309320"/>
            <a:ext cx="3536032" cy="412155"/>
          </a:xfrm>
        </p:spPr>
        <p:txBody>
          <a:bodyPr/>
          <a:lstStyle/>
          <a:p>
            <a:r>
              <a:rPr lang="pl-PL" smtClean="0"/>
              <a:t>Ołtarzew: 5-8  listopada 2013 r.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A7D6-C70B-408F-BDBD-2AE5A83EBB20}" type="slidenum">
              <a:rPr lang="pl-PL" smtClean="0"/>
              <a:pPr/>
              <a:t>14</a:t>
            </a:fld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899592" y="2420888"/>
            <a:ext cx="79928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sz="2800" dirty="0" smtClean="0"/>
              <a:t>przegląd </a:t>
            </a:r>
            <a:r>
              <a:rPr lang="pl-PL" sz="2800" dirty="0"/>
              <a:t>środowiskowy,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2800" dirty="0" smtClean="0"/>
              <a:t>aspekty </a:t>
            </a:r>
            <a:r>
              <a:rPr lang="pl-PL" sz="2800" dirty="0"/>
              <a:t>środowiskowe,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2800" dirty="0" smtClean="0"/>
              <a:t>protokoły </a:t>
            </a:r>
            <a:r>
              <a:rPr lang="pl-PL" sz="2800" dirty="0"/>
              <a:t>audytów środowiskowych,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2800" dirty="0" smtClean="0"/>
              <a:t>deklaracja środowiskowa – publicznie dostępna,</a:t>
            </a:r>
            <a:endParaRPr lang="pl-PL" sz="2800" dirty="0"/>
          </a:p>
          <a:p>
            <a:pPr marL="285750" indent="-285750">
              <a:buFont typeface="Arial" pitchFamily="34" charset="0"/>
              <a:buChar char="•"/>
            </a:pPr>
            <a:r>
              <a:rPr lang="pl-PL" sz="2800" dirty="0" smtClean="0"/>
              <a:t>polityka środowiskowa – publicznie dostępna,</a:t>
            </a:r>
            <a:endParaRPr lang="pl-PL" sz="2800" dirty="0"/>
          </a:p>
          <a:p>
            <a:pPr marL="285750" indent="-285750">
              <a:buFont typeface="Arial" pitchFamily="34" charset="0"/>
              <a:buChar char="•"/>
            </a:pPr>
            <a:r>
              <a:rPr lang="pl-PL" sz="2800" dirty="0" smtClean="0"/>
              <a:t>wyniki </a:t>
            </a:r>
            <a:r>
              <a:rPr lang="pl-PL" sz="2800" dirty="0"/>
              <a:t>badań </a:t>
            </a:r>
            <a:r>
              <a:rPr lang="pl-PL" sz="2800" dirty="0" err="1"/>
              <a:t>samokontrolnych</a:t>
            </a:r>
            <a:r>
              <a:rPr lang="pl-PL" sz="2800" dirty="0"/>
              <a:t>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2800" dirty="0" smtClean="0"/>
              <a:t>przegląd </a:t>
            </a:r>
            <a:r>
              <a:rPr lang="pl-PL" sz="2800" dirty="0"/>
              <a:t>kierownictwa/ sprawozdanie organizacji,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2800" dirty="0" smtClean="0"/>
              <a:t>historia </a:t>
            </a:r>
            <a:r>
              <a:rPr lang="pl-PL" sz="2800" dirty="0"/>
              <a:t>zakładu,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2800" dirty="0" smtClean="0"/>
              <a:t>interwencje</a:t>
            </a:r>
            <a:r>
              <a:rPr lang="pl-PL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43634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611560" y="1916832"/>
            <a:ext cx="8136904" cy="4104456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Wynik z analizy materiałów wejściowych:</a:t>
            </a:r>
          </a:p>
          <a:p>
            <a:r>
              <a:rPr lang="pl-PL" sz="1000" dirty="0" smtClean="0">
                <a:solidFill>
                  <a:schemeClr val="tx1"/>
                </a:solidFill>
              </a:rPr>
              <a:t> </a:t>
            </a:r>
          </a:p>
          <a:p>
            <a:r>
              <a:rPr lang="pl-PL" dirty="0">
                <a:solidFill>
                  <a:schemeClr val="tx1"/>
                </a:solidFill>
              </a:rPr>
              <a:t>Program kontroli (cel, zakres, czas, zespół kontrolny, lista pytań kontrolnych, lista weryfikacyjna, szablon protokołu, inne szablony</a:t>
            </a:r>
            <a:r>
              <a:rPr lang="pl-PL" dirty="0" smtClean="0">
                <a:solidFill>
                  <a:schemeClr val="tx1"/>
                </a:solidFill>
              </a:rPr>
              <a:t>) – należy uwzględnić przegląd materiałów, które nie zostały udostępnione przed kontrolą. 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2555776" y="6309320"/>
            <a:ext cx="3464024" cy="412155"/>
          </a:xfrm>
        </p:spPr>
        <p:txBody>
          <a:bodyPr/>
          <a:lstStyle/>
          <a:p>
            <a:r>
              <a:rPr lang="pl-PL" smtClean="0"/>
              <a:t>Ołtarzew: 5-8  listopada 2013 r.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A7D6-C70B-408F-BDBD-2AE5A83EBB20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3012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328220" y="1484784"/>
            <a:ext cx="8708275" cy="1080120"/>
          </a:xfrm>
        </p:spPr>
        <p:txBody>
          <a:bodyPr/>
          <a:lstStyle/>
          <a:p>
            <a:pPr algn="l"/>
            <a:r>
              <a:rPr lang="pl-PL" sz="2800" dirty="0" smtClean="0">
                <a:solidFill>
                  <a:schemeClr val="tx1"/>
                </a:solidFill>
              </a:rPr>
              <a:t>Materiały wejściowe do przygotowania kontroli w przypadku zakładów z wdrożonym systemem ISO 14001:</a:t>
            </a:r>
            <a:endParaRPr lang="pl-PL" sz="2800" dirty="0">
              <a:solidFill>
                <a:schemeClr val="tx1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2483768" y="6309320"/>
            <a:ext cx="3536032" cy="412155"/>
          </a:xfrm>
        </p:spPr>
        <p:txBody>
          <a:bodyPr/>
          <a:lstStyle/>
          <a:p>
            <a:r>
              <a:rPr lang="pl-PL" smtClean="0"/>
              <a:t>Ołtarzew: 5-8  listopada 2013 r.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A7D6-C70B-408F-BDBD-2AE5A83EBB20}" type="slidenum">
              <a:rPr lang="pl-PL" smtClean="0"/>
              <a:pPr/>
              <a:t>16</a:t>
            </a:fld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1115616" y="2420888"/>
            <a:ext cx="77768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sz="2800" dirty="0" smtClean="0"/>
              <a:t>przegląd </a:t>
            </a:r>
            <a:r>
              <a:rPr lang="pl-PL" sz="2800" dirty="0"/>
              <a:t>środowiskowy,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2800" dirty="0" smtClean="0"/>
              <a:t>aspekty </a:t>
            </a:r>
            <a:r>
              <a:rPr lang="pl-PL" sz="2800" dirty="0"/>
              <a:t>środowiskowe,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2800" dirty="0" smtClean="0"/>
              <a:t>protokoły </a:t>
            </a:r>
            <a:r>
              <a:rPr lang="pl-PL" sz="2800" dirty="0"/>
              <a:t>audytów środowiskowych,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2800" dirty="0" smtClean="0"/>
              <a:t>polityka </a:t>
            </a:r>
            <a:r>
              <a:rPr lang="pl-PL" sz="2800" dirty="0"/>
              <a:t>środowiskowa,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2800" dirty="0" smtClean="0"/>
              <a:t>wyniki </a:t>
            </a:r>
            <a:r>
              <a:rPr lang="pl-PL" sz="2800" dirty="0"/>
              <a:t>badań </a:t>
            </a:r>
            <a:r>
              <a:rPr lang="pl-PL" sz="2800" dirty="0" err="1"/>
              <a:t>samokontrolnych</a:t>
            </a:r>
            <a:r>
              <a:rPr lang="pl-PL" sz="2800" dirty="0"/>
              <a:t>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2800" dirty="0" smtClean="0"/>
              <a:t>przegląd </a:t>
            </a:r>
            <a:r>
              <a:rPr lang="pl-PL" sz="2800" dirty="0"/>
              <a:t>kierownictwa,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2800" dirty="0" smtClean="0"/>
              <a:t>historia </a:t>
            </a:r>
            <a:r>
              <a:rPr lang="pl-PL" sz="2800" dirty="0"/>
              <a:t>zakładu,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2800" dirty="0" smtClean="0"/>
              <a:t>interwencje</a:t>
            </a:r>
            <a:r>
              <a:rPr lang="pl-PL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800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323528" y="1916832"/>
            <a:ext cx="8424936" cy="4104456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Wynik z analizy materiałów wejściowych:</a:t>
            </a:r>
          </a:p>
          <a:p>
            <a:r>
              <a:rPr lang="pl-PL" sz="1100" dirty="0" smtClean="0">
                <a:solidFill>
                  <a:schemeClr val="tx1"/>
                </a:solidFill>
              </a:rPr>
              <a:t> </a:t>
            </a:r>
          </a:p>
          <a:p>
            <a:r>
              <a:rPr lang="pl-PL" dirty="0">
                <a:solidFill>
                  <a:schemeClr val="tx1"/>
                </a:solidFill>
              </a:rPr>
              <a:t>Program kontroli (cel, zakres, czas, zespół kontrolny, lista pytań kontrolnych, lista weryfikacyjna, szablon protokołu, inne szablony</a:t>
            </a:r>
            <a:r>
              <a:rPr lang="pl-PL" dirty="0" smtClean="0">
                <a:solidFill>
                  <a:schemeClr val="tx1"/>
                </a:solidFill>
              </a:rPr>
              <a:t>) – należy uwzględnić przegląd materiałów, które nie zostały udostępnione przed kontrolą.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2555776" y="6309320"/>
            <a:ext cx="3464024" cy="412155"/>
          </a:xfrm>
        </p:spPr>
        <p:txBody>
          <a:bodyPr/>
          <a:lstStyle/>
          <a:p>
            <a:r>
              <a:rPr lang="pl-PL" smtClean="0"/>
              <a:t>Ołtarzew: 5-8  listopada 2013 r.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A7D6-C70B-408F-BDBD-2AE5A83EBB20}" type="slidenum">
              <a:rPr lang="pl-PL" smtClean="0"/>
              <a:pPr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1858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611560" y="1916832"/>
            <a:ext cx="8136904" cy="4104456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Przeprowadzenie kontroli: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Sprawdzenie </a:t>
            </a:r>
            <a:r>
              <a:rPr lang="pl-PL" dirty="0">
                <a:solidFill>
                  <a:schemeClr val="tx1"/>
                </a:solidFill>
              </a:rPr>
              <a:t>rzetelności, wiarygodności </a:t>
            </a:r>
            <a:r>
              <a:rPr lang="pl-PL" dirty="0" smtClean="0">
                <a:solidFill>
                  <a:schemeClr val="tx1"/>
                </a:solidFill>
              </a:rPr>
              <a:t>i prawidłowości </a:t>
            </a:r>
            <a:r>
              <a:rPr lang="pl-PL" dirty="0">
                <a:solidFill>
                  <a:schemeClr val="tx1"/>
                </a:solidFill>
              </a:rPr>
              <a:t>danych i informacji zawartych </a:t>
            </a:r>
            <a:r>
              <a:rPr lang="pl-PL" dirty="0" smtClean="0">
                <a:solidFill>
                  <a:schemeClr val="tx1"/>
                </a:solidFill>
              </a:rPr>
              <a:t>w informacjach </a:t>
            </a:r>
            <a:r>
              <a:rPr lang="pl-PL" dirty="0">
                <a:solidFill>
                  <a:schemeClr val="tx1"/>
                </a:solidFill>
              </a:rPr>
              <a:t>i dokumentach, które były przedmiotem analizy na etapie przygotowania do kontroli, w odniesieniu do zebranych podczas czynności kontrolnych materiałów dowodowych i faktograficznych.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2555776" y="6309320"/>
            <a:ext cx="3464024" cy="412155"/>
          </a:xfrm>
        </p:spPr>
        <p:txBody>
          <a:bodyPr/>
          <a:lstStyle/>
          <a:p>
            <a:r>
              <a:rPr lang="pl-PL" smtClean="0"/>
              <a:t>Ołtarzew: 5-8  listopada 2013 r.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A7D6-C70B-408F-BDBD-2AE5A83EBB20}" type="slidenum">
              <a:rPr lang="pl-PL" smtClean="0"/>
              <a:pPr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78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611560" y="1916832"/>
            <a:ext cx="8136904" cy="4104456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Działania pokontrolne:</a:t>
            </a:r>
          </a:p>
          <a:p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Analogiczne jak w przypadku standardowej kontroli zakładu bez wdrożonego systemu ISO 14001 lub zarejestrowanego w EMAS.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2555776" y="6309320"/>
            <a:ext cx="3464024" cy="412155"/>
          </a:xfrm>
        </p:spPr>
        <p:txBody>
          <a:bodyPr/>
          <a:lstStyle/>
          <a:p>
            <a:r>
              <a:rPr lang="pl-PL" smtClean="0"/>
              <a:t>Ołtarzew: 5-8  listopada 2013 r.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A7D6-C70B-408F-BDBD-2AE5A83EBB20}" type="slidenum">
              <a:rPr lang="pl-PL" smtClean="0"/>
              <a:pPr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2510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611560" y="2348880"/>
            <a:ext cx="8280920" cy="3384376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Główny </a:t>
            </a:r>
            <a:r>
              <a:rPr lang="pl-PL" dirty="0">
                <a:solidFill>
                  <a:schemeClr val="tx1"/>
                </a:solidFill>
              </a:rPr>
              <a:t>Inspektor Ochrony Środowiska zalecił preferowanie zakładów, które posiadają </a:t>
            </a:r>
            <a:r>
              <a:rPr lang="pl-PL" dirty="0" smtClean="0">
                <a:solidFill>
                  <a:schemeClr val="tx1"/>
                </a:solidFill>
              </a:rPr>
              <a:t>wdrożone systemy zarządzania środowiskiem </a:t>
            </a:r>
          </a:p>
          <a:p>
            <a:pPr>
              <a:spcBef>
                <a:spcPts val="0"/>
              </a:spcBef>
            </a:pPr>
            <a:r>
              <a:rPr lang="pl-PL" dirty="0" smtClean="0">
                <a:solidFill>
                  <a:schemeClr val="tx1"/>
                </a:solidFill>
              </a:rPr>
              <a:t>(są </a:t>
            </a:r>
            <a:r>
              <a:rPr lang="pl-PL" dirty="0">
                <a:solidFill>
                  <a:schemeClr val="tx1"/>
                </a:solidFill>
              </a:rPr>
              <a:t>zarejestrowane w EMAS), m.in. poprzez ograniczenie czynności kontrolnych.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2771800" y="6309320"/>
            <a:ext cx="3248000" cy="412155"/>
          </a:xfrm>
        </p:spPr>
        <p:txBody>
          <a:bodyPr/>
          <a:lstStyle/>
          <a:p>
            <a:r>
              <a:rPr lang="pl-PL" smtClean="0"/>
              <a:t>Ołtarzew: 5-8  listopada 2013 r.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A7D6-C70B-408F-BDBD-2AE5A83EBB20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950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611560" y="1916832"/>
            <a:ext cx="8136904" cy="4104456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Działania pokontrolne c.d.:</a:t>
            </a:r>
          </a:p>
          <a:p>
            <a:endParaRPr lang="pl-PL" sz="1050" dirty="0" smtClean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Ocena zakładu pod względem stosowania przepisów ochrony środowiska. Ustalenie, czy stwierdzone podczas  kontroli naruszenia lub inne uwagi dają podstawę do zwiększenia częstotliwości kontroli, pomimo posiadania systemu zarządzania środowiskiem.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2555776" y="6309320"/>
            <a:ext cx="3464024" cy="412155"/>
          </a:xfrm>
        </p:spPr>
        <p:txBody>
          <a:bodyPr/>
          <a:lstStyle/>
          <a:p>
            <a:r>
              <a:rPr lang="pl-PL" smtClean="0"/>
              <a:t>Ołtarzew: 5-8  listopada 2013 r.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A7D6-C70B-408F-BDBD-2AE5A83EBB20}" type="slidenum">
              <a:rPr lang="pl-PL" smtClean="0"/>
              <a:pPr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3045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539552" y="1916832"/>
            <a:ext cx="8064896" cy="4248472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Spostrzeżenia: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l-PL" dirty="0" smtClean="0">
                <a:solidFill>
                  <a:schemeClr val="tx1"/>
                </a:solidFill>
              </a:rPr>
              <a:t>obecny SK nie zawiera wyraźnego elementu, który promowałby zakłady z wdrożonymi systemami zarządzania środowiskowego,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l-PL" dirty="0" smtClean="0">
                <a:solidFill>
                  <a:schemeClr val="tx1"/>
                </a:solidFill>
              </a:rPr>
              <a:t> ISWK nie jest wyposażone w skuteczne mechanizmy, które podczas ustalania planu kontroli uwzględniałyby fakt wdrożenia SZŚ w zakładach.  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2843808" y="6356350"/>
            <a:ext cx="3175992" cy="365125"/>
          </a:xfrm>
        </p:spPr>
        <p:txBody>
          <a:bodyPr/>
          <a:lstStyle/>
          <a:p>
            <a:r>
              <a:rPr lang="pl-PL" smtClean="0"/>
              <a:t>Ołtarzew: 5-8  listopada 2013 r.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A7D6-C70B-408F-BDBD-2AE5A83EBB20}" type="slidenum">
              <a:rPr lang="pl-PL" smtClean="0"/>
              <a:pPr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4334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827584" y="2852936"/>
            <a:ext cx="7488832" cy="17526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l-PL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Dziękuję za uwagę</a:t>
            </a:r>
            <a:endParaRPr lang="pl-PL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Ołtarzew: 5-8  listopada 2013 r.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A7D6-C70B-408F-BDBD-2AE5A83EBB20}" type="slidenum">
              <a:rPr lang="pl-PL" smtClean="0"/>
              <a:pPr/>
              <a:t>22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3760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8280920" cy="4536504"/>
          </a:xfrm>
        </p:spPr>
        <p:txBody>
          <a:bodyPr/>
          <a:lstStyle/>
          <a:p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Dla zakładów posiadających system zarządzania środowiskowego, w których podczas ostatniej kontroli planowej nie stwierdzono istotnych naruszeń wymagań ochrony środowiska zaleca się zmniejszenie częstotliwości kontroli </a:t>
            </a:r>
            <a:r>
              <a:rPr lang="pl-PL" dirty="0" smtClean="0">
                <a:solidFill>
                  <a:schemeClr val="tx1"/>
                </a:solidFill>
              </a:rPr>
              <a:t>w stosunku </a:t>
            </a:r>
            <a:r>
              <a:rPr lang="pl-PL" dirty="0">
                <a:solidFill>
                  <a:schemeClr val="tx1"/>
                </a:solidFill>
              </a:rPr>
              <a:t>do częstotliwości wynikającej </a:t>
            </a:r>
            <a:r>
              <a:rPr lang="pl-PL" dirty="0" smtClean="0">
                <a:solidFill>
                  <a:schemeClr val="tx1"/>
                </a:solidFill>
              </a:rPr>
              <a:t>z zaszeregowania </a:t>
            </a:r>
            <a:r>
              <a:rPr lang="pl-PL" dirty="0">
                <a:solidFill>
                  <a:schemeClr val="tx1"/>
                </a:solidFill>
              </a:rPr>
              <a:t>w </a:t>
            </a:r>
            <a:r>
              <a:rPr lang="pl-PL" dirty="0" smtClean="0">
                <a:solidFill>
                  <a:schemeClr val="tx1"/>
                </a:solidFill>
              </a:rPr>
              <a:t>kategorii. 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2771800" y="6309320"/>
            <a:ext cx="3248000" cy="412155"/>
          </a:xfrm>
        </p:spPr>
        <p:txBody>
          <a:bodyPr/>
          <a:lstStyle/>
          <a:p>
            <a:r>
              <a:rPr lang="pl-PL" smtClean="0"/>
              <a:t>Ołtarzew: 5-8  listopada 2013 r.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A7D6-C70B-408F-BDBD-2AE5A83EBB20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283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8280920" cy="4536504"/>
          </a:xfrm>
        </p:spPr>
        <p:txBody>
          <a:bodyPr/>
          <a:lstStyle/>
          <a:p>
            <a:pPr algn="l"/>
            <a:r>
              <a:rPr lang="pl-PL" sz="2800" dirty="0" smtClean="0">
                <a:solidFill>
                  <a:schemeClr val="tx1"/>
                </a:solidFill>
              </a:rPr>
              <a:t>Częstotliwość kontroli zakładów z wdrożonymi SZŚ:</a:t>
            </a:r>
          </a:p>
          <a:p>
            <a:pPr marL="514350" indent="-514350" algn="l">
              <a:buAutoNum type="arabicPeriod"/>
            </a:pPr>
            <a:r>
              <a:rPr lang="pl-PL" sz="2800" dirty="0" smtClean="0">
                <a:solidFill>
                  <a:schemeClr val="tx1"/>
                </a:solidFill>
              </a:rPr>
              <a:t>zakłady z I </a:t>
            </a:r>
            <a:r>
              <a:rPr lang="pl-PL" sz="2800" dirty="0" err="1" smtClean="0">
                <a:solidFill>
                  <a:schemeClr val="tx1"/>
                </a:solidFill>
              </a:rPr>
              <a:t>i</a:t>
            </a:r>
            <a:r>
              <a:rPr lang="pl-PL" sz="2800" dirty="0" smtClean="0">
                <a:solidFill>
                  <a:schemeClr val="tx1"/>
                </a:solidFill>
              </a:rPr>
              <a:t> II kategorii: raz na 3 lata (o ile inne przepisy nie stanowią inaczej), </a:t>
            </a:r>
          </a:p>
          <a:p>
            <a:pPr marL="514350" indent="-514350" algn="l">
              <a:buAutoNum type="arabicPeriod"/>
            </a:pPr>
            <a:r>
              <a:rPr lang="pl-PL" sz="2800" dirty="0" smtClean="0">
                <a:solidFill>
                  <a:schemeClr val="tx1"/>
                </a:solidFill>
              </a:rPr>
              <a:t>zakłady z III kategorii: raz na 4 lata, </a:t>
            </a:r>
          </a:p>
          <a:p>
            <a:pPr marL="514350" indent="-514350" algn="l">
              <a:buAutoNum type="arabicPeriod"/>
            </a:pPr>
            <a:r>
              <a:rPr lang="pl-PL" sz="2800" dirty="0" smtClean="0">
                <a:solidFill>
                  <a:schemeClr val="tx1"/>
                </a:solidFill>
              </a:rPr>
              <a:t>zakłady z IV kategorii: raz na 5 lat, </a:t>
            </a:r>
          </a:p>
          <a:p>
            <a:pPr marL="514350" indent="-514350" algn="l">
              <a:buAutoNum type="arabicPeriod"/>
            </a:pPr>
            <a:r>
              <a:rPr lang="pl-PL" sz="2800" dirty="0" smtClean="0">
                <a:solidFill>
                  <a:schemeClr val="tx1"/>
                </a:solidFill>
              </a:rPr>
              <a:t>zakłady prowadzące </a:t>
            </a:r>
            <a:r>
              <a:rPr lang="pl-PL" sz="2800" dirty="0">
                <a:solidFill>
                  <a:schemeClr val="tx1"/>
                </a:solidFill>
              </a:rPr>
              <a:t>odzysk i/lub unieszkodliwianie odpadów sprowadzanych z zagranicy, nie posiadających zezwolenia </a:t>
            </a:r>
            <a:r>
              <a:rPr lang="pl-PL" sz="2800" dirty="0" smtClean="0">
                <a:solidFill>
                  <a:schemeClr val="tx1"/>
                </a:solidFill>
              </a:rPr>
              <a:t>wstępnego: raz na </a:t>
            </a:r>
            <a:r>
              <a:rPr lang="pl-PL" sz="2800" dirty="0">
                <a:solidFill>
                  <a:schemeClr val="tx1"/>
                </a:solidFill>
              </a:rPr>
              <a:t>2 </a:t>
            </a:r>
            <a:r>
              <a:rPr lang="pl-PL" sz="2800" dirty="0" smtClean="0">
                <a:solidFill>
                  <a:schemeClr val="tx1"/>
                </a:solidFill>
              </a:rPr>
              <a:t>lata. </a:t>
            </a:r>
          </a:p>
          <a:p>
            <a:endParaRPr lang="pl-PL" sz="2800" dirty="0">
              <a:solidFill>
                <a:schemeClr val="tx1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2771800" y="6309320"/>
            <a:ext cx="3248000" cy="412155"/>
          </a:xfrm>
        </p:spPr>
        <p:txBody>
          <a:bodyPr/>
          <a:lstStyle/>
          <a:p>
            <a:r>
              <a:rPr lang="pl-PL" smtClean="0"/>
              <a:t>Ołtarzew: 5-8  listopada 2013 r.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A7D6-C70B-408F-BDBD-2AE5A83EBB20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2415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611560" y="1844824"/>
            <a:ext cx="7992888" cy="3793976"/>
          </a:xfrm>
        </p:spPr>
        <p:txBody>
          <a:bodyPr/>
          <a:lstStyle/>
          <a:p>
            <a:pPr algn="l"/>
            <a:r>
              <a:rPr lang="pl-PL" dirty="0" smtClean="0">
                <a:solidFill>
                  <a:schemeClr val="tx1"/>
                </a:solidFill>
              </a:rPr>
              <a:t>Terminologia: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l-PL" b="1" dirty="0" smtClean="0">
                <a:solidFill>
                  <a:schemeClr val="tx1"/>
                </a:solidFill>
              </a:rPr>
              <a:t>organizacja</a:t>
            </a:r>
            <a:r>
              <a:rPr lang="pl-PL" dirty="0" smtClean="0">
                <a:solidFill>
                  <a:schemeClr val="tx1"/>
                </a:solidFill>
              </a:rPr>
              <a:t>: wg definicji zawartych w normach ISO 14001 i EMAS pod tym pojęciem mieszczą się przedsiębiorstwa, organy administracji publicznej i instytucje pożytku publicznego.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2555776" y="6309320"/>
            <a:ext cx="3464024" cy="412155"/>
          </a:xfrm>
        </p:spPr>
        <p:txBody>
          <a:bodyPr/>
          <a:lstStyle/>
          <a:p>
            <a:r>
              <a:rPr lang="pl-PL" smtClean="0"/>
              <a:t>Ołtarzew: 5-8  listopada 2013 r.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A7D6-C70B-408F-BDBD-2AE5A83EBB20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118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611560" y="1844824"/>
            <a:ext cx="8136904" cy="3793976"/>
          </a:xfrm>
        </p:spPr>
        <p:txBody>
          <a:bodyPr/>
          <a:lstStyle/>
          <a:p>
            <a:pPr algn="l"/>
            <a:r>
              <a:rPr lang="pl-PL" dirty="0" smtClean="0">
                <a:solidFill>
                  <a:schemeClr val="tx1"/>
                </a:solidFill>
              </a:rPr>
              <a:t>Terminologia: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l-PL" b="1" dirty="0" smtClean="0">
                <a:solidFill>
                  <a:schemeClr val="tx1"/>
                </a:solidFill>
              </a:rPr>
              <a:t>aspekt środowiskowy</a:t>
            </a:r>
            <a:r>
              <a:rPr lang="pl-PL" dirty="0">
                <a:solidFill>
                  <a:schemeClr val="tx1"/>
                </a:solidFill>
              </a:rPr>
              <a:t>: oznacza składnik działalności zakładu, produkty lub usługi, które mogą oddziaływać na </a:t>
            </a:r>
            <a:r>
              <a:rPr lang="pl-PL" dirty="0" smtClean="0">
                <a:solidFill>
                  <a:schemeClr val="tx1"/>
                </a:solidFill>
              </a:rPr>
              <a:t>środowisko. </a:t>
            </a:r>
          </a:p>
          <a:p>
            <a:pPr algn="l"/>
            <a:endParaRPr lang="pl-PL" dirty="0" smtClean="0">
              <a:solidFill>
                <a:schemeClr val="tx1"/>
              </a:solidFill>
            </a:endParaRPr>
          </a:p>
          <a:p>
            <a:pPr algn="l"/>
            <a:r>
              <a:rPr lang="pl-PL" sz="2800" dirty="0" smtClean="0">
                <a:solidFill>
                  <a:schemeClr val="tx1"/>
                </a:solidFill>
              </a:rPr>
              <a:t>UWAGA: wśród aspektów środowiskowych wyróżnia się </a:t>
            </a:r>
            <a:r>
              <a:rPr lang="pl-PL" sz="2800" b="1" dirty="0" smtClean="0">
                <a:solidFill>
                  <a:schemeClr val="tx1"/>
                </a:solidFill>
              </a:rPr>
              <a:t>znaczące</a:t>
            </a:r>
            <a:r>
              <a:rPr lang="pl-PL" sz="2800" dirty="0" smtClean="0">
                <a:solidFill>
                  <a:schemeClr val="tx1"/>
                </a:solidFill>
              </a:rPr>
              <a:t> aspekty środowiskowe.</a:t>
            </a:r>
            <a:endParaRPr lang="pl-PL" sz="2800" dirty="0">
              <a:solidFill>
                <a:schemeClr val="tx1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2555776" y="6309320"/>
            <a:ext cx="3464024" cy="412155"/>
          </a:xfrm>
        </p:spPr>
        <p:txBody>
          <a:bodyPr/>
          <a:lstStyle/>
          <a:p>
            <a:r>
              <a:rPr lang="pl-PL" smtClean="0"/>
              <a:t>Ołtarzew: 5-8  listopada 2013 r.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A7D6-C70B-408F-BDBD-2AE5A83EBB20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37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8496944" cy="4392488"/>
          </a:xfrm>
        </p:spPr>
        <p:txBody>
          <a:bodyPr/>
          <a:lstStyle/>
          <a:p>
            <a:pPr algn="l"/>
            <a:r>
              <a:rPr lang="pl-PL" dirty="0" smtClean="0">
                <a:solidFill>
                  <a:schemeClr val="tx1"/>
                </a:solidFill>
              </a:rPr>
              <a:t>Terminologia: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l-PL" b="1" dirty="0">
                <a:solidFill>
                  <a:schemeClr val="tx1"/>
                </a:solidFill>
              </a:rPr>
              <a:t>p</a:t>
            </a:r>
            <a:r>
              <a:rPr lang="pl-PL" b="1" dirty="0" smtClean="0">
                <a:solidFill>
                  <a:schemeClr val="tx1"/>
                </a:solidFill>
              </a:rPr>
              <a:t>rogram </a:t>
            </a:r>
            <a:r>
              <a:rPr lang="pl-PL" b="1" dirty="0">
                <a:solidFill>
                  <a:schemeClr val="tx1"/>
                </a:solidFill>
              </a:rPr>
              <a:t>środowiskowy </a:t>
            </a:r>
            <a:r>
              <a:rPr lang="pl-PL" dirty="0">
                <a:solidFill>
                  <a:schemeClr val="tx1"/>
                </a:solidFill>
              </a:rPr>
              <a:t>- oznacza harmonogram działań </a:t>
            </a:r>
            <a:r>
              <a:rPr lang="pl-PL" dirty="0" smtClean="0">
                <a:solidFill>
                  <a:schemeClr val="tx1"/>
                </a:solidFill>
              </a:rPr>
              <a:t>podjętych </a:t>
            </a:r>
            <a:r>
              <a:rPr lang="pl-PL" dirty="0">
                <a:solidFill>
                  <a:schemeClr val="tx1"/>
                </a:solidFill>
              </a:rPr>
              <a:t>lub zaplanowanych, dla osiągnięcia celów ogólnych i szczegółowych w dziedzinie ochrony środowiska wraz z określeniem terminów ich </a:t>
            </a:r>
            <a:r>
              <a:rPr lang="pl-PL" dirty="0" smtClean="0">
                <a:solidFill>
                  <a:schemeClr val="tx1"/>
                </a:solidFill>
              </a:rPr>
              <a:t>osiągnięcia.</a:t>
            </a:r>
            <a:endParaRPr lang="pl-PL" dirty="0">
              <a:solidFill>
                <a:schemeClr val="tx1"/>
              </a:solidFill>
            </a:endParaRPr>
          </a:p>
          <a:p>
            <a:pPr algn="l"/>
            <a:endParaRPr lang="pl-PL" sz="800" dirty="0" smtClean="0">
              <a:solidFill>
                <a:schemeClr val="tx1"/>
              </a:solidFill>
            </a:endParaRPr>
          </a:p>
          <a:p>
            <a:pPr algn="l"/>
            <a:r>
              <a:rPr lang="pl-PL" sz="2800" dirty="0" smtClean="0">
                <a:solidFill>
                  <a:schemeClr val="tx1"/>
                </a:solidFill>
              </a:rPr>
              <a:t>UWAGA: programy tworzy się przede wszystkim dla aspektów znaczących.</a:t>
            </a:r>
            <a:endParaRPr lang="pl-PL" sz="2800" dirty="0">
              <a:solidFill>
                <a:schemeClr val="tx1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2555776" y="6309320"/>
            <a:ext cx="3464024" cy="412155"/>
          </a:xfrm>
        </p:spPr>
        <p:txBody>
          <a:bodyPr/>
          <a:lstStyle/>
          <a:p>
            <a:r>
              <a:rPr lang="pl-PL" smtClean="0"/>
              <a:t>Ołtarzew: 5-8  listopada 2013 r.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A7D6-C70B-408F-BDBD-2AE5A83EBB20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9679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8496944" cy="4608512"/>
          </a:xfrm>
        </p:spPr>
        <p:txBody>
          <a:bodyPr/>
          <a:lstStyle/>
          <a:p>
            <a:pPr algn="l"/>
            <a:r>
              <a:rPr lang="pl-PL" dirty="0" smtClean="0">
                <a:solidFill>
                  <a:schemeClr val="tx1"/>
                </a:solidFill>
              </a:rPr>
              <a:t>Terminologia: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l-PL" b="1" dirty="0">
                <a:solidFill>
                  <a:schemeClr val="tx1"/>
                </a:solidFill>
              </a:rPr>
              <a:t>a</a:t>
            </a:r>
            <a:r>
              <a:rPr lang="pl-PL" b="1" dirty="0" smtClean="0">
                <a:solidFill>
                  <a:schemeClr val="tx1"/>
                </a:solidFill>
              </a:rPr>
              <a:t>udyt </a:t>
            </a:r>
            <a:r>
              <a:rPr lang="pl-PL" b="1" dirty="0">
                <a:solidFill>
                  <a:schemeClr val="tx1"/>
                </a:solidFill>
              </a:rPr>
              <a:t>środowiskowy </a:t>
            </a:r>
            <a:r>
              <a:rPr lang="pl-PL" dirty="0">
                <a:solidFill>
                  <a:schemeClr val="tx1"/>
                </a:solidFill>
              </a:rPr>
              <a:t>- </a:t>
            </a:r>
            <a:r>
              <a:rPr lang="pl-PL" dirty="0" smtClean="0">
                <a:solidFill>
                  <a:schemeClr val="tx1"/>
                </a:solidFill>
              </a:rPr>
              <a:t>narzędzie </a:t>
            </a:r>
            <a:r>
              <a:rPr lang="pl-PL" dirty="0">
                <a:solidFill>
                  <a:schemeClr val="tx1"/>
                </a:solidFill>
              </a:rPr>
              <a:t>zarządzania obejmujące systematyczną, udokumentowaną, okresową i obiektywną ocenę skutku działania zakładu, systemu zarządzania i procesów służących ochronie środowiska </a:t>
            </a:r>
            <a:r>
              <a:rPr lang="pl-PL" dirty="0" smtClean="0">
                <a:solidFill>
                  <a:schemeClr val="tx1"/>
                </a:solidFill>
              </a:rPr>
              <a:t>mogących </a:t>
            </a:r>
            <a:r>
              <a:rPr lang="pl-PL" dirty="0">
                <a:solidFill>
                  <a:schemeClr val="tx1"/>
                </a:solidFill>
              </a:rPr>
              <a:t>wywierać wpływ na środowisko, oceny zgodności z polityką ochrony </a:t>
            </a:r>
            <a:r>
              <a:rPr lang="pl-PL" dirty="0" smtClean="0">
                <a:solidFill>
                  <a:schemeClr val="tx1"/>
                </a:solidFill>
              </a:rPr>
              <a:t>środowiska oraz celami </a:t>
            </a:r>
            <a:r>
              <a:rPr lang="pl-PL" dirty="0">
                <a:solidFill>
                  <a:schemeClr val="tx1"/>
                </a:solidFill>
              </a:rPr>
              <a:t>zakładu z zakresu ochrony </a:t>
            </a:r>
            <a:r>
              <a:rPr lang="pl-PL" dirty="0" smtClean="0">
                <a:solidFill>
                  <a:schemeClr val="tx1"/>
                </a:solidFill>
              </a:rPr>
              <a:t>środowiska.</a:t>
            </a:r>
            <a:endParaRPr lang="pl-PL" sz="800" dirty="0" smtClean="0">
              <a:solidFill>
                <a:schemeClr val="tx1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2555776" y="6309320"/>
            <a:ext cx="3464024" cy="412155"/>
          </a:xfrm>
        </p:spPr>
        <p:txBody>
          <a:bodyPr/>
          <a:lstStyle/>
          <a:p>
            <a:r>
              <a:rPr lang="pl-PL" smtClean="0"/>
              <a:t>Ołtarzew: 5-8  listopada 2013 r.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A7D6-C70B-408F-BDBD-2AE5A83EBB20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900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8496944" cy="4392488"/>
          </a:xfrm>
        </p:spPr>
        <p:txBody>
          <a:bodyPr/>
          <a:lstStyle/>
          <a:p>
            <a:pPr algn="l"/>
            <a:r>
              <a:rPr lang="pl-PL" dirty="0" smtClean="0">
                <a:solidFill>
                  <a:schemeClr val="tx1"/>
                </a:solidFill>
              </a:rPr>
              <a:t>Terminologia: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pl-PL" b="1" dirty="0">
                <a:solidFill>
                  <a:schemeClr val="tx1"/>
                </a:solidFill>
              </a:rPr>
              <a:t>p</a:t>
            </a:r>
            <a:r>
              <a:rPr lang="pl-PL" b="1" dirty="0" smtClean="0">
                <a:solidFill>
                  <a:schemeClr val="tx1"/>
                </a:solidFill>
              </a:rPr>
              <a:t>rzegląd </a:t>
            </a:r>
            <a:r>
              <a:rPr lang="pl-PL" b="1" dirty="0">
                <a:solidFill>
                  <a:schemeClr val="tx1"/>
                </a:solidFill>
              </a:rPr>
              <a:t>środowiskowy </a:t>
            </a:r>
            <a:r>
              <a:rPr lang="pl-PL" dirty="0" smtClean="0">
                <a:solidFill>
                  <a:schemeClr val="tx1"/>
                </a:solidFill>
              </a:rPr>
              <a:t>(dot. EMAS) - </a:t>
            </a:r>
            <a:r>
              <a:rPr lang="pl-PL" dirty="0">
                <a:solidFill>
                  <a:schemeClr val="tx1"/>
                </a:solidFill>
              </a:rPr>
              <a:t>to wstępna, kompleksowa analiza zagadnień związanych ze środowiskiem, jak i wpływów na środowisko oraz efektów działalności środowiskowej związanej z ogólną działalnością zakładu. </a:t>
            </a:r>
            <a:endParaRPr lang="pl-PL" sz="800" dirty="0" smtClean="0">
              <a:solidFill>
                <a:schemeClr val="tx1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2555776" y="6309320"/>
            <a:ext cx="3464024" cy="412155"/>
          </a:xfrm>
        </p:spPr>
        <p:txBody>
          <a:bodyPr/>
          <a:lstStyle/>
          <a:p>
            <a:r>
              <a:rPr lang="pl-PL" smtClean="0"/>
              <a:t>Ołtarzew: 5-8  listopada 2013 r.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A7D6-C70B-408F-BDBD-2AE5A83EBB20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4774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ablonABab">
  <a:themeElements>
    <a:clrScheme name="Niestandardowy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5B3D7"/>
      </a:accent1>
      <a:accent2>
        <a:srgbClr val="C0504D"/>
      </a:accent2>
      <a:accent3>
        <a:srgbClr val="9BBB59"/>
      </a:accent3>
      <a:accent4>
        <a:srgbClr val="8064A2"/>
      </a:accent4>
      <a:accent5>
        <a:srgbClr val="8DB3E2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642</TotalTime>
  <Words>880</Words>
  <Application>Microsoft Office PowerPoint</Application>
  <PresentationFormat>Pokaz na ekranie (4:3)</PresentationFormat>
  <Paragraphs>126</Paragraphs>
  <Slides>22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szablonABab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a.bronisz</dc:creator>
  <cp:lastModifiedBy>MadziaiAdam</cp:lastModifiedBy>
  <cp:revision>55</cp:revision>
  <dcterms:created xsi:type="dcterms:W3CDTF">2013-06-04T07:25:46Z</dcterms:created>
  <dcterms:modified xsi:type="dcterms:W3CDTF">2013-11-01T22:11:20Z</dcterms:modified>
</cp:coreProperties>
</file>