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2"/>
  </p:notesMasterIdLst>
  <p:sldIdLst>
    <p:sldId id="257" r:id="rId2"/>
    <p:sldId id="311" r:id="rId3"/>
    <p:sldId id="273" r:id="rId4"/>
    <p:sldId id="272" r:id="rId5"/>
    <p:sldId id="357" r:id="rId6"/>
    <p:sldId id="358" r:id="rId7"/>
    <p:sldId id="356" r:id="rId8"/>
    <p:sldId id="332" r:id="rId9"/>
    <p:sldId id="331" r:id="rId10"/>
    <p:sldId id="336" r:id="rId11"/>
    <p:sldId id="335" r:id="rId12"/>
    <p:sldId id="333" r:id="rId13"/>
    <p:sldId id="334" r:id="rId14"/>
    <p:sldId id="337" r:id="rId15"/>
    <p:sldId id="330" r:id="rId16"/>
    <p:sldId id="339" r:id="rId17"/>
    <p:sldId id="328" r:id="rId18"/>
    <p:sldId id="338" r:id="rId19"/>
    <p:sldId id="327" r:id="rId20"/>
    <p:sldId id="326" r:id="rId21"/>
    <p:sldId id="325" r:id="rId22"/>
    <p:sldId id="324" r:id="rId23"/>
    <p:sldId id="323" r:id="rId24"/>
    <p:sldId id="322" r:id="rId25"/>
    <p:sldId id="321" r:id="rId26"/>
    <p:sldId id="320" r:id="rId27"/>
    <p:sldId id="319" r:id="rId28"/>
    <p:sldId id="318" r:id="rId29"/>
    <p:sldId id="317" r:id="rId30"/>
    <p:sldId id="316" r:id="rId31"/>
    <p:sldId id="315" r:id="rId32"/>
    <p:sldId id="314" r:id="rId33"/>
    <p:sldId id="313" r:id="rId34"/>
    <p:sldId id="355" r:id="rId35"/>
    <p:sldId id="354" r:id="rId36"/>
    <p:sldId id="352" r:id="rId37"/>
    <p:sldId id="351" r:id="rId38"/>
    <p:sldId id="350" r:id="rId39"/>
    <p:sldId id="349" r:id="rId40"/>
    <p:sldId id="360" r:id="rId41"/>
    <p:sldId id="366" r:id="rId42"/>
    <p:sldId id="367" r:id="rId43"/>
    <p:sldId id="277" r:id="rId44"/>
    <p:sldId id="275" r:id="rId45"/>
    <p:sldId id="274" r:id="rId46"/>
    <p:sldId id="262" r:id="rId47"/>
    <p:sldId id="290" r:id="rId48"/>
    <p:sldId id="291" r:id="rId49"/>
    <p:sldId id="299" r:id="rId50"/>
    <p:sldId id="298" r:id="rId51"/>
    <p:sldId id="297" r:id="rId52"/>
    <p:sldId id="296" r:id="rId53"/>
    <p:sldId id="370" r:id="rId54"/>
    <p:sldId id="295" r:id="rId55"/>
    <p:sldId id="300" r:id="rId56"/>
    <p:sldId id="294" r:id="rId57"/>
    <p:sldId id="293" r:id="rId58"/>
    <p:sldId id="292" r:id="rId59"/>
    <p:sldId id="365" r:id="rId60"/>
    <p:sldId id="260" r:id="rId6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C85748-6710-4A3B-A5A1-D1F68E63CA6A}" type="datetimeFigureOut">
              <a:rPr lang="pl-PL"/>
              <a:pPr>
                <a:defRPr/>
              </a:pPr>
              <a:t>2013-11-03</a:t>
            </a:fld>
            <a:endParaRPr lang="pl-PL"/>
          </a:p>
        </p:txBody>
      </p:sp>
      <p:sp>
        <p:nvSpPr>
          <p:cNvPr id="307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D2E651-82B2-458E-89BD-E63A96DD74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C2055D-3DF7-4D70-A86E-247CEE8A525B}" type="datetime1">
              <a:rPr lang="pl-PL"/>
              <a:pPr>
                <a:defRPr/>
              </a:pPr>
              <a:t>2013-11-03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3BFBD39-5DD5-4D8F-B97C-6264E231E01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07950" y="188913"/>
            <a:ext cx="6264275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dirty="0">
                <a:latin typeface="+mj-lt"/>
                <a:ea typeface="+mj-ea"/>
                <a:cs typeface="+mj-cs"/>
              </a:rPr>
              <a:t>Monitoring efektów realizacji Projektu PL0100 „Wzrost efektywności działalności Inspekcji Ochrony Środowiska, na podstawie doświadczeń norweskich”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s.gov/" TargetMode="External"/><Relationship Id="rId2" Type="http://schemas.openxmlformats.org/officeDocument/2006/relationships/hyperlink" Target="http://www.isip.sejm.pl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s.gov.pl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s.europa.eu/" TargetMode="External"/><Relationship Id="rId2" Type="http://schemas.openxmlformats.org/officeDocument/2006/relationships/hyperlink" Target="http://www.isip.sejm.gov.pl/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.pl/slownik/kontrola/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A6C983-5EF5-4003-9404-1F7912091AC7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16385" name="Tytuł 1"/>
          <p:cNvSpPr>
            <a:spLocks noGrp="1"/>
          </p:cNvSpPr>
          <p:nvPr>
            <p:ph type="ctrTitle" idx="4294967295"/>
          </p:nvPr>
        </p:nvSpPr>
        <p:spPr bwMode="auto">
          <a:xfrm>
            <a:off x="684213" y="1628775"/>
            <a:ext cx="7772400" cy="1901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pl-PL" sz="32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OGÓLNA PROCEDURA WYKONYWANIA KONTROLI   </a:t>
            </a:r>
            <a:r>
              <a:rPr lang="pl-PL" sz="4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/>
            </a:r>
            <a:br>
              <a:rPr lang="pl-PL" sz="4000" b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pl-PL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Warsztat II </a:t>
            </a: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– Procedowanie </a:t>
            </a:r>
            <a:b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i przeprowadzanie kontroli </a:t>
            </a:r>
            <a:b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z wykorzystaniem ISWK </a:t>
            </a:r>
            <a:b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realizowanego w ramach Działania 3</a:t>
            </a: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pl-PL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pl-PL" sz="2800" b="1" i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  <a:r>
              <a:rPr lang="pl-PL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 </a:t>
            </a:r>
            <a:br>
              <a:rPr lang="pl-PL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</a:br>
            <a:r>
              <a:rPr lang="pl-PL" sz="2800" b="1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5-8.11.2013 r.</a:t>
            </a:r>
            <a:endParaRPr lang="pl-PL" sz="4000" b="1" smtClean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099" name="Podtytuł 2"/>
          <p:cNvSpPr>
            <a:spLocks noGrp="1"/>
          </p:cNvSpPr>
          <p:nvPr>
            <p:ph type="subTitle" idx="4294967295"/>
          </p:nvPr>
        </p:nvSpPr>
        <p:spPr bwMode="auto">
          <a:xfrm>
            <a:off x="2484438" y="5157788"/>
            <a:ext cx="6400800" cy="1392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  <a:latin typeface="Arial" charset="0"/>
              </a:rPr>
              <a:t>Wiesław Steinke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  <a:latin typeface="Arial" charset="0"/>
              </a:rPr>
              <a:t>Wojewódzki Inspektorat Ochrony Środowiska w Szczecinie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57C73C-78CD-411B-982D-203A786820DD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dla </a:t>
            </a:r>
            <a:r>
              <a:rPr lang="pl-PL" sz="2800" b="1" smtClean="0">
                <a:solidFill>
                  <a:schemeClr val="folHlink"/>
                </a:solidFill>
              </a:rPr>
              <a:t>kontroli planowej</a:t>
            </a:r>
            <a:r>
              <a:rPr lang="pl-PL" sz="2800" b="1" smtClean="0">
                <a:solidFill>
                  <a:schemeClr val="hlink"/>
                </a:solidFill>
              </a:rPr>
              <a:t> ustalić charakter kontroli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800" b="1" smtClean="0">
                <a:solidFill>
                  <a:schemeClr val="hlink"/>
                </a:solidFill>
                <a:latin typeface="Arial" charset="0"/>
              </a:rPr>
            </a:br>
            <a:r>
              <a:rPr lang="pl-PL" sz="2800" b="1" smtClean="0">
                <a:solidFill>
                  <a:schemeClr val="hlink"/>
                </a:solidFill>
              </a:rPr>
              <a:t>(ze względu na zakres objęty kontrolą): </a:t>
            </a:r>
          </a:p>
          <a:p>
            <a:pPr marL="609600" indent="-609600"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kompleksowa (obejmuje pełny zakres korzystania zakładu ze środowiska: pierwsza kontrola zakładu lub kontrola po upływie co najmniej 4 lat od poprzedniej kontroli, albo kolejna kontrola w zakładzie, jeśli jej zakres spełnia zasadę 20 - 80 tzn. obejmuje 20% różnych czynników działalności zakładu, które decydują w 80%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800" b="1" smtClean="0">
                <a:solidFill>
                  <a:schemeClr val="hlink"/>
                </a:solidFill>
                <a:latin typeface="Arial" charset="0"/>
              </a:rPr>
            </a:br>
            <a:r>
              <a:rPr lang="pl-PL" sz="2800" b="1" smtClean="0">
                <a:solidFill>
                  <a:schemeClr val="hlink"/>
                </a:solidFill>
              </a:rPr>
              <a:t>o jego wpływie na środowisko), albo</a:t>
            </a:r>
          </a:p>
          <a:p>
            <a:pPr marL="609600" indent="-609600"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problemowa (obejmuje wybrane zagadnienia),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46D6B5-8A82-46FC-9069-C1E8B494A8E0}" type="slidenum">
              <a:rPr lang="pl-PL" smtClean="0"/>
              <a:pPr/>
              <a:t>11</a:t>
            </a:fld>
            <a:endParaRPr lang="pl-PL" smtClean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dla </a:t>
            </a:r>
            <a:r>
              <a:rPr lang="pl-PL" sz="2800" b="1" smtClean="0">
                <a:solidFill>
                  <a:schemeClr val="folHlink"/>
                </a:solidFill>
              </a:rPr>
              <a:t>kontroli pozaplanowej</a:t>
            </a:r>
            <a:r>
              <a:rPr lang="pl-PL" sz="2800" b="1" smtClean="0">
                <a:solidFill>
                  <a:schemeClr val="hlink"/>
                </a:solidFill>
              </a:rPr>
              <a:t> ustalić rodzaj kontroli (ze względu na przyczynę podjęcia kontroli pozaplanowej):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inwestycyjna (zgłoszony przez inwestora zamiar oddania do eksploatacji), albo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interwencyjna (interwencja skierowana przez obywatela albo jednostkę organizacyjną w postaci skargi lub wniosku albo przez środki masowego przekazu o domniemanym naruszeniu wymagań ochrony środowiska), albo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na wniosek (skierowany przez organ administracji publicznej lub zakład o podjęcie kontroli),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04DAC9-A4BA-4AD8-958A-98A505D6A0C5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557338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pl-PL" sz="3000" b="1" u="sng" smtClean="0">
              <a:solidFill>
                <a:schemeClr val="folHlink"/>
              </a:solidFill>
            </a:endParaRP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ustalić, czy kontrola dotyczyć będzie zakładu, który znajduje się już w ewidencji wojewódzkiego inspektoratu ochrony środowiska; jeżeli tak, to do której z kategorii ryzyka oddziaływania na środowisko został zaklasyfikowany,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ustalić, czy kontrola dotyczyć będzie przedsiębiorcy prowadzącego działalność gospodarczą, czy innego podmiotu,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696A7C-5F55-456C-B9D6-07CBE86992DC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ustalić wielkość zakładu oraz roczny limit czasu trwania kontroli w okresie roku kalendarzowego określony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ustawie o swobodzie działalności gospodarczej,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ustalić jaki pozostał czas, z limitu ustawowego, jeśli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danym roku była przeprowadzana kontrola przez wojewódzkiego inspektora ochrony środowiska.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304C7C-FDAB-4B69-A8F7-88608E1D1D2C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216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latin typeface="Arial" charset="0"/>
              </a:rPr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Kolejne kroki to: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przegląd znajdującej się w wojewódzkim inspektoracie ochrony środowiska dokumentacji zakładu - historia korzystania ze środowiska (skorzystanie z zasobów ISWK),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skorzystanie z odpowiednich dla planowanej kontroli procedur SK,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ustalenie celów kontroli i przewidywanych do sprawdzenia komponentów,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wybór, w zależności od rodzaju działalności, odpowiedniej listy branżowej (w SK Dokumenty 3.2.1.1. do 3.2.1.10.),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667F4C-CE1C-4F66-BE62-1751E987D412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216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pl-PL" sz="2800" b="1" u="sng" smtClean="0"/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wybór, w zależności od przewidywanych do skontrolowania komponentów, odpowiednich list horyzontalnych (w SK Dokumenty 3.2.2.1. do 3.2.2.7.),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ustalenie, czy jest uzasadniona potrzeba wykonania pomiarów kontrolnych przez laboratorium wojewódzkiego inspektoratu ochrony środowiska,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przegląd aktualnych aktów prawnych, dotyczących zagadnień planowanych do kontroli z obszaru ochrony środowiska naturalnego.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43011A-6400-4858-B407-2E74698BAFDB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pl-PL" sz="2600" b="1" u="sng" smtClean="0">
                <a:solidFill>
                  <a:schemeClr val="folHlink"/>
                </a:solidFill>
              </a:rPr>
              <a:t>Podstawowe zasady, którymi powinien kierować się inspektor na etapie przygotowania do kontroli:</a:t>
            </a:r>
          </a:p>
          <a:p>
            <a:pPr marL="990600" lvl="1" indent="-533400"/>
            <a:r>
              <a:rPr lang="pl-PL" b="1" smtClean="0">
                <a:solidFill>
                  <a:schemeClr val="hlink"/>
                </a:solidFill>
              </a:rPr>
              <a:t>Pierwsza kontrola w zakładzie z zasady jest kontrolą kompleksową (nie dotyczy kontroli z zakresu nadzoru rynku odnośnie do spełniania zasadniczych wymagań przez urządzenia używane na zewnątrz pomieszczeń).</a:t>
            </a:r>
          </a:p>
          <a:p>
            <a:pPr marL="990600" lvl="1" indent="-533400"/>
            <a:r>
              <a:rPr lang="pl-PL" b="1" smtClean="0">
                <a:solidFill>
                  <a:schemeClr val="hlink"/>
                </a:solidFill>
              </a:rPr>
              <a:t>Inspektor zapoznaje się z celami i obszarami kontroli, zaplanowanymi do zrealizowania w jej trakcie </a:t>
            </a:r>
            <a:br>
              <a:rPr lang="pl-PL" b="1" smtClean="0">
                <a:solidFill>
                  <a:schemeClr val="hlink"/>
                </a:solidFill>
              </a:rPr>
            </a:br>
            <a:r>
              <a:rPr lang="pl-PL" b="1" smtClean="0">
                <a:solidFill>
                  <a:schemeClr val="hlink"/>
                </a:solidFill>
              </a:rPr>
              <a:t>(w przypadku kontroli planowych) lub zawartymi </a:t>
            </a:r>
            <a:br>
              <a:rPr lang="pl-PL" b="1" smtClean="0">
                <a:solidFill>
                  <a:schemeClr val="hlink"/>
                </a:solidFill>
              </a:rPr>
            </a:br>
            <a:r>
              <a:rPr lang="pl-PL" b="1" smtClean="0">
                <a:solidFill>
                  <a:schemeClr val="hlink"/>
                </a:solidFill>
              </a:rPr>
              <a:t>w materiałach inspektoratu problemami, na które należy zwrócić szczególną uwagę podczas kontroli 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b="1" smtClean="0">
                <a:solidFill>
                  <a:schemeClr val="hlink"/>
                </a:solidFill>
                <a:latin typeface="Arial" charset="0"/>
              </a:rPr>
            </a:br>
            <a:r>
              <a:rPr lang="pl-PL" b="1" smtClean="0">
                <a:solidFill>
                  <a:schemeClr val="hlink"/>
                </a:solidFill>
              </a:rPr>
              <a:t>(w przypadku kontroli problemowych).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70A2AC-E770-44F7-B4B2-BED4463E6B8F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990600" lvl="1" indent="-533400"/>
            <a:r>
              <a:rPr lang="pl-PL" b="1" smtClean="0">
                <a:solidFill>
                  <a:schemeClr val="hlink"/>
                </a:solidFill>
              </a:rPr>
              <a:t>Inspektor, wykorzystując ISWK, analizuje problemy dla środowiska, których źródłem jest funkcjonowanie zakładu i związane z tym zagrożenia.</a:t>
            </a:r>
          </a:p>
          <a:p>
            <a:pPr marL="990600" lvl="1" indent="-533400"/>
            <a:r>
              <a:rPr lang="pl-PL" b="1" smtClean="0">
                <a:solidFill>
                  <a:schemeClr val="hlink"/>
                </a:solidFill>
              </a:rPr>
              <a:t>Zagadnienia do kontroli wybierane są w oparciu </a:t>
            </a:r>
            <a:br>
              <a:rPr lang="pl-PL" b="1" smtClean="0">
                <a:solidFill>
                  <a:schemeClr val="hlink"/>
                </a:solidFill>
              </a:rPr>
            </a:br>
            <a:r>
              <a:rPr lang="pl-PL" b="1" smtClean="0">
                <a:solidFill>
                  <a:schemeClr val="hlink"/>
                </a:solidFill>
              </a:rPr>
              <a:t>o zasadę 20/80 (20% wybranych do kontroli problemów decyduje w 80% o ich wpływie na środowisko).</a:t>
            </a:r>
          </a:p>
          <a:p>
            <a:pPr marL="990600" lvl="1" indent="-533400"/>
            <a:r>
              <a:rPr lang="pl-PL" b="1" smtClean="0">
                <a:solidFill>
                  <a:schemeClr val="hlink"/>
                </a:solidFill>
              </a:rPr>
              <a:t>W zakładach z I kategorii ryzyka objętych czteroletnim cyklem kontrolnym należy wybierać zagadnienia w kolejności wg wagi ich wpływu na środowisko.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A68AA0-8D99-4ECB-90C5-C623A882C034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pl-PL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Inspektor podczas przygotowania do kontroli korzysta między innymi z: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narzędzi wspomagających kontrolę: listy kontrolne (branżowe, horyzontalne, lista weryfikacyjna), które służą do tworzenia programu kontroli,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danych zwartych w ISWK,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informacji i dokumentów zgromadzonych w aktach wojewódzkiego inspektoratu ochrony środowiska,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informacji i dokumentów, uzyskanych od innych organów,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internetu, a w szczególności strony sejmowej </a:t>
            </a:r>
            <a:r>
              <a:rPr lang="pl-PL" sz="2800" b="1" smtClean="0">
                <a:solidFill>
                  <a:schemeClr val="hlink"/>
                </a:solidFill>
                <a:hlinkClick r:id="rId2"/>
              </a:rPr>
              <a:t>www.isip.sejm.pl</a:t>
            </a:r>
            <a:r>
              <a:rPr lang="pl-PL" sz="2800" b="1" smtClean="0">
                <a:solidFill>
                  <a:schemeClr val="hlink"/>
                </a:solidFill>
              </a:rPr>
              <a:t>, strony Ministerstwa Środowiska </a:t>
            </a:r>
            <a:r>
              <a:rPr lang="pl-PL" sz="2800" b="1" smtClean="0">
                <a:solidFill>
                  <a:schemeClr val="hlink"/>
                </a:solidFill>
                <a:hlinkClick r:id="rId3"/>
              </a:rPr>
              <a:t>www.mos.gov</a:t>
            </a:r>
            <a:r>
              <a:rPr lang="pl-PL" sz="2800" b="1" smtClean="0">
                <a:solidFill>
                  <a:schemeClr val="hlink"/>
                </a:solidFill>
              </a:rPr>
              <a:t>.pl w zakładce „prawo /wyjaśnienia do przepisów”,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66CF3E-12E0-46BA-B00E-4050BBA0CB7C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216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58763" indent="-258763">
              <a:lnSpc>
                <a:spcPct val="90000"/>
              </a:lnSpc>
              <a:buFont typeface="Arial" charset="0"/>
              <a:buNone/>
            </a:pPr>
            <a:r>
              <a:rPr lang="pl-PL" sz="2600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W ramach czynności wstępnych, poprzedzających </a:t>
            </a:r>
            <a:br>
              <a:rPr lang="pl-PL" sz="2800" b="1" u="sng" smtClean="0">
                <a:solidFill>
                  <a:schemeClr val="folHlink"/>
                </a:solidFill>
              </a:rPr>
            </a:br>
            <a:r>
              <a:rPr lang="pl-PL" sz="2800" b="1" u="sng" smtClean="0">
                <a:solidFill>
                  <a:schemeClr val="folHlink"/>
                </a:solidFill>
              </a:rPr>
              <a:t>kontrolę inspektor powinien zebrać informacje </a:t>
            </a:r>
            <a:br>
              <a:rPr lang="pl-PL" sz="2800" b="1" u="sng" smtClean="0">
                <a:solidFill>
                  <a:schemeClr val="folHlink"/>
                </a:solidFill>
              </a:rPr>
            </a:br>
            <a:r>
              <a:rPr lang="pl-PL" sz="2800" b="1" u="sng" smtClean="0">
                <a:solidFill>
                  <a:schemeClr val="folHlink"/>
                </a:solidFill>
              </a:rPr>
              <a:t>o kontrolowanym zakładzie i jego otoczeniu, z uwzględnieniem danych identyfikujących zakład oraz cechy przedsiębiorcy:</a:t>
            </a:r>
          </a:p>
          <a:p>
            <a:pPr marL="258763" indent="-258763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rodzaj przedsiębiorcy zgodnie z ustawą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o swobodzie działalności gospodarczej, </a:t>
            </a:r>
          </a:p>
          <a:p>
            <a:pPr marL="258763" indent="-258763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posiadane pozwolenia (sektorowe, zintegrowane),</a:t>
            </a:r>
          </a:p>
          <a:p>
            <a:pPr marL="258763" indent="-258763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informacje o korzystaniu ze środowiska, które kontrolowany podmiot przekazuje do wojewódzkiego inspektora ochrony środowiska lub do innych organów administracji,</a:t>
            </a:r>
            <a:endParaRPr lang="pl-PL" sz="2800" b="1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62CBBA2-25C2-4AA7-A55D-763412D20034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l-PL" b="1" smtClean="0"/>
              <a:t>	</a:t>
            </a:r>
            <a:r>
              <a:rPr lang="pl-PL" b="1" u="sng" smtClean="0">
                <a:solidFill>
                  <a:schemeClr val="folHlink"/>
                </a:solidFill>
              </a:rPr>
              <a:t>OGÓLNA PROCEDURA WYKONYWANIA KONTROLI</a:t>
            </a:r>
            <a:r>
              <a:rPr lang="pl-PL" b="1" smtClean="0"/>
              <a:t> </a:t>
            </a:r>
            <a:r>
              <a:rPr lang="pl-PL" b="1" smtClean="0">
                <a:solidFill>
                  <a:schemeClr val="hlink"/>
                </a:solidFill>
              </a:rPr>
              <a:t>przez Inspekcję Ochrony Środowiska podmiotów  korzystających ze środowiska (zakładów) </a:t>
            </a:r>
            <a:br>
              <a:rPr lang="pl-PL" b="1" smtClean="0">
                <a:solidFill>
                  <a:schemeClr val="hlink"/>
                </a:solidFill>
              </a:rPr>
            </a:br>
            <a:r>
              <a:rPr lang="pl-PL" b="1" smtClean="0">
                <a:solidFill>
                  <a:schemeClr val="hlink"/>
                </a:solidFill>
              </a:rPr>
              <a:t>w Systemie Kontroli (SK) określa zasady i tryb wykonywania kontroli podmiotów korzystających ze środowiska (zakładów).</a:t>
            </a:r>
          </a:p>
          <a:p>
            <a:pPr algn="ctr">
              <a:buFont typeface="Arial" charset="0"/>
              <a:buNone/>
            </a:pPr>
            <a:r>
              <a:rPr lang="pl-PL" b="1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B77717-5BB8-4088-A3FB-2FA309CA932F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dane na temat wyników poprzednich kontroli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(w tym: zarządzenia pokontrolne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i ich realizacja, sprawdzenie, czy wojewódzki inspektor ochrony środowiska wydawał decyzje wymierzające administracyjne kary pieniężne lub decyzje niepieniężne),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dostępne wyniki monitoringu środowiska, w tym badania automonitoringu w otoczeniu zakładu (np. stacje monitoringowe wokół elektrociepłowni, piezometry wokół składowisk odpadów itp.),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wyniki pomiarów emisji,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2BB9E72-757B-4C84-9A17-913C0E0B25CA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dane na temat wielkości i rodzaju produkcji, zużycia energii, ilości pobieranej wody, ilości ścieków oraz rodzaju i ładunku odprowadzanych w nich zanieczyszczeń, wielkości i charakteru emisji zanieczyszczeń do powietrza (energetyczna, technologiczna), ilości i rodzaju wytworzonych odpadów,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dane o ukształtowaniu i sposobie zagospodarowania terenu wokół zakładu (dotyczy zwłaszcza kontroli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z zakresu poważnych awarii oraz emisji hałasu), 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informacje, czy zakład był przyczyną interwencji,</a:t>
            </a:r>
            <a:r>
              <a:rPr lang="pl-PL" sz="2800" smtClean="0"/>
              <a:t>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777D02-3C01-4F36-8DF7-E65BC2CBE228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informacje dotyczące systemu zarządzania środowiskowego funkcjonującego w zakładzie,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informacje dotyczące ewentualnych ograniczeń, związanych z możliwością wstępu i poruszania się po terenie objętym kontrolą,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ustalenie możliwości posiadania przez zakład informacji i dokumentów stanowiących informacje niejawne w rozumieniu ustawy o ochronie informacji niejawnych, których udostępnienie może być wymagane dla potrzeb kontroli,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inne, w zależności od sytuacji i dostępnych informacji.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330076-802A-47A8-BF73-1CD686EC1585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pl-PL" sz="2800" b="1" u="sng" smtClean="0">
              <a:solidFill>
                <a:schemeClr val="folHlink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ustalenie branży, do jakiej należy planowany do kontroli zakład,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ustalenie, czy zakład jest zaliczany  do zakładów dużego lub zwiększonego ryzyka awarii przemysłowej,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zebranie informacji na temat specyfiki zakładu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i ewentualnych problemów, z jakimi inspektor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może się spotkać w trakcie kontroli,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Inspektor powinien korzystać z dokumentów referencyjnych (BREF i BAT) dostępnych na stronie </a:t>
            </a:r>
            <a:r>
              <a:rPr lang="pl-PL" sz="2800" b="1" smtClean="0">
                <a:solidFill>
                  <a:schemeClr val="hlink"/>
                </a:solidFill>
                <a:hlinkClick r:id="rId2"/>
              </a:rPr>
              <a:t>www.mos.gov.pl</a:t>
            </a:r>
            <a:r>
              <a:rPr lang="pl-PL" sz="2800" b="1" smtClean="0">
                <a:solidFill>
                  <a:schemeClr val="hlink"/>
                </a:solidFill>
              </a:rPr>
              <a:t> w zakładce „środowisko/pozwolenia zintegrowane/IPPC POLSKA oraz z poradników branżowych. Pomocnymi są również listy branżowe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i horyzontalne umieszczone w SK a także „karta charakterystyki zakładu”.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06D7D4-71CB-4428-99AE-EBB741EC89C4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 u="sng" smtClean="0">
                <a:solidFill>
                  <a:schemeClr val="folHlink"/>
                </a:solidFill>
              </a:rPr>
              <a:t>Sprawdzenie, jakie obowiązują akty prawne </a:t>
            </a:r>
            <a:br>
              <a:rPr lang="pl-PL" sz="2800" b="1" u="sng" smtClean="0">
                <a:solidFill>
                  <a:schemeClr val="folHlink"/>
                </a:solidFill>
              </a:rPr>
            </a:br>
            <a:r>
              <a:rPr lang="pl-PL" sz="2800" b="1" u="sng" smtClean="0">
                <a:solidFill>
                  <a:schemeClr val="folHlink"/>
                </a:solidFill>
              </a:rPr>
              <a:t>i porównać z zamieszczonymi w dokumentach SK</a:t>
            </a:r>
            <a:r>
              <a:rPr lang="pl-PL" sz="2800" b="1" smtClean="0">
                <a:solidFill>
                  <a:schemeClr val="folHlink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Inspektor, przed rozpoczęciem kontroli, ma obowiązek sprawdzić aktualny stan prawny, związany z tematyką kontroli.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Jedynym właściwym źródłem prawa polskiego są publikatory Sejmu RP (patrz również strona internetowa: </a:t>
            </a:r>
            <a:r>
              <a:rPr lang="pl-PL" sz="2800" b="1" smtClean="0">
                <a:solidFill>
                  <a:schemeClr val="hlink"/>
                </a:solidFill>
                <a:hlinkClick r:id="rId2"/>
              </a:rPr>
              <a:t>www.isip.sejm.gov.pl</a:t>
            </a:r>
            <a:r>
              <a:rPr lang="pl-PL" sz="2800" b="1" smtClean="0">
                <a:solidFill>
                  <a:schemeClr val="hlink"/>
                </a:solidFill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Aktualne decyzje i rozporządzenia Parlamentu Europejskiego i Rady w języku polskim są dostępne pod adresem </a:t>
            </a:r>
            <a:r>
              <a:rPr lang="pl-PL" sz="2800" b="1" smtClean="0">
                <a:solidFill>
                  <a:schemeClr val="hlink"/>
                </a:solidFill>
                <a:hlinkClick r:id="rId3"/>
              </a:rPr>
              <a:t>http://publications.europa.eu</a:t>
            </a:r>
            <a:r>
              <a:rPr lang="pl-PL" sz="2800" b="1" smtClean="0">
                <a:solidFill>
                  <a:schemeClr val="hlink"/>
                </a:solidFill>
              </a:rPr>
              <a:t>/PL Urząd Publikacji Unii Europejskiej. Jedynym miarodajnym źródłem prawa unijnego jest Dziennik Urzędowy Unii Europejskiej.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4F1CC8-E74D-4C41-A5E4-CFC22D255FE7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Zebranie dokumentów wymaganych przed udaniem się na kontrolę.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Na etapie przygotowania do kontroli niezwykle istotne jest rozstrzygnięcie, jaki jest status podmiotu (zakładu), który ma zostać skontrolowany. W przypadku kontroli przedsiębiorcy niezbędne jest sporządzenie i dostarczenie z odpowiednim wyprzedzeniem </a:t>
            </a:r>
            <a:r>
              <a:rPr lang="pl-PL" sz="2800" b="1" u="sng" smtClean="0">
                <a:solidFill>
                  <a:schemeClr val="folHlink"/>
                </a:solidFill>
              </a:rPr>
              <a:t>zawiadomienia o zamiarze wszczęcia kontroli</a:t>
            </a:r>
            <a:r>
              <a:rPr lang="pl-PL" sz="2800" b="1" smtClean="0">
                <a:solidFill>
                  <a:schemeClr val="folHlink"/>
                </a:solidFill>
              </a:rPr>
              <a:t>,</a:t>
            </a:r>
            <a:r>
              <a:rPr lang="pl-PL" sz="2800" b="1" smtClean="0">
                <a:solidFill>
                  <a:schemeClr val="hlink"/>
                </a:solidFill>
              </a:rPr>
              <a:t> przygotowanego zgodnie z zasadami określonymi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ustawie o swobodzie działalności gospodarczej.</a:t>
            </a:r>
            <a:r>
              <a:rPr lang="pl-PL" sz="2800" smtClean="0"/>
              <a:t>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4CC9A3-4857-4B28-ABE2-B5877067BF3E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 u="sng" smtClean="0">
                <a:solidFill>
                  <a:schemeClr val="folHlink"/>
                </a:solidFill>
              </a:rPr>
              <a:t>Zawiadomienie nie jest wymagane tylko w przypadkach szczególnych, określonych w art. 79 ust. 2 ustawy, </a:t>
            </a:r>
            <a:br>
              <a:rPr lang="pl-PL" sz="2400" b="1" u="sng" smtClean="0">
                <a:solidFill>
                  <a:schemeClr val="folHlink"/>
                </a:solidFill>
              </a:rPr>
            </a:br>
            <a:r>
              <a:rPr lang="pl-PL" sz="2400" b="1" u="sng" smtClean="0">
                <a:solidFill>
                  <a:schemeClr val="folHlink"/>
                </a:solidFill>
              </a:rPr>
              <a:t>to znaczy wtedy, gdy przeprowadzenie kontroli: 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nastąpi w związku ze złożeniem wniosku przez przedsiębiorcę we własnej sprawie,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odbędzie się na podstawie bezpośrednio stosowanych przepisów powszechnie obowiązującego prawa wspólnotowego lub na podstawie ratyfikowanej umowy albo na podstawie przepisów ustawy o systemie monitorowania i kontrolowania jakości paliw,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jest niezbędne w celu przeciwdziałania popełnieniu przestępstwa lub wykroczenia,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jest uzasadnione bezpośrednim zagrożeniem życia, zdrowia lub środowiska,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będzie miało miejsce u przedsiębiorcy nie posiadającego adresu zamieszkania lub adresu siedziby lub doręczenie pism na podane adresy było bezskuteczne lub utrudnione.</a:t>
            </a:r>
            <a:r>
              <a:rPr lang="pl-PL" sz="24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BBB598-469D-45A0-9D9B-B1EBD352EF28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Zawiadomienie należy wysyłać odpowiednio wcześniej, za zwrotnym potwierdzeniem odbioru, lub doręczać osobiście (również za potwierdzeniem odbioru przez pracownika zakładu upoważnionego do takiej czynności), gdyż kontrolę można rozpocząć po upływie 7 dni i nie później niż przed upływem 30 dni od dnia otrzymania zawiadomienia przez przedsiębiorcę.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Możliwe jest rozpoczęcie kontroli przed upływem 7 dni, ale tylko na wniosek kontrolowanego.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700C5C-C4EE-47EB-88B6-436A1A7CAC65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800" b="1" u="sng" smtClean="0">
                <a:solidFill>
                  <a:schemeClr val="folHlink"/>
                </a:solidFill>
              </a:rPr>
              <a:t>Sporządzenie programu kontroli.</a:t>
            </a:r>
            <a:r>
              <a:rPr lang="pl-PL" sz="2800" b="1" u="sng" smtClean="0"/>
              <a:t> </a:t>
            </a:r>
            <a:endParaRPr lang="pl-PL" sz="2800" b="1" smtClean="0"/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Opracowanie programu kontroli powinno być traktowane jako obowiązkowe, bez względu na staż pracy inspektora, zwłaszcza w przypadku kontroli: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- kompleksowej,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- przeprowadzanej w ramach cyklu kontrolnego,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- zakładów zaliczanych do I kategorii ryzyka.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Inspektor, za zgodą Kierownika komórki organizacyjnej może w wyjątkowych przypadkach odstąpić od sporządzania programu kontroli, np. w sytuacji wymagającej niezwłoczne podjęcie kontroli.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94EB53-AF9A-47BB-91E1-FD961CC83C6D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600" b="1" smtClean="0"/>
              <a:t>	</a:t>
            </a:r>
            <a:r>
              <a:rPr lang="pl-PL" sz="2600" b="1" u="sng" smtClean="0">
                <a:solidFill>
                  <a:schemeClr val="folHlink"/>
                </a:solidFill>
              </a:rPr>
              <a:t>Program kontroli powinien zawierać: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cele kontroli,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zakres kontroli,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określenie priorytetów działań kontrolnych,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czas trwania kontroli (uwzględniając ograniczenia wynikające z ustawy o swobodzie działalności gospodarczej),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rodzaj kontrolowanego zakładu,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miejsca oględzin,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przewidywane pomiary kontrolne,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imiona i nazwiska oraz stanowiska służbowe inspektorów upoważnionych do kontroli,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zestawienie zagadnień objętych zakresem kontroli,</a:t>
            </a:r>
          </a:p>
          <a:p>
            <a:pPr>
              <a:lnSpc>
                <a:spcPct val="90000"/>
              </a:lnSpc>
            </a:pPr>
            <a:r>
              <a:rPr lang="pl-PL" sz="2600" b="1" smtClean="0">
                <a:solidFill>
                  <a:schemeClr val="hlink"/>
                </a:solidFill>
              </a:rPr>
              <a:t>dokumenty, z którymi należy się zapoznać.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7E1F4A-0B8D-4C07-83DE-0DF7D5654C44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800" b="1" smtClean="0"/>
              <a:t>	</a:t>
            </a:r>
            <a:r>
              <a:rPr lang="pl-PL" b="1" u="sng" smtClean="0">
                <a:solidFill>
                  <a:schemeClr val="folHlink"/>
                </a:solidFill>
              </a:rPr>
              <a:t>Podstawę do wykonywania kontroli stanowią: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ustawa z dnia 20 lipca 1991 r. o Inspekcji Ochrony Środowiska (Dz.U. z 2013 r. poz.686), 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ustawa z dnia 2 lipca 2004 r. o swobodzie działalności gospodarczej (Dz. U. z 2013 r. poz.672 z późn. zm.),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ustawa z dnia 14 czerwca 1960 r. Kodeks postępowania administracyjnego (Dz.U.z z 2013 r. poz.267),</a:t>
            </a:r>
          </a:p>
          <a:p>
            <a:pPr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Zalecenia Parlamentu Europejskiego i Rady Unii Europejskiej Nr 2001/331/WE ustalające minimalne kryteria działania inspekcji ochrony środowiska w państwach członkowskich.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C98194-DD54-44FC-991E-4F27D814F3C3}" type="slidenum">
              <a:rPr lang="pl-PL" smtClean="0"/>
              <a:pPr/>
              <a:t>30</a:t>
            </a:fld>
            <a:endParaRPr lang="pl-PL" smtClean="0"/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W uzasadnionych przypadkach należy przygotować zlecenie do laboratorium wojewódzkiego inspektoratu ochrony środowiska wykonania pomiarów kontrolnych.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W zleceniu, przygotowanym na obowiązującym wzorze zlecenia poboru próbek /wykonania pomiarów i analiz, wynikającym z systemu zarządzania jakością laboratorium, inspektor wskazuje rodzaj, zakres, miejsce i datę ich wykonania.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385D9CF-639B-4D63-B030-118AD91B844A}" type="slidenum">
              <a:rPr lang="pl-PL" smtClean="0"/>
              <a:pPr/>
              <a:t>31</a:t>
            </a:fld>
            <a:endParaRPr lang="pl-PL" smtClean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pl-PL" sz="2800" b="1" u="sng" smtClean="0">
                <a:solidFill>
                  <a:schemeClr val="folHlink"/>
                </a:solidFill>
              </a:rPr>
              <a:t>Zastosowanie odpowiedniego szablonu protokołu kontroli.</a:t>
            </a:r>
            <a:r>
              <a:rPr lang="pl-PL" sz="2800" b="1" u="sng" smtClean="0"/>
              <a:t> </a:t>
            </a:r>
            <a:endParaRPr lang="pl-PL" sz="2800" b="1" smtClean="0"/>
          </a:p>
          <a:p>
            <a:pPr marL="609600" indent="-609600">
              <a:buFont typeface="Arial" charset="0"/>
              <a:buNone/>
            </a:pPr>
            <a:r>
              <a:rPr lang="pl-PL" sz="2800" b="1" smtClean="0"/>
              <a:t>	</a:t>
            </a:r>
            <a:r>
              <a:rPr lang="pl-PL" sz="2800" b="1" smtClean="0">
                <a:solidFill>
                  <a:schemeClr val="hlink"/>
                </a:solidFill>
              </a:rPr>
              <a:t>W SK zamieszczono następujące szablony protokołów kontroli zakładów w terenie: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kontroli planowej problemowej – Dokument 1.4.1.1.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kontroli planowej auditowej (kompleksowej) – Dokument 1.4.1.2.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kontroli interwencyjnej lub na wniosek – Dokument 1.4.1.3.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kontroli inwestycyjnej – Dokument 1.4.1.4.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C3723E-BFCF-4BEA-99F5-06514702CF34}" type="slidenum">
              <a:rPr lang="pl-PL" smtClean="0"/>
              <a:pPr/>
              <a:t>32</a:t>
            </a:fld>
            <a:endParaRPr lang="pl-PL" smtClean="0"/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W przypadku kontroli interwencyjnej mają dodatkowo zastosowanie: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jeśli jest to pierwsza kontrola - szablon kontroli planowej kompleksowej,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jeśli jest to kolejna kontrola - szablon kontroli planowej problemowej.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Protokół może być przez inspektora częściowo wypełniony w siedzibie wojewódzkiego inspektoratu w trakcie przygotowania do kontroli w oparciu o ISWK. System daje możliwość wygenerowania protokołu kontroli wraz z informacjami, dotyczącymi zakładu, znajdującymi się w bazie</a:t>
            </a:r>
            <a:r>
              <a:rPr lang="pl-PL" sz="2800" b="1" i="1" smtClean="0">
                <a:solidFill>
                  <a:schemeClr val="hlink"/>
                </a:solidFill>
              </a:rPr>
              <a:t>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FE07C9-5627-40D5-9295-235B7AF84EDA}" type="slidenum">
              <a:rPr lang="pl-PL" smtClean="0"/>
              <a:pPr/>
              <a:t>33</a:t>
            </a:fld>
            <a:endParaRPr lang="pl-PL" smtClean="0"/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196975"/>
            <a:ext cx="9144000" cy="5287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pl-PL" b="1" smtClean="0">
                <a:solidFill>
                  <a:schemeClr val="folHlink"/>
                </a:solidFill>
              </a:rPr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Uwaga: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Inspektor wiodący powinien korzystać z aplikacji klienckiej ISWK i pobrać z ISWK wszystkie dane wymagane do przeprowadzenia kontroli za pomocą aplikacji klienckiej.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E0BE170-E3A2-4793-80DC-C14704F380B3}" type="slidenum">
              <a:rPr lang="pl-PL">
                <a:latin typeface="Calibri" pitchFamily="34" charset="0"/>
              </a:rPr>
              <a:pPr algn="r"/>
              <a:t>34</a:t>
            </a:fld>
            <a:endParaRPr lang="pl-PL">
              <a:latin typeface="Calibri" pitchFamily="34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400" b="1" u="sng" smtClean="0">
                <a:solidFill>
                  <a:schemeClr val="folHlink"/>
                </a:solidFill>
              </a:rPr>
              <a:t>Tabela czynności kontrolnych.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Do każdego protokołu, niezależnie od rodzaju kontroli, inspektor ma obowiązek dołączyć w formie załącznika Tabelę czynności kontrolnych, którą generuje się z ISWK (wg zawartego w SK Dokumentu 1.4.2. Tabela czynności kontrolnych.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Inspektor wypełnia wyłącznie te wiersze tabeli, które dotyczą działań podejmowanych podczas przeprowadzanej kontroli.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Ma to na celu wskazanie tematycznego zakresu czynności kontrolnych, zrealizowanych podczas kontroli w zakładzie, wraz z zapisaniem daty przeprowadzenia tych czynności kontrolnych.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Tabela czynności kontrolnych powinna być podpisana przez kontrolującego inspektora oraz kontrolowanego lub osobę przez niego upoważnioną.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Tabela czynności kontrolnych stanowi załącznik do protokołu kontroli.</a:t>
            </a:r>
            <a:r>
              <a:rPr lang="pl-PL" sz="20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4E7B3B0-28B6-4256-9718-8326962AF9BE}" type="slidenum">
              <a:rPr lang="pl-PL">
                <a:latin typeface="Calibri" pitchFamily="34" charset="0"/>
              </a:rPr>
              <a:pPr algn="r"/>
              <a:t>35</a:t>
            </a:fld>
            <a:endParaRPr lang="pl-PL">
              <a:latin typeface="Calibri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400" b="1" u="sng" smtClean="0">
                <a:solidFill>
                  <a:schemeClr val="folHlink"/>
                </a:solidFill>
              </a:rPr>
              <a:t>Przejrzenie szablonów innych dokumentów -</a:t>
            </a:r>
            <a:r>
              <a:rPr lang="pl-PL" sz="2400" b="1" u="sng" smtClean="0"/>
              <a:t> </a:t>
            </a:r>
            <a:r>
              <a:rPr lang="pl-PL" sz="2400" b="1" smtClean="0">
                <a:solidFill>
                  <a:schemeClr val="hlink"/>
                </a:solidFill>
              </a:rPr>
              <a:t>stanowią one załączniki do protokołu kontroli, np. protokół oględzin, protokół przesłuchania, ustalenia kontroli w zakresie nadzoru rynku.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u="sng" smtClean="0">
                <a:solidFill>
                  <a:schemeClr val="folHlink"/>
                </a:solidFill>
              </a:rPr>
              <a:t>Przygotowanie dokumentów uprawniających </a:t>
            </a:r>
            <a:br>
              <a:rPr lang="pl-PL" sz="2400" b="1" u="sng" smtClean="0">
                <a:solidFill>
                  <a:schemeClr val="folHlink"/>
                </a:solidFill>
              </a:rPr>
            </a:br>
            <a:r>
              <a:rPr lang="pl-PL" sz="2400" b="1" u="sng" smtClean="0">
                <a:solidFill>
                  <a:schemeClr val="folHlink"/>
                </a:solidFill>
              </a:rPr>
              <a:t>inspektora do wstępu na teren kontrolowanej jednostki </a:t>
            </a:r>
            <a:br>
              <a:rPr lang="pl-PL" sz="2400" b="1" u="sng" smtClean="0">
                <a:solidFill>
                  <a:schemeClr val="folHlink"/>
                </a:solidFill>
              </a:rPr>
            </a:br>
            <a:r>
              <a:rPr lang="pl-PL" sz="2400" b="1" u="sng" smtClean="0">
                <a:solidFill>
                  <a:schemeClr val="folHlink"/>
                </a:solidFill>
              </a:rPr>
              <a:t>i przeprowadzenie kontroli: </a:t>
            </a:r>
            <a:endParaRPr lang="pl-PL" sz="2400" b="1" smtClean="0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400" b="1" smtClean="0">
                <a:solidFill>
                  <a:schemeClr val="hlink"/>
                </a:solidFill>
              </a:rPr>
              <a:t>- dwa egzemplarze zawiadomienia o zamiarze wszczęcia kontroli (jeśli zawiadomienie jest wymagane), a następnie sprawdzić czy jest potwierdzenie doręczenia zawiadomienia,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</a:rPr>
              <a:t>	- aktualną legitymację służbową wraz ze stałym upoważnieniem 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do kontroli wydanym przez wojewódzkiego inspektora ochrony środowiska w trybie ustawy o Inspekcji Ochrony Środowiska,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</a:rPr>
              <a:t>	- upoważnienie do kontroli zakładu, stosownie do przepisów ustawy o swobodzie działalności gospodarczej, w przypadku kontroli przedsiębiorcy.</a:t>
            </a:r>
          </a:p>
          <a:p>
            <a:pPr marL="609600" indent="-609600">
              <a:lnSpc>
                <a:spcPct val="90000"/>
              </a:lnSpc>
            </a:pPr>
            <a:endParaRPr lang="pl-PL" sz="2400" b="1" smtClean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F1404D1-E7FC-4914-A3DE-6860202B828A}" type="slidenum">
              <a:rPr lang="pl-PL">
                <a:latin typeface="Calibri" pitchFamily="34" charset="0"/>
              </a:rPr>
              <a:pPr algn="r"/>
              <a:t>36</a:t>
            </a:fld>
            <a:endParaRPr lang="pl-PL">
              <a:latin typeface="Calibri" pitchFamily="34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W sytuacji, gdy przeprowadzenie kontroli jest niezbędne w celu przeciwdziałania popełnieniu przestępstwa lub wykroczenia, bądź jest uzasadnione bezpośrednim zagrożeniem życia, zdrowia lub środowiska, należy rozpocząć czynności kontrolne u przedsiębiorcy prowadzącego działalność gospodarczą, bez zawiadomienia wynikającego z ustawy o swobodzie działalności gospodarczej.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Inspektor podejmujący kontrolę ma obowiązek poinformować przedsiębiorcę lub osobę upoważnioną,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o jego prawach i obowiązkach.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Niezbędne jest też dokonanie wpisu do książki kontroli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z uzasadnieniem braku zawiadomienia przedsiębiorcy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o zamiarze wszczęcia kontroli.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A5BF10A-3D36-4F91-9A2D-C3965AC5A049}" type="slidenum">
              <a:rPr lang="pl-PL">
                <a:latin typeface="Calibri" pitchFamily="34" charset="0"/>
              </a:rPr>
              <a:pPr algn="r"/>
              <a:t>37</a:t>
            </a:fld>
            <a:endParaRPr lang="pl-PL">
              <a:latin typeface="Calibri" pitchFamily="34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W przypadku przewidywanej kontroli dokumentów niejawnych, konieczne jest posiadanie przez inspektora imiennego „poświadczenia bezpieczeństwa” – upoważnienia do dostępu do informacji stanowiących tajemnicę państwową lub służbową.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W przypadku przewidywanej kontroli zakładu wytwarzającego środki żywności konieczne jest posiadanie przez inspektora aktualnej pracowniczej książeczki zdrowia dla celów sanitarno-epidemiologicznych.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FCAB5C-8372-4EB4-81AA-BFA34A89BF2F}" type="slidenum">
              <a:rPr lang="pl-PL">
                <a:latin typeface="Calibri" pitchFamily="34" charset="0"/>
              </a:rPr>
              <a:pPr algn="r"/>
              <a:t>38</a:t>
            </a:fld>
            <a:endParaRPr lang="pl-PL">
              <a:latin typeface="Calibri" pitchFamily="34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Przygotowanie upoważnienia do nakładania grzywien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drodze mandatu karnego, bloczek mandatowy; sprawdzić czy w pobranych z ISWK dokumentach jest Taryfikator mandatów, zatwierdzony przez Głównego Inspektora Ochrony Środowiska.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Sprawdzenie, w przypadkach szczególnych, czy wojewódzki inspektor ochrony środowiska wydał dla inspektora upoważnienie do wydania w trakcie kontroli decyzji w przedmiocie wstrzymania działalności podmiotu lub oddania do użytkowania obiektu budowlanego, zespołu obiektów lub instalacji.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9C4D44B-9F6B-4D44-AA09-81D84DF3D597}" type="slidenum">
              <a:rPr lang="pl-PL">
                <a:latin typeface="Calibri" pitchFamily="34" charset="0"/>
              </a:rPr>
              <a:pPr algn="r"/>
              <a:t>39</a:t>
            </a:fld>
            <a:endParaRPr lang="pl-PL">
              <a:latin typeface="Calibri" pitchFamily="34" charset="0"/>
            </a:endParaRP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41438"/>
            <a:ext cx="9144000" cy="5516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700" b="1" smtClean="0">
                <a:solidFill>
                  <a:schemeClr val="hlink"/>
                </a:solidFill>
              </a:rPr>
              <a:t>W przygotowaniu do kontroli inspektor wykorzystuje m.in.:</a:t>
            </a:r>
          </a:p>
          <a:p>
            <a:pPr lvl="1"/>
            <a:r>
              <a:rPr lang="pl-PL" sz="2700" b="1" smtClean="0">
                <a:solidFill>
                  <a:schemeClr val="hlink"/>
                </a:solidFill>
              </a:rPr>
              <a:t>laptop z zainstalowaną aplikacją kliencką ISWK,</a:t>
            </a:r>
          </a:p>
          <a:p>
            <a:pPr lvl="1"/>
            <a:r>
              <a:rPr lang="pl-PL" sz="2700" b="1" smtClean="0">
                <a:solidFill>
                  <a:schemeClr val="hlink"/>
                </a:solidFill>
              </a:rPr>
              <a:t>drukarkę,</a:t>
            </a:r>
          </a:p>
          <a:p>
            <a:pPr lvl="1"/>
            <a:r>
              <a:rPr lang="pl-PL" sz="2700" b="1" smtClean="0">
                <a:solidFill>
                  <a:schemeClr val="hlink"/>
                </a:solidFill>
              </a:rPr>
              <a:t>skaner.</a:t>
            </a:r>
          </a:p>
          <a:p>
            <a:r>
              <a:rPr lang="pl-PL" sz="2700" b="1" smtClean="0">
                <a:solidFill>
                  <a:schemeClr val="hlink"/>
                </a:solidFill>
              </a:rPr>
              <a:t>Zgodnie z Kodeksem Pracy podstawowym obowiązkiem pracownika jest przestrzeganie przepisów i zasad bezpieczeństwa i higieny pracy. W szczególności pracownik jest obowiązany przestrzegać zaleceń i przepisów BHP obowiązujących w kontrolowanym zakładzie, a także używać przydzielonych środków ochrony indywidualnej oraz odzieży i obuwia roboczego, zgodnie z ich przeznaczeniem.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D6766A-BCAB-4283-B390-D54AF28096FE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b="1" smtClean="0">
                <a:solidFill>
                  <a:schemeClr val="hlink"/>
                </a:solidFill>
              </a:rPr>
              <a:t>Procedura uwzględnia wnioski z realizacji Projektu PL0100 „Wzrost efektywności działalności Inspekcji Ochrony Środowiska na podstawie doświadczeń norweskich” i modyfikuje zasady i tryb wykonywania kontroli, określone 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b="1" smtClean="0">
                <a:solidFill>
                  <a:schemeClr val="hlink"/>
                </a:solidFill>
                <a:latin typeface="Arial" charset="0"/>
              </a:rPr>
            </a:br>
            <a:r>
              <a:rPr lang="pl-PL" b="1" smtClean="0">
                <a:solidFill>
                  <a:schemeClr val="hlink"/>
                </a:solidFill>
              </a:rPr>
              <a:t>w „Instrukcji przeprowadzania kontroli oraz podejmowania działań pokontrolnych przez służby Inspekcji Ochrony Środowiska” zalecanej do stosowania przez GIOŚ, obowiązującej od 2005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874EF83-D1F1-4DF6-BBFC-060BEF1FC266}" type="slidenum">
              <a:rPr lang="pl-PL">
                <a:latin typeface="Calibri" pitchFamily="34" charset="0"/>
              </a:rPr>
              <a:pPr algn="r"/>
              <a:t>40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125538"/>
            <a:ext cx="9144000" cy="57324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400" b="1" u="sng" smtClean="0">
                <a:solidFill>
                  <a:schemeClr val="folHlink"/>
                </a:solidFill>
              </a:rPr>
              <a:t>Współdziałanie w wykonywaniu czynności kontrolnych z innymi organami kontroli.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Zgodnie z art. 17 ustawy o IOŚ, Inspekcja Ochrony Środowiska współdziała w wykonywaniu czynności kontrolnych z innymi organami kontroli, w tym z Państwową Inspekcją Sanitarną, organami administracji państwowej i rządowej, organami samorządu terytorialnego, organami obrony cywilnej oraz organizacjami społecznymi.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Ustawa o swobodzie działalności gospodarczej</a:t>
            </a:r>
            <a:r>
              <a:rPr lang="pl-PL" sz="2400" b="1" i="1" smtClean="0">
                <a:solidFill>
                  <a:schemeClr val="hlink"/>
                </a:solidFill>
              </a:rPr>
              <a:t> </a:t>
            </a:r>
            <a:r>
              <a:rPr lang="pl-PL" sz="2400" b="1" smtClean="0">
                <a:solidFill>
                  <a:schemeClr val="hlink"/>
                </a:solidFill>
              </a:rPr>
              <a:t>nie przewiduje prowadzenia równocześnie więcej niż jednej kontroli przedsiębiorcy, z wyłączeniem sytuacji zagrożenia życia, zdrowia lub środowiska.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Ustawa nie zakazuje natomiast prowadzenia jednej wspólnej kontroli. Jeżeli zatem zainteresowane organy wymienione w art. 17 ustawy o IOŚ przeprowadzą jedną wspólną kontrolę, nie będzie to naruszało ustawy o swobodzie działalności gospodarczej.</a:t>
            </a:r>
            <a:endParaRPr lang="pl-PL" sz="24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778AB24-DEF7-4903-B9B1-544AD0C8F767}" type="slidenum">
              <a:rPr lang="pl-PL">
                <a:latin typeface="Calibri" pitchFamily="34" charset="0"/>
              </a:rPr>
              <a:pPr algn="r"/>
              <a:t>41</a:t>
            </a:fld>
            <a:endParaRPr lang="pl-PL">
              <a:latin typeface="Calibri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W przedsiębiorstwie nie można równocześnie podejmować i prowadzić więcej niż jednej kontroli. 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Jeżeli w przedsiębiorstwie trwa </a:t>
            </a:r>
            <a:r>
              <a:rPr lang="pl-PL" sz="2800" b="1" smtClean="0">
                <a:solidFill>
                  <a:schemeClr val="hlink"/>
                </a:solidFill>
                <a:hlinkClick r:id="rId2"/>
              </a:rPr>
              <a:t>kontrola</a:t>
            </a:r>
            <a:r>
              <a:rPr lang="pl-PL" sz="2800" b="1" smtClean="0">
                <a:solidFill>
                  <a:schemeClr val="hlink"/>
                </a:solidFill>
              </a:rPr>
              <a:t>, wówczas kolejny kontrolujący ma obowiązek odstąpić od podejmowania czynności kontrolnych oraz ustalić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z przedsiębiorcą inny termin przeprowadzenia kontroli.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FF98413-5716-4DAE-BEAD-02C1CE033A37}" type="slidenum">
              <a:rPr lang="pl-PL">
                <a:latin typeface="Calibri" pitchFamily="34" charset="0"/>
              </a:rPr>
              <a:pPr algn="r"/>
              <a:t>42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Poinformowanie o przewidywanym czasie trwania kontroli, który w przypadku przedsiębiorcy nie może być dłuższy od określonego ustawą o swobodzie działalności gospodarczej;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Przedstawienie programu czynności kontrolnych (jest tu pomocny wcześniej sporządzony program kontroli),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celu wyeliminowania ewentualnych zakłóceń przebiegu kontroli, jak też zakłóceń w pracy kontrolowanej jednostki organizacyjnej lub osoby fizycznej.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Wyjaśnienie kontrolowanemu jego uprawnień do zapoznania się z ustaleniami kontroli w trakcie i po jej wykonaniu.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A3FA8B-48CA-436B-882D-4FA13B97D827}" type="slidenum">
              <a:rPr lang="pl-PL" smtClean="0"/>
              <a:pPr/>
              <a:t>43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Poinformowanie kontrolowanego o możliwości wnioskowania 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o zastrzeżenie w treści zasadniczego protokołu z kontroli danych technicznych, technologicznych, handlowych lub organizacyjnych, których ujawnienie mogłoby naruszyć przepisy</a:t>
            </a:r>
            <a:r>
              <a:rPr lang="pl-PL" sz="2400" b="1" smtClean="0"/>
              <a:t> </a:t>
            </a:r>
            <a:r>
              <a:rPr lang="pl-PL" sz="2400" b="1" smtClean="0">
                <a:solidFill>
                  <a:schemeClr val="hlink"/>
                </a:solidFill>
              </a:rPr>
              <a:t>ustawy z dnia 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5 sierpnia2010 r. o ochronie informacji niejawnych (Dz.U Nr 182 poz. 1228), lub danych jednostkowych, w rozumieniu ustawy z dnia 26 czerwca 1995 r. o statystyce publicznej (Dz.U z 2012 r. poz.591) oraz innych informacji i danych ustawowo chronionych.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Wskazane jest, aby informacje niejawne i zastrzeżone stanowiły odrębny załącznik będący integralną częścią protokołu z kontroli.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Odnotowanie rozpoczęcia kontroli przedsiębiorcy w książce kontroli - wymóg jej prowadzenia nakłada na przedsiębiorcę ustawa o swobodzie działalności gospodarczej.</a:t>
            </a:r>
            <a:r>
              <a:rPr lang="pl-PL" sz="24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6C0076-6D3E-4817-9BD3-AC8FAD3B4B9D}" type="slidenum">
              <a:rPr lang="pl-PL" smtClean="0"/>
              <a:pPr/>
              <a:t>44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341438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400" b="1" u="sng" smtClean="0">
                <a:solidFill>
                  <a:schemeClr val="folHlink"/>
                </a:solidFill>
              </a:rPr>
              <a:t>Przebieg czynności kontrolnych w fazie wykonywania kontroli jest następujący: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Zapoznanie się ze sposobem zarządzania kontrolowaną jednostką organizacyjną, schematem organizacyjnym, regulaminami wewnętrznymi, procedurami technologicznymi, przepisami BHP, zakresami czynności pracowników odpowiedzialnych za objęte kontrolą zadania z zakresu ochrony środowiska. 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Wstępne oględziny obiektów, instalacji i urządzeń istotnych z punktu widzenia oddziaływania zakładu na środowisko, dokonywane w obecności upoważnionego przedstawiciela kontrolowanej jednostki organizacyjnej lub osoby fizycznej; w przypadku stwierdzenia poważnych nieprawidłowości zagrażających środowisku w zakresie nieobjętym celami kontroli – korekta celów kontroli w uzgodnieniu z wioś; w przypadku kontroli przedsiębiorcy – nowe imienne upoważnienie zmieniające zakres kontroli. 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Wytypowanie pracowników, którzy będą poproszeni o przekazanie dokumentacji dotyczącej kontrolowanego zakresu kontroli oraz 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o udzielenie wyjaśnień.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47CF42-898F-4EE6-8637-721253613DEF}" type="slidenum">
              <a:rPr lang="pl-PL" smtClean="0"/>
              <a:pPr/>
              <a:t>45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Poddanie analizie otrzymanej dokumentacji pod względem jej kompletności, prawidłowości prowadzenia oraz zakresu i rodzaju zawartych w niej obowiązków.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Przeprowadzenie rozmów z wytypowanymi pracownikami (wykorzystanie listy pytań kontrolnych), stosując zasadę 3-etapowego sposobu zadawania pytań: 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</a:rPr>
              <a:t>	</a:t>
            </a:r>
            <a:r>
              <a:rPr lang="pl-PL" sz="2400" b="1" smtClean="0">
                <a:solidFill>
                  <a:schemeClr val="folHlink"/>
                </a:solidFill>
              </a:rPr>
              <a:t>- etap 1</a:t>
            </a:r>
            <a:r>
              <a:rPr lang="pl-PL" sz="2400" b="1" smtClean="0">
                <a:solidFill>
                  <a:schemeClr val="hlink"/>
                </a:solidFill>
              </a:rPr>
              <a:t> - tzw. „mapowanie”, czyli ustalenie, w jaki sposób funkcjonuje zakład (pytania otwarte),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</a:rPr>
              <a:t>	</a:t>
            </a:r>
            <a:r>
              <a:rPr lang="pl-PL" sz="2400" b="1" smtClean="0">
                <a:solidFill>
                  <a:schemeClr val="folHlink"/>
                </a:solidFill>
              </a:rPr>
              <a:t>- etap 2</a:t>
            </a:r>
            <a:r>
              <a:rPr lang="pl-PL" sz="2400" b="1" smtClean="0">
                <a:solidFill>
                  <a:schemeClr val="hlink"/>
                </a:solidFill>
              </a:rPr>
              <a:t> - sprawdzanie czy w sposób właściwy został ustalony sposób postępowania zakładu (pytania otwarte lub zamknięte),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400" b="1" smtClean="0">
                <a:solidFill>
                  <a:schemeClr val="hlink"/>
                </a:solidFill>
              </a:rPr>
              <a:t>	</a:t>
            </a:r>
            <a:r>
              <a:rPr lang="pl-PL" sz="2400" b="1" smtClean="0">
                <a:solidFill>
                  <a:schemeClr val="folHlink"/>
                </a:solidFill>
              </a:rPr>
              <a:t>- etap 3 -</a:t>
            </a:r>
            <a:r>
              <a:rPr lang="pl-PL" sz="2400" b="1" smtClean="0">
                <a:solidFill>
                  <a:schemeClr val="hlink"/>
                </a:solidFill>
              </a:rPr>
              <a:t> wnioskowanie, czyli ostateczne ustalenie stanu faktycznego (pytania zamknięte).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34E9126-C3FB-494D-B4A3-7CD39B360BF3}" type="slidenum">
              <a:rPr lang="pl-PL" smtClean="0"/>
              <a:pPr/>
              <a:t>46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200" b="1" smtClean="0">
                <a:solidFill>
                  <a:schemeClr val="folHlink"/>
                </a:solidFill>
              </a:rPr>
              <a:t>	Weryfikacja wyników analizy dokumentacji oraz otrzymanych odpowiedzi m.in. poprzez zastosowanie kontrolnej listy weryfikacyjnej: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200" b="1" smtClean="0">
                <a:solidFill>
                  <a:schemeClr val="hlink"/>
                </a:solidFill>
              </a:rPr>
              <a:t>dokonanie oględzin wytypowanych obiektów, instalacji lub urządzeń w obecności pracownika odpowiedzialnego za ich utrzymanie i eksploatację,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200" b="1" smtClean="0">
                <a:solidFill>
                  <a:schemeClr val="hlink"/>
                </a:solidFill>
              </a:rPr>
              <a:t>porównanie danych z dokumentacji zakładu z danymi zawartymi w informatycznym systemie wspomagania kontroli (ISWK),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200" b="1" smtClean="0">
                <a:solidFill>
                  <a:schemeClr val="hlink"/>
                </a:solidFill>
              </a:rPr>
              <a:t>przeprowadzenie ponownych rozmów z wybranymi pracownikami, odpowiedzialnymi za kontrolowany zakres zagadnień,</a:t>
            </a:r>
          </a:p>
          <a:p>
            <a:pPr marL="990600" lvl="1" indent="-533400">
              <a:lnSpc>
                <a:spcPct val="90000"/>
              </a:lnSpc>
            </a:pPr>
            <a:r>
              <a:rPr lang="pl-PL" sz="2200" b="1" smtClean="0">
                <a:solidFill>
                  <a:schemeClr val="hlink"/>
                </a:solidFill>
              </a:rPr>
              <a:t>wykonanie kontrolnych pomiarów i badań emisji lub imisji, wyłącznie w sytuacji uzasadnionej wynikami oględzin lub automonitoringu, wskazującymi na duże prawdopodobieństwo wystąpienia naruszeń warunków korzystania ze środowiska; zapewnienie przy poborze próbek, pomiarach lub badaniach obecności pracowników odpowiedzialnych za kontrolowane zagadnienia.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913D81-E14D-4F2D-998C-CF13ED06F174}" type="slidenum">
              <a:rPr lang="pl-PL" smtClean="0"/>
              <a:pPr/>
              <a:t>47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Porównanie stwierdzonego stanu faktycznego z wymaganiami określonymi w decyzjach reglamentujących korzystanie ze środowiska, zezwoleniach, zgłoszeniach, informacjach lub przepisach prawa. 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Określenie zakresu i rodzaju stwierdzonych naruszeń wymagań ochrony środowiska oraz ich udokumentowanie w rozumieniu przepisów kpa z uwzględnieniem nw. zasad: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dowody nie mogą zawierać elementów ocennych i powinny opierać się jedynie na stwierdzonym stanie faktycznym;</a:t>
            </a:r>
          </a:p>
          <a:p>
            <a:pPr>
              <a:lnSpc>
                <a:spcPct val="8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powinna być przeprowadzona ocena wiarygodności dowodów, 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z uwzględnieniem ich źródła i rodzaju. W przypadku występowania sprzeczności, za bardziej wiarygodne uznaje się dowody pisemne lub rzeczowe, uzyskane na podstawie materiałów źródłowych bezpośrednio przez inspektora lub dowody pochodzące spoza kontrolowanego zakładu;</a:t>
            </a:r>
            <a:r>
              <a:rPr lang="pl-PL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8E8F3-8396-4E2A-BE1B-8BD9D6E8706C}" type="slidenum">
              <a:rPr lang="pl-PL" smtClean="0"/>
              <a:pPr/>
              <a:t>48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należy dążyć do wyjaśnienia sprzeczności, poprzez uzyskanie dalszych dowodów.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Jeżeli uzyskane wyjaśnienia lub oświadczenia są sprzeczne z innymi dowodami kontroli, inspektor powinien zbadać okoliczności danej sprawy, w tym wiarygodność źródeł</a:t>
            </a:r>
            <a:br>
              <a:rPr lang="pl-PL" sz="2400" b="1" smtClean="0">
                <a:solidFill>
                  <a:schemeClr val="hlink"/>
                </a:solidFill>
              </a:rPr>
            </a:br>
            <a:r>
              <a:rPr lang="pl-PL" sz="2400" b="1" smtClean="0">
                <a:solidFill>
                  <a:schemeClr val="hlink"/>
                </a:solidFill>
              </a:rPr>
              <a:t>z jakich pochodzą.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W przypadku zaistnienia podejrzenia, co do prawdziwości wyjaśnień lub oświadczeń składanych w danej sprawie, rozważa również wiarygodność wyjaśnień lub oświadczeń składanych przez te same osoby w innych sprawach.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Każdy z dowodów powinien mieć nadany numer i adnotację, że stanowi integralną część zasadniczego protokołu z kontroli.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C55E3C-A784-46F7-A4DC-AF1EBBC3BD07}" type="slidenum">
              <a:rPr lang="pl-PL" smtClean="0"/>
              <a:pPr/>
              <a:t>49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196975"/>
            <a:ext cx="9144000" cy="5661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400" b="1" u="sng" smtClean="0">
                <a:solidFill>
                  <a:schemeClr val="folHlink"/>
                </a:solidFill>
              </a:rPr>
              <a:t>Dowodami mogą być w szczególności:</a:t>
            </a:r>
            <a:endParaRPr lang="pl-PL" sz="2400" b="1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protokół z oględzin,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dokumentacja fotograficzna załączona do protokołu z oględzin,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protokół z przyjęcia ustnych wyjaśnień od pracownika kontrolowanego zakładu,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protokół ze złożenia pisemnej informacji przez pracownika kontrolowanego zakładu,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protokół przesłuchania pracownika kontrolowanego zakładu występującego w charakterze świadka,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protokół z kontrolnego poboru próbek lub kontrolnego pomiaru emisji lub imisji, sporządzony według wzoru określonego w systemie akredytacji laboratorium wioś,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raport wraz z wynikami pomiarów lub badań, potwierdzających naruszenie wymagań ochrony środowiska;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opinia rzeczoznawcy.</a:t>
            </a:r>
            <a:r>
              <a:rPr lang="pl-PL" sz="24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FA01CD8-7927-4534-9EE5-49416D6F2EA2}" type="slidenum">
              <a:rPr lang="pl-PL">
                <a:latin typeface="Calibri" pitchFamily="34" charset="0"/>
              </a:rPr>
              <a:pPr algn="r"/>
              <a:t>5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Inspekcja Ochrony Środowiska kontroluje podmioty korzystające ze środowiska zdefiniowane w art. 3 pkt. 20 ustawy </a:t>
            </a:r>
            <a:r>
              <a:rPr lang="pl-PL" sz="2800" b="1" i="1" smtClean="0">
                <a:solidFill>
                  <a:schemeClr val="hlink"/>
                </a:solidFill>
              </a:rPr>
              <a:t>Prawo ochrony środowiska</a:t>
            </a:r>
            <a:r>
              <a:rPr lang="pl-PL" sz="2800" b="1" smtClean="0">
                <a:solidFill>
                  <a:schemeClr val="hlink"/>
                </a:solidFill>
              </a:rPr>
              <a:t>, realizując zadania kontrolne określone w art. 2 ustawy </a:t>
            </a:r>
            <a:r>
              <a:rPr lang="pl-PL" sz="2800" b="1" i="1" smtClean="0">
                <a:solidFill>
                  <a:schemeClr val="hlink"/>
                </a:solidFill>
              </a:rPr>
              <a:t>o Inspekcji Ochrony Środowiska.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Zakres uprawnień i obowiązków inspektora podczas wykonywania czynności kontrolnych określa art. 9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ustawy o IOŚ oraz w przypadku kontroli zakładów (przedsiębiorców) ustawa o swobodzie działalności gospodarczej.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9BF911-F025-48C9-9509-683AB1A5417B}" type="slidenum">
              <a:rPr lang="pl-PL" smtClean="0"/>
              <a:pPr/>
              <a:t>50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Protokoły odrębne stanowiące dowód naruszenia są podpisywane przez inspektora oraz biorącego udział w tych czynnościach kontrolnych pracownika kontrolowanego zakładu, składającego oświadczenie lub przesłuchiwanego w charakterze świadka.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Zapoznanie kierownictwa kontrolowanej jednostki organizacyjnej lub osoby fizycznej z dowodami wskazującymi na naruszenia, wskazanie lub ustalenie pracowników odpowiedzialnych za wystąpienie nieprawidłowości.</a:t>
            </a:r>
            <a:r>
              <a:rPr lang="pl-PL" sz="2400" smtClean="0">
                <a:solidFill>
                  <a:schemeClr val="hlink"/>
                </a:solidFill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Poinformowanie kontrolowanego o dokonanych obserwacjach, niebędących naruszeniami, wskazujących na możliwość ograniczenia oddziaływania zakładu na środowisko.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9FCFF7-47A4-47EA-A4ED-C3ED7EC1B18B}" type="slidenum">
              <a:rPr lang="pl-PL" smtClean="0"/>
              <a:pPr/>
              <a:t>51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Przyjęcie od kierownictwa kontrolowanego zakładu informacji odnośnie do przyczyn powstania zaniedbań, przewidywanych w tym zakresie działań (np. deklaracja przeprowadzenia w strukturze organizacyjnej zmian, usprawniających zakładowy system zarządzania środowiskowego) ograniczających ryzyko ponownego wystąpienia nieprawidłowości, a także informacji o sposobie i terminach usunięcia naruszeń oraz o zakresie działań porządkujących przewidzianych do wykonania w trakcie czynności kontrolnych.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Przyjęcie od kontrolowanego podmiotu informacji odnośnie do działań ekologicznych już wykonanych, wykonywanych lub przewidywanych</a:t>
            </a:r>
            <a:r>
              <a:rPr lang="pl-PL" sz="2800" smtClean="0">
                <a:solidFill>
                  <a:schemeClr val="hlink"/>
                </a:solidFill>
              </a:rPr>
              <a:t>.</a:t>
            </a:r>
            <a:r>
              <a:rPr lang="pl-PL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3035FA3-21AB-4152-9D1F-7A82DE127458}" type="slidenum">
              <a:rPr lang="pl-PL" smtClean="0"/>
              <a:pPr/>
              <a:t>52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628775"/>
            <a:ext cx="9144000" cy="558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Po zgłoszeniu przez kontrolowany podmiot faktu usunięcia naruszeń w trakcie kontroli, weryfikacja zgłoszenia połączona z analizą dokumentacji lub ewentualnymi oględzinami.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Sporządzenie protokołu kontroli na miejscu w zakładzie lub w siedzibie wioś, wyszczególniającego stwierdzone naruszenia i/lub obserwacje, zawierającego w załączeniu dowody potwierdzające ww. ustalenia; protokół jest sporządzany w dwóch jednobrzmiących egzemplarzach (wydruk z zapisu komputerowego),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formie papierowej.</a:t>
            </a:r>
          </a:p>
          <a:p>
            <a:pPr marL="609600" indent="-609600">
              <a:lnSpc>
                <a:spcPct val="90000"/>
              </a:lnSpc>
            </a:pPr>
            <a:endParaRPr lang="pl-PL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DD567D6-00F7-4BC8-BAB9-1C5396FE19AC}" type="slidenum">
              <a:rPr lang="pl-PL">
                <a:latin typeface="Calibri" pitchFamily="34" charset="0"/>
              </a:rPr>
              <a:pPr algn="r"/>
              <a:t>53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68413"/>
            <a:ext cx="9144000" cy="558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Arial" charset="0"/>
              <a:buNone/>
            </a:pPr>
            <a:endParaRPr lang="pl-PL" sz="3100" b="1" smtClean="0">
              <a:solidFill>
                <a:schemeClr val="hlink"/>
              </a:solidFill>
            </a:endParaRP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Przekazanie jednego egzemplarza protokołu kontroli przed jego podpisaniem kierownikowi kontrolowanej jednostki organizacyjnej lub kontrolowanej osobie fizycznej, w celu zapoznania się z jego treścią. 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Ustalenie terminu podpisania protokołu kontroli oraz poinformowanie kontrolowanego, że niezgłoszenie się w uzgodnionym terminie kontrolowanego podmiotu, lub osoby upoważnionej do jego reprezentowania, </a:t>
            </a:r>
            <a:br>
              <a:rPr lang="pl-PL" sz="2800" b="1" smtClean="0">
                <a:solidFill>
                  <a:schemeClr val="hlink"/>
                </a:solidFill>
              </a:rPr>
            </a:br>
            <a:r>
              <a:rPr lang="pl-PL" sz="2800" b="1" smtClean="0">
                <a:solidFill>
                  <a:schemeClr val="hlink"/>
                </a:solidFill>
              </a:rPr>
              <a:t>w celu podpisania protokołu kontroli, zostanie uznane za odmowę jego podpisania, bez podania uzasadnienia.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3C70EF-336D-41C5-AE42-1A6BAED5C6B7}" type="slidenum">
              <a:rPr lang="pl-PL" smtClean="0"/>
              <a:pPr/>
              <a:t>54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400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Zakończenie kontroli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Poinformowanie kontrolowanego o przysługujących mu uprawnieniach: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 możliwości wniesienia do protokołu kontroli umotywowanych zastrzeżeń lub uwag, poprzez: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zgłoszenie ustne – zastrzeżenia lub uwagi kontrolowanego są protokołowane pod złożonymi w protokole podpisami inspektorów; kontrolowany potwierdza podpisem zgodność zapisu z jego wypowiedzią,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zgłoszenie na piśmie – wówczas pismo dołączane jest do protokołu z kontroli, jako jego integralna część, w protokole zamieszczana jest odpowiednia adnotacja o zgłoszeniu uwag na piśmie.</a:t>
            </a:r>
            <a:r>
              <a:rPr lang="pl-PL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1D36F86-2B60-49D9-B79D-B226E433FC0D}" type="slidenum">
              <a:rPr lang="pl-PL" smtClean="0"/>
              <a:pPr/>
              <a:t>55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folHlink"/>
                </a:solidFill>
              </a:rPr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Zakończenie kontroli c.d.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 prawie do odmowy podpisania protokołu kontroli (w przypadku odmowy, inspektor czyni o tym wzmiankę w protokole) i o możliwości przedstawienia przez odmawiającego podpisania swojego stanowiska na piśmie do wioś w terminie 7 dni.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odmowa podpisania protokołu nie wstrzymuje podejmowania działań pokontrolnych, </a:t>
            </a:r>
          </a:p>
          <a:p>
            <a:pPr>
              <a:lnSpc>
                <a:spcPct val="90000"/>
              </a:lnSpc>
            </a:pPr>
            <a:r>
              <a:rPr lang="pl-PL" sz="2400" b="1" smtClean="0">
                <a:solidFill>
                  <a:schemeClr val="hlink"/>
                </a:solidFill>
              </a:rPr>
              <a:t>jeżeli kontrolowany nie stawił się na zakończenie kontroli, protokół  kontroli jest doręczany zgodnie z zasadami doręczania decyzji administracyjnej, wraz z informacją o możliwości zgłoszenia w ciągu 7 dni od daty otrzymania protokołu, pisemnych umotywowanych zastrzeżeń lub uwag bezpośrednio do wioś.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E25E-690D-4B42-99DC-8426A00F0655}" type="slidenum">
              <a:rPr lang="pl-PL" smtClean="0"/>
              <a:pPr/>
              <a:t>56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Zakończenie kontroli c.d.</a:t>
            </a:r>
            <a:endParaRPr lang="pl-PL" sz="2800" b="1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Datą zakończenia kontroli jest data podpisania protokołu kontroli przez inspektora i przedstawiciela kontrolowanego zakładu, lub data wyznaczonego terminu do podpisania, jeśli nastąpiła odmowa podpisania protokołu. </a:t>
            </a:r>
          </a:p>
          <a:p>
            <a:pPr marL="609600" indent="-609600">
              <a:lnSpc>
                <a:spcPct val="9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Wpisanie zakończenia kontroli do książki kontroli prowadzonej przez przedsiębiorcę. Data wpisu do ksiązki kontroli powinna być taka sama jak data podpisania protokołu. Fakt ten powinien zostać odnotowany w protokole kontroli.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FF4EBF-FBF3-4D9E-B538-CEC21FC5A248}" type="slidenum">
              <a:rPr lang="pl-PL" smtClean="0"/>
              <a:pPr/>
              <a:t>57</a:t>
            </a:fld>
            <a:endParaRPr lang="pl-PL" smtClean="0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Zakończenie kontroli c.d.</a:t>
            </a:r>
            <a:endParaRPr lang="pl-PL" sz="2800" b="1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Na wniosek kontrolowanego – odnotowanie w protokole kontroli, że dowody znajdujące się na nośnikach magnetycznych mogą być skopiowane, jeżeli dysponuje on odpowiednimi środkami wykluczającymi ryzyko uszkodzenia lub zniszczenia dowodu.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Protokół kontroli sporządzany w 2 jednobrzmiących egzemplarzach. </a:t>
            </a:r>
          </a:p>
          <a:p>
            <a:pPr marL="609600" indent="-609600"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Jeden egzemplarz, który pozostaje w dyspozycji wioś, jest parafowany na każdej stronie protokołu przez kontrolującego oraz przez kontrolowany podmiot, lub osobę upoważnioną do jego reprezentowania.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ACDBDCA-34CB-4548-9D0C-D8BD3CDFA10B}" type="slidenum">
              <a:rPr lang="pl-PL" smtClean="0"/>
              <a:pPr/>
              <a:t>58</a:t>
            </a:fld>
            <a:endParaRPr lang="pl-PL" smtClean="0"/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pl-PL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Zakończenie kontroli c.d.</a:t>
            </a:r>
          </a:p>
          <a:p>
            <a:pPr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</a:rPr>
              <a:t>	Protokół kontroli podpisują obecni na zakończeniu kontroli: kierujący zespołem kontrolnym, pozostali inspektorzy i kontrolowany podmiot (jeżeli nie odmówił podpisania), lub osoba upoważniona do jego reprezentowania.</a:t>
            </a:r>
            <a:r>
              <a:rPr lang="pl-PL" sz="2800" smtClean="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B781F3A-C631-4074-8ACE-6C0689798A2A}" type="slidenum">
              <a:rPr lang="pl-PL">
                <a:latin typeface="Calibri" pitchFamily="34" charset="0"/>
              </a:rPr>
              <a:pPr algn="r"/>
              <a:t>59</a:t>
            </a:fld>
            <a:endParaRPr lang="pl-PL">
              <a:latin typeface="Calibri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W niniejszej prezentacji wykorzystano informacje zawarte w </a:t>
            </a:r>
            <a:r>
              <a:rPr lang="pl-PL" sz="2800" b="1" i="1" smtClean="0">
                <a:solidFill>
                  <a:schemeClr val="folHlink"/>
                </a:solidFill>
              </a:rPr>
              <a:t>„Poradniku dla inspektorów w zakresie przygotowania do kontroli, ze wskazówkami wykorzystania zakupionego sprzętu”,</a:t>
            </a:r>
            <a:r>
              <a:rPr lang="pl-PL" sz="2800" b="1" smtClean="0">
                <a:solidFill>
                  <a:schemeClr val="hlink"/>
                </a:solidFill>
              </a:rPr>
              <a:t> opracowanego w ramach realizacji Projektu PL0100 „Wzrost efektywności działalności Inspekcji Ochrony Środowiska na podstawie doświadczeń norweskich”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866A2B3-7A47-4CE3-AF96-3B5B7060D2F6}" type="slidenum">
              <a:rPr lang="pl-PL">
                <a:latin typeface="Calibri" pitchFamily="34" charset="0"/>
              </a:rPr>
              <a:pPr algn="r"/>
              <a:t>6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pl-PL" sz="2800" b="1" smtClean="0"/>
              <a:t>	</a:t>
            </a:r>
            <a:r>
              <a:rPr lang="pl-PL" sz="2800" b="1" u="sng" smtClean="0">
                <a:solidFill>
                  <a:schemeClr val="folHlink"/>
                </a:solidFill>
              </a:rPr>
              <a:t>Prawidłowe wykonywanie kontroli gwarantuje dotrzymanie przez inspektora odpowiednich  standardów, a w szczególności: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odpowiednie kwalifikacje i kompetencje, należytą staranność i rzetelność na wszystkich etapach wykonywania kontroli,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odpowiednie przygotowanie do kontroli, wystarczająca wiedza o kontrolowanym zakładzie, stosowanej technologii i wynikających z tego zagrożeniach ekologicznych,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należyte i terminowe wykonywanie kontroli oraz obiektywne i rzetelne jej dokumentowanie.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E247CC-57F4-479B-B6C8-C0A3E8C19D4D}" type="slidenum">
              <a:rPr lang="pl-PL" smtClean="0"/>
              <a:pPr/>
              <a:t>60</a:t>
            </a:fld>
            <a:endParaRPr lang="pl-PL" smtClean="0"/>
          </a:p>
        </p:txBody>
      </p:sp>
      <p:sp>
        <p:nvSpPr>
          <p:cNvPr id="614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9750" y="1700213"/>
            <a:ext cx="8229600" cy="45085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indent="12700" algn="ctr">
              <a:buFont typeface="Arial" charset="0"/>
              <a:buNone/>
              <a:defRPr/>
            </a:pPr>
            <a:r>
              <a:rPr lang="pl-PL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DZIĘKUJĘ ZA UWAGĘ</a:t>
            </a:r>
          </a:p>
        </p:txBody>
      </p:sp>
      <p:pic>
        <p:nvPicPr>
          <p:cNvPr id="87043" name="Picture 3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781300"/>
            <a:ext cx="3173412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ymbol zastępczy numeru slajdu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310960A3-904D-42ED-BB67-5E653DF93C4D}" type="slidenum">
              <a:rPr lang="pl-PL">
                <a:latin typeface="Calibri" pitchFamily="34" charset="0"/>
              </a:rPr>
              <a:pPr algn="r"/>
              <a:t>7</a:t>
            </a:fld>
            <a:endParaRPr lang="pl-PL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515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Inspektor wykonujący czynności kontrolne działa wyłącznie na podstawie i w granicach prawa,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800" b="1" smtClean="0">
                <a:solidFill>
                  <a:schemeClr val="hlink"/>
                </a:solidFill>
                <a:latin typeface="Arial" charset="0"/>
              </a:rPr>
            </a:br>
            <a:r>
              <a:rPr lang="pl-PL" sz="2800" b="1" smtClean="0">
                <a:solidFill>
                  <a:schemeClr val="hlink"/>
                </a:solidFill>
              </a:rPr>
              <a:t>z poszanowaniem uzasadnionych interesów kontrolowanych zakładów. </a:t>
            </a:r>
            <a:endParaRPr lang="pl-PL" sz="2800" b="1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Przeprowadza kontrolę zgodnie z zasadami, trybem postępowania kontrolnego i programem kontroli, efektywnie wykorzystując czas na przeprowadzenie kontroli. </a:t>
            </a:r>
            <a:endParaRPr lang="pl-PL" sz="2800" b="1" smtClean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Czynności kontrolne wykonuje sprawnie w sposób niezakłócający funkcjonowania kontrolowanego zakładu. </a:t>
            </a:r>
          </a:p>
          <a:p>
            <a:pPr>
              <a:lnSpc>
                <a:spcPct val="80000"/>
              </a:lnSpc>
            </a:pPr>
            <a:r>
              <a:rPr lang="pl-PL" sz="2800" b="1" smtClean="0">
                <a:solidFill>
                  <a:schemeClr val="hlink"/>
                </a:solidFill>
              </a:rPr>
              <a:t>Dokonuje ustaleń kontroli, dokumentując naruszenia i obserwacje, wskazując osoby odpowiedzialne za nieprawidłowości i uchybienia oraz sporządzając protokół kontroli.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A90E58-045F-41F0-9CD8-888FE502E821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l-PL" sz="2800" b="1" smtClean="0">
                <a:solidFill>
                  <a:schemeClr val="hlink"/>
                </a:solidFill>
              </a:rPr>
              <a:t>Wejście w życie z dniem 7 marca 2009 r. zmian wynikających z nowego brzmienia zapisów w ustawie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800" b="1" smtClean="0">
                <a:solidFill>
                  <a:schemeClr val="hlink"/>
                </a:solidFill>
                <a:latin typeface="Arial" charset="0"/>
              </a:rPr>
            </a:br>
            <a:r>
              <a:rPr lang="pl-PL" sz="2800" b="1" smtClean="0">
                <a:solidFill>
                  <a:schemeClr val="hlink"/>
                </a:solidFill>
              </a:rPr>
              <a:t>o swobodzie działalności gospodarczej, spowodowało konieczność dostosowania metodyki przeprowadzania kontroli do ograniczeń, wynikających ze znowelizowanej ustawy.</a:t>
            </a:r>
          </a:p>
          <a:p>
            <a:r>
              <a:rPr lang="pl-PL" sz="2800" b="1" smtClean="0">
                <a:solidFill>
                  <a:schemeClr val="hlink"/>
                </a:solidFill>
              </a:rPr>
              <a:t>Szczególnej wagi nabiera takie przygotowanie do kontroli w siedzibie inspektoratu, aby bez szkody dla efektywności swojej pracy, inspektor jak najkrócej przebywał 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/>
            </a:r>
            <a:br>
              <a:rPr lang="pl-PL" sz="2800" b="1" smtClean="0">
                <a:solidFill>
                  <a:schemeClr val="hlink"/>
                </a:solidFill>
                <a:latin typeface="Arial" charset="0"/>
              </a:rPr>
            </a:br>
            <a:r>
              <a:rPr lang="pl-PL" sz="2800" b="1" smtClean="0">
                <a:solidFill>
                  <a:schemeClr val="hlink"/>
                </a:solidFill>
              </a:rPr>
              <a:t>w zakładzie.</a:t>
            </a:r>
            <a:r>
              <a:rPr lang="pl-PL" smtClean="0">
                <a:solidFill>
                  <a:schemeClr val="hlink"/>
                </a:solidFill>
              </a:rPr>
              <a:t> </a:t>
            </a:r>
            <a:r>
              <a:rPr lang="pl-PL" b="1" smtClean="0">
                <a:solidFill>
                  <a:schemeClr val="hlink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271283-7D43-4157-87B9-10B10C4ED3FB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700213"/>
            <a:ext cx="9144000" cy="4784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pl-PL" sz="2600" b="1" u="sng" smtClean="0">
                <a:solidFill>
                  <a:schemeClr val="folHlink"/>
                </a:solidFill>
              </a:rPr>
              <a:t>Rozpoczynając przygotowanie do kontroli, inspektor powinien:</a:t>
            </a:r>
          </a:p>
          <a:p>
            <a:pPr marL="609600" indent="-609600"/>
            <a:r>
              <a:rPr lang="pl-PL" sz="2800" b="1" smtClean="0">
                <a:solidFill>
                  <a:schemeClr val="hlink"/>
                </a:solidFill>
              </a:rPr>
              <a:t>ustalić typ kontroli (</a:t>
            </a:r>
            <a:r>
              <a:rPr lang="pl-PL" sz="2800" b="1" i="1" smtClean="0">
                <a:solidFill>
                  <a:schemeClr val="hlink"/>
                </a:solidFill>
              </a:rPr>
              <a:t>ze względu na związek z planem kontroli</a:t>
            </a:r>
            <a:r>
              <a:rPr lang="pl-PL" sz="2800" b="1" smtClean="0">
                <a:solidFill>
                  <a:schemeClr val="hlink"/>
                </a:solidFill>
              </a:rPr>
              <a:t>):</a:t>
            </a:r>
          </a:p>
          <a:p>
            <a:pPr marL="609600" indent="-609600"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planowa – ujęta w planie rocznym WIOŚ, albo</a:t>
            </a:r>
          </a:p>
          <a:p>
            <a:pPr marL="609600" indent="-609600">
              <a:buFont typeface="Arial" charset="0"/>
              <a:buNone/>
            </a:pP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	- </a:t>
            </a:r>
            <a:r>
              <a:rPr lang="pl-PL" sz="2800" b="1" smtClean="0">
                <a:solidFill>
                  <a:schemeClr val="hlink"/>
                </a:solidFill>
              </a:rPr>
              <a:t>pozaplanowa - nie ujęta w planie rocznym</a:t>
            </a:r>
            <a:r>
              <a:rPr lang="pl-PL" sz="2800" b="1" smtClean="0">
                <a:solidFill>
                  <a:schemeClr val="hlink"/>
                </a:solidFill>
                <a:latin typeface="Arial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/>
    </p:bldLst>
  </p:timing>
</p:sld>
</file>

<file path=ppt/theme/theme1.xml><?xml version="1.0" encoding="utf-8"?>
<a:theme xmlns:a="http://schemas.openxmlformats.org/drawingml/2006/main" name="szablonABab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szablonABab</Template>
  <TotalTime>590</TotalTime>
  <Words>3683</Words>
  <Application>Microsoft Office PowerPoint</Application>
  <PresentationFormat>On-screen Show (4:3)</PresentationFormat>
  <Paragraphs>280</Paragraphs>
  <Slides>60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2</vt:i4>
      </vt:variant>
      <vt:variant>
        <vt:lpstr>Tytuły slajdów</vt:lpstr>
      </vt:variant>
      <vt:variant>
        <vt:i4>60</vt:i4>
      </vt:variant>
    </vt:vector>
  </HeadingPairs>
  <TitlesOfParts>
    <vt:vector size="66" baseType="lpstr">
      <vt:lpstr>Arial</vt:lpstr>
      <vt:lpstr>Calibri</vt:lpstr>
      <vt:lpstr>Bookman Old Style</vt:lpstr>
      <vt:lpstr>Times New Roman</vt:lpstr>
      <vt:lpstr>szablonABab</vt:lpstr>
      <vt:lpstr>szablonABab</vt:lpstr>
      <vt:lpstr>OGÓLNA PROCEDURA WYKONYWANIA KONTROLI    Warsztat II – Procedowanie  i przeprowadzanie kontroli  z wykorzystaniem ISWK  realizowanego w ramach Działania 3       5-8.11.2013 r.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Slajd 58</vt:lpstr>
      <vt:lpstr>Slajd 59</vt:lpstr>
      <vt:lpstr>Slajd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a.bronisz</dc:creator>
  <cp:lastModifiedBy>Wiesieks</cp:lastModifiedBy>
  <cp:revision>53</cp:revision>
  <dcterms:created xsi:type="dcterms:W3CDTF">2013-06-04T07:25:46Z</dcterms:created>
  <dcterms:modified xsi:type="dcterms:W3CDTF">2013-11-03T17:54:49Z</dcterms:modified>
</cp:coreProperties>
</file>