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1"/>
  </p:notesMasterIdLst>
  <p:handoutMasterIdLst>
    <p:handoutMasterId r:id="rId22"/>
  </p:handoutMasterIdLst>
  <p:sldIdLst>
    <p:sldId id="256" r:id="rId2"/>
    <p:sldId id="257" r:id="rId3"/>
    <p:sldId id="293" r:id="rId4"/>
    <p:sldId id="387" r:id="rId5"/>
    <p:sldId id="265" r:id="rId6"/>
    <p:sldId id="282" r:id="rId7"/>
    <p:sldId id="347" r:id="rId8"/>
    <p:sldId id="302" r:id="rId9"/>
    <p:sldId id="303" r:id="rId10"/>
    <p:sldId id="348" r:id="rId11"/>
    <p:sldId id="296" r:id="rId12"/>
    <p:sldId id="297" r:id="rId13"/>
    <p:sldId id="349" r:id="rId14"/>
    <p:sldId id="301" r:id="rId15"/>
    <p:sldId id="306" r:id="rId16"/>
    <p:sldId id="351" r:id="rId17"/>
    <p:sldId id="308" r:id="rId18"/>
    <p:sldId id="352" r:id="rId19"/>
    <p:sldId id="307" r:id="rId20"/>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FC"/>
    <a:srgbClr val="D0E5FC"/>
    <a:srgbClr val="CAE6FE"/>
    <a:srgbClr val="BF17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78863" autoAdjust="0"/>
  </p:normalViewPr>
  <p:slideViewPr>
    <p:cSldViewPr>
      <p:cViewPr>
        <p:scale>
          <a:sx n="66" d="100"/>
          <a:sy n="66" d="100"/>
        </p:scale>
        <p:origin x="-1506"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048"/>
    </p:cViewPr>
  </p:sorterViewPr>
  <p:notesViewPr>
    <p:cSldViewPr>
      <p:cViewPr varScale="1">
        <p:scale>
          <a:sx n="59" d="100"/>
          <a:sy n="59" d="100"/>
        </p:scale>
        <p:origin x="-25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B55D98-7D82-40CC-A33D-59FB3EF4DA0C}" type="datetimeFigureOut">
              <a:rPr lang="pl-PL" smtClean="0"/>
              <a:pPr/>
              <a:t>2013-11-03</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09C9485-2EA8-4900-872E-3FBE84E1524D}" type="slidenum">
              <a:rPr lang="pl-PL" smtClean="0"/>
              <a:pPr/>
              <a:t>‹#›</a:t>
            </a:fld>
            <a:endParaRPr lang="pl-PL"/>
          </a:p>
        </p:txBody>
      </p:sp>
    </p:spTree>
    <p:extLst>
      <p:ext uri="{BB962C8B-B14F-4D97-AF65-F5344CB8AC3E}">
        <p14:creationId xmlns:p14="http://schemas.microsoft.com/office/powerpoint/2010/main" val="1256192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78183E-FB72-4B4F-B155-D977C163C943}" type="datetimeFigureOut">
              <a:rPr lang="pl-PL" smtClean="0"/>
              <a:pPr/>
              <a:t>2013-11-03</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6FCE6F-56F5-438E-8CCE-80E0461240DB}" type="slidenum">
              <a:rPr lang="pl-PL" smtClean="0"/>
              <a:pPr/>
              <a:t>‹#›</a:t>
            </a:fld>
            <a:endParaRPr lang="pl-PL"/>
          </a:p>
        </p:txBody>
      </p:sp>
    </p:spTree>
    <p:extLst>
      <p:ext uri="{BB962C8B-B14F-4D97-AF65-F5344CB8AC3E}">
        <p14:creationId xmlns:p14="http://schemas.microsoft.com/office/powerpoint/2010/main" val="3351602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ISWK@gios.gov.p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Przywitanie. Temat:</a:t>
            </a:r>
            <a:r>
              <a:rPr lang="pl-PL" baseline="0" dirty="0" smtClean="0"/>
              <a:t> </a:t>
            </a:r>
            <a:r>
              <a:rPr lang="pl-PL" i="1" dirty="0" smtClean="0">
                <a:solidFill>
                  <a:srgbClr val="C00000"/>
                </a:solidFill>
              </a:rPr>
              <a:t>Praktyczne zastosowanie ISWK.</a:t>
            </a:r>
            <a:br>
              <a:rPr lang="pl-PL" i="1" dirty="0" smtClean="0">
                <a:solidFill>
                  <a:srgbClr val="C00000"/>
                </a:solidFill>
              </a:rPr>
            </a:br>
            <a:r>
              <a:rPr lang="pl-PL" i="1" dirty="0" smtClean="0">
                <a:solidFill>
                  <a:srgbClr val="C00000"/>
                </a:solidFill>
              </a:rPr>
              <a:t>Stan obecny oraz propozycje zmian.</a:t>
            </a:r>
            <a:endParaRPr lang="pl-PL" dirty="0"/>
          </a:p>
        </p:txBody>
      </p:sp>
      <p:sp>
        <p:nvSpPr>
          <p:cNvPr id="4" name="Symbol zastępczy numeru slajdu 3"/>
          <p:cNvSpPr>
            <a:spLocks noGrp="1"/>
          </p:cNvSpPr>
          <p:nvPr>
            <p:ph type="sldNum" sz="quarter" idx="10"/>
          </p:nvPr>
        </p:nvSpPr>
        <p:spPr/>
        <p:txBody>
          <a:bodyPr/>
          <a:lstStyle/>
          <a:p>
            <a:fld id="{B76FCE6F-56F5-438E-8CCE-80E0461240DB}" type="slidenum">
              <a:rPr lang="pl-PL" smtClean="0"/>
              <a:pPr/>
              <a:t>1</a:t>
            </a:fld>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b="0" i="0" kern="1200" dirty="0" smtClean="0">
                <a:solidFill>
                  <a:srgbClr val="C00000"/>
                </a:solidFill>
                <a:latin typeface="+mn-lt"/>
                <a:ea typeface="+mn-ea"/>
                <a:cs typeface="+mn-cs"/>
              </a:rPr>
              <a:t>Z poziomu</a:t>
            </a:r>
            <a:r>
              <a:rPr lang="pl-PL" sz="1200" b="0" i="0" kern="1200" baseline="0" dirty="0" smtClean="0">
                <a:solidFill>
                  <a:srgbClr val="C00000"/>
                </a:solidFill>
                <a:latin typeface="+mn-lt"/>
                <a:ea typeface="+mn-ea"/>
                <a:cs typeface="+mn-cs"/>
              </a:rPr>
              <a:t> zakładu można otrzymać wszystkie aktualne </a:t>
            </a:r>
            <a:r>
              <a:rPr lang="pl-PL" sz="1200" b="0" i="0" kern="1200" baseline="0" dirty="0" smtClean="0">
                <a:solidFill>
                  <a:srgbClr val="FF0000"/>
                </a:solidFill>
                <a:latin typeface="+mn-lt"/>
                <a:ea typeface="+mn-ea"/>
                <a:cs typeface="+mn-cs"/>
              </a:rPr>
              <a:t>dane </a:t>
            </a:r>
            <a:r>
              <a:rPr lang="pl-PL" sz="1200" b="0" i="0" kern="1200" baseline="0" dirty="0" smtClean="0">
                <a:solidFill>
                  <a:schemeClr val="tx1"/>
                </a:solidFill>
                <a:latin typeface="+mn-lt"/>
                <a:ea typeface="+mn-ea"/>
                <a:cs typeface="+mn-cs"/>
              </a:rPr>
              <a:t>o jednostce, informacje o instalacjach, posiadanych decyzjach. Takie informacje przed kontrolą  znacznie usprawniają  przygotowanie do kontroli, a w konsekwencji samą kontrolę. Można pominąć pozyskiwanie wszystkich wersji decyzji, co w przypadku dużych zakładów znacznie upraszcza sprawę, można dowiedzieć się o aktualnych badaniach. Dzięki ISWK można z łatwością zdobyć informacje na temat przeprowadzonych kontroli, zarówno tych w terenie, jak i automonitoringowych. Można się dowiedzieć o działaniach pokontrolnych – jednakże brak aktualnie bezpośredniego przejścia do historii działań pokontrolnych – to jest kolejna propozycja wypracowana w czasie ostatnich warsztatów. Ponieważ obecnie w ISWK mamy kilka miejsc w rejestrach gdzie należy wpisywać dane o dyrektywach WE, propozycja kolejna by informacje te zapisywały się automatycznie z rejestrze zakładów</a:t>
            </a:r>
          </a:p>
          <a:p>
            <a:endParaRPr lang="pl-PL" sz="1200" b="0" i="0" kern="1200" dirty="0">
              <a:solidFill>
                <a:schemeClr val="tx1"/>
              </a:solidFill>
              <a:latin typeface="+mn-lt"/>
              <a:ea typeface="+mn-ea"/>
              <a:cs typeface="+mn-cs"/>
            </a:endParaRPr>
          </a:p>
        </p:txBody>
      </p:sp>
      <p:sp>
        <p:nvSpPr>
          <p:cNvPr id="4" name="Symbol zastępczy numeru slajdu 3"/>
          <p:cNvSpPr>
            <a:spLocks noGrp="1"/>
          </p:cNvSpPr>
          <p:nvPr>
            <p:ph type="sldNum" sz="quarter" idx="10"/>
          </p:nvPr>
        </p:nvSpPr>
        <p:spPr/>
        <p:txBody>
          <a:bodyPr/>
          <a:lstStyle/>
          <a:p>
            <a:fld id="{B76FCE6F-56F5-438E-8CCE-80E0461240DB}" type="slidenum">
              <a:rPr lang="pl-PL" smtClean="0"/>
              <a:pPr/>
              <a:t>10</a:t>
            </a:fld>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algn="just">
              <a:lnSpc>
                <a:spcPct val="115000"/>
              </a:lnSpc>
              <a:spcAft>
                <a:spcPts val="1000"/>
              </a:spcAft>
            </a:pPr>
            <a:r>
              <a:rPr lang="pl-PL" sz="1200" b="0" i="0" kern="1200" baseline="0" dirty="0" smtClean="0">
                <a:solidFill>
                  <a:schemeClr val="tx1"/>
                </a:solidFill>
                <a:latin typeface="+mn-lt"/>
                <a:ea typeface="+mn-ea"/>
                <a:cs typeface="+mn-cs"/>
              </a:rPr>
              <a:t>Przed kontrolą warto zajrzeć do zakładki „rejestr dokumentów SK” , tutaj ISWK zapewnia nam ciągły dostęp do aktualnych formularzy i druków stosowanych do kontroli. (protokoły oględzin, przesłuchań, wystąpienia, wnioski do prokuratury i sądów, wezwania) – wszystkie te druki są na bieżąco aktualizowane przez pracowników GIOŚ. Wystarczy pobrać i zastosować. Ponadto wszystkie </a:t>
            </a:r>
            <a:r>
              <a:rPr lang="pl-PL" sz="1200" b="0" i="0" kern="1200" baseline="0" dirty="0" err="1" smtClean="0">
                <a:solidFill>
                  <a:schemeClr val="tx1"/>
                </a:solidFill>
                <a:latin typeface="+mn-lt"/>
                <a:ea typeface="+mn-ea"/>
                <a:cs typeface="+mn-cs"/>
              </a:rPr>
              <a:t>wiosie</a:t>
            </a:r>
            <a:r>
              <a:rPr lang="pl-PL" sz="1200" b="0" i="0" kern="1200" baseline="0" dirty="0" smtClean="0">
                <a:solidFill>
                  <a:schemeClr val="tx1"/>
                </a:solidFill>
                <a:latin typeface="+mn-lt"/>
                <a:ea typeface="+mn-ea"/>
                <a:cs typeface="+mn-cs"/>
              </a:rPr>
              <a:t> w całym kraju posiadają jednolite wzory dokumentów do stosowania </a:t>
            </a:r>
            <a:r>
              <a:rPr lang="pl-PL" sz="1200" dirty="0" smtClean="0">
                <a:effectLst/>
                <a:latin typeface="+mn-lt"/>
                <a:ea typeface="Calibri"/>
                <a:cs typeface="Times New Roman"/>
              </a:rPr>
              <a:t>na potrzeby dokumentowania czynności kontrolnych np. protokoły kontroli i podejmowanych działań pokontrolnych np. zarządzenie pokontrolne . </a:t>
            </a:r>
          </a:p>
          <a:p>
            <a:r>
              <a:rPr lang="pl-PL" sz="1200" b="0" i="0" kern="1200" baseline="0" dirty="0" smtClean="0">
                <a:solidFill>
                  <a:schemeClr val="tx1"/>
                </a:solidFill>
                <a:latin typeface="+mn-lt"/>
                <a:ea typeface="+mn-ea"/>
                <a:cs typeface="+mn-cs"/>
              </a:rPr>
              <a:t> Warto zaznaczyć, że dzięki np. utworzenie ”wzoru protokołu oględzin, przesłuchania” sprawiło, że czynności te są należycie dokumentowane.</a:t>
            </a:r>
          </a:p>
          <a:p>
            <a:r>
              <a:rPr lang="pl-PL" sz="1200" b="0" i="0" kern="1200" baseline="0" dirty="0" smtClean="0">
                <a:solidFill>
                  <a:schemeClr val="tx1"/>
                </a:solidFill>
                <a:latin typeface="+mn-lt"/>
                <a:ea typeface="+mn-ea"/>
                <a:cs typeface="+mn-cs"/>
              </a:rPr>
              <a:t>  Ponadto w tej zakładce mamy procedury wykonywania kontroli i innych czynności administracyjnych, taryfikator mandatów, wytyczne, listy kontrolne dla poszczególnych branży, dzięki którym inspektor może uzyskać wyczerpującą wiedzę na temat zagadnień jakie należy poruszyć na kontroli danej branży. Z tej zakładki można pobrać i zainstalować aplikację kliencką, dzięki której można pracować w terenie bez dostępu do Internetu, drukować protokoły kontroli.</a:t>
            </a:r>
          </a:p>
          <a:p>
            <a:r>
              <a:rPr lang="pl-PL" sz="1200" b="0" i="0" kern="1200" baseline="0" dirty="0" smtClean="0">
                <a:solidFill>
                  <a:schemeClr val="tx1"/>
                </a:solidFill>
                <a:latin typeface="+mn-lt"/>
                <a:ea typeface="+mn-ea"/>
                <a:cs typeface="+mn-cs"/>
              </a:rPr>
              <a:t>Nasze zadania (koordynatorów SK):</a:t>
            </a:r>
          </a:p>
          <a:p>
            <a:pPr marL="171450" indent="-171450">
              <a:buFontTx/>
              <a:buChar char="-"/>
            </a:pPr>
            <a:r>
              <a:rPr lang="pl-PL" sz="1200" b="0" i="0" kern="1200" baseline="0" dirty="0" smtClean="0">
                <a:solidFill>
                  <a:schemeClr val="tx1"/>
                </a:solidFill>
                <a:latin typeface="+mn-lt"/>
                <a:ea typeface="+mn-ea"/>
                <a:cs typeface="+mn-cs"/>
              </a:rPr>
              <a:t>Czuwanie nad poprawnością stosowania określonych druków, formularzy</a:t>
            </a:r>
          </a:p>
          <a:p>
            <a:pPr marL="171450" indent="-171450">
              <a:buFontTx/>
              <a:buChar char="-"/>
            </a:pPr>
            <a:r>
              <a:rPr lang="pl-PL" sz="1200" b="0" i="0" kern="1200" baseline="0" dirty="0" smtClean="0">
                <a:solidFill>
                  <a:schemeClr val="tx1"/>
                </a:solidFill>
                <a:latin typeface="+mn-lt"/>
                <a:ea typeface="+mn-ea"/>
                <a:cs typeface="+mn-cs"/>
              </a:rPr>
              <a:t>Współpraca z gioś w zakresie aktualizacji w/w wzorów, list kontrolnych </a:t>
            </a:r>
            <a:r>
              <a:rPr lang="pl-PL" sz="1200" dirty="0" smtClean="0">
                <a:effectLst/>
                <a:latin typeface="+mn-lt"/>
                <a:ea typeface="Calibri"/>
                <a:cs typeface="Times New Roman"/>
              </a:rPr>
              <a:t>Wykorzystywanie adresu </a:t>
            </a:r>
            <a:r>
              <a:rPr lang="pl-PL" sz="1200" u="sng" dirty="0" smtClean="0">
                <a:solidFill>
                  <a:srgbClr val="0000FF"/>
                </a:solidFill>
                <a:effectLst/>
                <a:latin typeface="+mn-lt"/>
                <a:ea typeface="Calibri"/>
                <a:cs typeface="Times New Roman"/>
                <a:hlinkClick r:id="rId3"/>
              </a:rPr>
              <a:t>ISWK@gios.gov.pl</a:t>
            </a:r>
            <a:r>
              <a:rPr lang="pl-PL" sz="1200" dirty="0" smtClean="0">
                <a:effectLst/>
                <a:latin typeface="+mn-lt"/>
                <a:ea typeface="Calibri"/>
                <a:cs typeface="Times New Roman"/>
              </a:rPr>
              <a:t> również do przekazywania informacji dotyczących dokumentów SK np. konieczności aktualizacji przywołanych przepisów w protokołach kontroli.</a:t>
            </a:r>
            <a:endParaRPr lang="pl-PL" sz="1200" b="0" i="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dirty="0" smtClean="0">
                <a:ln>
                  <a:noFill/>
                </a:ln>
                <a:solidFill>
                  <a:srgbClr val="FF0000"/>
                </a:solidFill>
                <a:effectLst/>
                <a:uLnTx/>
                <a:uFillTx/>
                <a:latin typeface="+mn-lt"/>
              </a:rPr>
              <a:t>Propozycje zmian</a:t>
            </a:r>
          </a:p>
          <a:p>
            <a:pPr marL="800100" marR="0" lvl="1" indent="-342900" algn="l" defTabSz="914400" rtl="0" eaLnBrk="1" fontAlgn="auto" latinLnBrk="0" hangingPunct="1">
              <a:lnSpc>
                <a:spcPct val="100000"/>
              </a:lnSpc>
              <a:spcBef>
                <a:spcPts val="0"/>
              </a:spcBef>
              <a:spcAft>
                <a:spcPts val="0"/>
              </a:spcAft>
              <a:buClrTx/>
              <a:buSzTx/>
              <a:buFontTx/>
              <a:buChar char="-"/>
              <a:tabLst/>
              <a:defRPr/>
            </a:pPr>
            <a:r>
              <a:rPr kumimoji="0" lang="pl-PL" sz="2000" b="0" i="0" u="none" strike="noStrike" kern="1200" cap="none" spc="0" normalizeH="0" baseline="0" noProof="0" dirty="0" smtClean="0">
                <a:ln>
                  <a:noFill/>
                </a:ln>
                <a:solidFill>
                  <a:prstClr val="black"/>
                </a:solidFill>
                <a:effectLst/>
                <a:uLnTx/>
                <a:uFillTx/>
                <a:latin typeface="+mn-lt"/>
              </a:rPr>
              <a:t>Ujednolicenie struktury list horyzontalnych i branżowych</a:t>
            </a:r>
          </a:p>
          <a:p>
            <a:pPr marL="800100" marR="0" lvl="1" indent="-342900" algn="l" defTabSz="914400" rtl="0" eaLnBrk="1" fontAlgn="auto" latinLnBrk="0" hangingPunct="1">
              <a:lnSpc>
                <a:spcPct val="100000"/>
              </a:lnSpc>
              <a:spcBef>
                <a:spcPts val="0"/>
              </a:spcBef>
              <a:spcAft>
                <a:spcPts val="0"/>
              </a:spcAft>
              <a:buClrTx/>
              <a:buSzTx/>
              <a:buFontTx/>
              <a:buChar char="-"/>
              <a:tabLst/>
              <a:defRPr/>
            </a:pPr>
            <a:r>
              <a:rPr kumimoji="0" lang="pl-PL" sz="2000" b="0" i="0" u="none" strike="noStrike" kern="1200" cap="none" spc="0" normalizeH="0" baseline="0" noProof="0" dirty="0" smtClean="0">
                <a:ln>
                  <a:noFill/>
                </a:ln>
                <a:solidFill>
                  <a:prstClr val="black"/>
                </a:solidFill>
                <a:effectLst/>
                <a:uLnTx/>
                <a:uFillTx/>
                <a:latin typeface="+mn-lt"/>
              </a:rPr>
              <a:t>Skrócenie zawartości oraz modyfikacja do formy uniwersalnej, pod względem zmieniających się przepisów, wprowadzić ogólne zapisy np. „uregulowania formalno-prawne z zakresu gospodarki odpadami” zamiast wymieniać szczegółowe uregulowania np. „decyzje zatwierdzające programy gospodarki odpadami”</a:t>
            </a:r>
          </a:p>
          <a:p>
            <a:pPr marL="0" indent="0">
              <a:buFontTx/>
              <a:buNone/>
            </a:pPr>
            <a:endParaRPr lang="pl-PL" sz="1200" b="0" i="0" kern="1200" baseline="0" dirty="0" smtClean="0">
              <a:solidFill>
                <a:schemeClr val="tx1"/>
              </a:solidFill>
              <a:latin typeface="+mn-lt"/>
              <a:ea typeface="+mn-ea"/>
              <a:cs typeface="+mn-cs"/>
            </a:endParaRPr>
          </a:p>
        </p:txBody>
      </p:sp>
      <p:sp>
        <p:nvSpPr>
          <p:cNvPr id="4" name="Symbol zastępczy numeru slajdu 3"/>
          <p:cNvSpPr>
            <a:spLocks noGrp="1"/>
          </p:cNvSpPr>
          <p:nvPr>
            <p:ph type="sldNum" sz="quarter" idx="10"/>
          </p:nvPr>
        </p:nvSpPr>
        <p:spPr/>
        <p:txBody>
          <a:bodyPr/>
          <a:lstStyle/>
          <a:p>
            <a:fld id="{B76FCE6F-56F5-438E-8CCE-80E0461240DB}" type="slidenum">
              <a:rPr lang="pl-PL" smtClean="0"/>
              <a:pPr/>
              <a:t>11</a:t>
            </a:fld>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b="0" i="0" kern="1200" dirty="0" smtClean="0">
                <a:solidFill>
                  <a:schemeClr val="tx1"/>
                </a:solidFill>
                <a:latin typeface="+mn-lt"/>
                <a:ea typeface="+mn-ea"/>
                <a:cs typeface="+mn-cs"/>
              </a:rPr>
              <a:t>System w szybki i prosty sposób, praktycznie za pomocą jednego</a:t>
            </a:r>
            <a:r>
              <a:rPr lang="pl-PL" sz="1200" b="0" i="0" kern="1200" baseline="0" dirty="0" smtClean="0">
                <a:solidFill>
                  <a:schemeClr val="tx1"/>
                </a:solidFill>
                <a:latin typeface="+mn-lt"/>
                <a:ea typeface="+mn-ea"/>
                <a:cs typeface="+mn-cs"/>
              </a:rPr>
              <a:t> kliknięcia, pozwala utworzyć plany roczne kontroli z wyjazdem w teren i automonitoringowych. System sam przyjmuje % podział zakładów wg kategorii ustalony w wytycznych SK. Mamy 100% pewność że nie zapomni o żadnym zakładzie z 1 kategorii. System pozwala na „obróbkę ręczną” wg potrzeb danej jednostki. W czasie tworzenia planu istnieje sygnalizacja dublowania danego zakładu. Zaletą ISWK jest możliwość generowania na bieżąco planów (rocznego , kwartalnego) w celu weryfikacji wprowadzonych zmian,  lub dla celów kontrolnych np. NIK – szybko można wygenerować cały plan, plany kwartalne w dowolnym formacie przy użyciu odpowiedniego filtra.</a:t>
            </a:r>
          </a:p>
          <a:p>
            <a:pPr marL="0" indent="0">
              <a:buFont typeface="Arial" charset="0"/>
              <a:buNone/>
            </a:pPr>
            <a:r>
              <a:rPr lang="pl-PL" sz="1200" b="0" i="0" kern="1200" baseline="0" dirty="0" smtClean="0">
                <a:solidFill>
                  <a:schemeClr val="tx1"/>
                </a:solidFill>
                <a:latin typeface="+mn-lt"/>
                <a:ea typeface="+mn-ea"/>
                <a:cs typeface="+mn-cs"/>
              </a:rPr>
              <a:t>W tym miejscu należy wspomnieć o roli planisty w systemie ISWK:</a:t>
            </a:r>
          </a:p>
          <a:p>
            <a:pPr marL="0" indent="0">
              <a:buFont typeface="Arial" charset="0"/>
              <a:buNone/>
            </a:pPr>
            <a:r>
              <a:rPr lang="pl-PL" sz="1200" b="0" i="0" kern="1200" baseline="0" dirty="0" smtClean="0">
                <a:solidFill>
                  <a:schemeClr val="tx1"/>
                </a:solidFill>
                <a:latin typeface="+mn-lt"/>
                <a:ea typeface="+mn-ea"/>
                <a:cs typeface="+mn-cs"/>
              </a:rPr>
              <a:t>-tworzenie rocznych planów kontroli (charakter kontroli: problemowa, kompleksowa, cele        i cykle kontroli)</a:t>
            </a:r>
          </a:p>
          <a:p>
            <a:pPr marL="0" indent="0">
              <a:buFont typeface="Arial" charset="0"/>
              <a:buNone/>
            </a:pPr>
            <a:r>
              <a:rPr lang="pl-PL" sz="1200" b="0" i="0" kern="1200" baseline="0" dirty="0" smtClean="0">
                <a:solidFill>
                  <a:schemeClr val="tx1"/>
                </a:solidFill>
                <a:latin typeface="+mn-lt"/>
                <a:ea typeface="+mn-ea"/>
                <a:cs typeface="+mn-cs"/>
              </a:rPr>
              <a:t>-tworzenie kwartalnych planów kontroli (typuje zakłady do poszczególnych kwartałów, przyporządkowuje zakłady konkretnemu inspektorowi/inspektorom)</a:t>
            </a:r>
          </a:p>
          <a:p>
            <a:pPr marL="0" indent="0">
              <a:buFont typeface="Arial" charset="0"/>
              <a:buNone/>
            </a:pPr>
            <a:r>
              <a:rPr lang="pl-PL" sz="1200" b="0" i="0" kern="1200" baseline="0" dirty="0" smtClean="0">
                <a:solidFill>
                  <a:schemeClr val="tx1"/>
                </a:solidFill>
                <a:latin typeface="+mn-lt"/>
                <a:ea typeface="+mn-ea"/>
                <a:cs typeface="+mn-cs"/>
              </a:rPr>
              <a:t>-wprowadzanie korekt do planów kontroli</a:t>
            </a:r>
          </a:p>
          <a:p>
            <a:pPr marL="0" indent="0">
              <a:buFont typeface="Arial" charset="0"/>
              <a:buNone/>
            </a:pPr>
            <a:r>
              <a:rPr lang="pl-PL" sz="1200" b="0" i="0" kern="1200" baseline="0" dirty="0" smtClean="0">
                <a:solidFill>
                  <a:schemeClr val="tx1"/>
                </a:solidFill>
                <a:latin typeface="+mn-lt"/>
                <a:ea typeface="+mn-ea"/>
                <a:cs typeface="+mn-cs"/>
              </a:rPr>
              <a:t>-generowanie raportów w ISWK</a:t>
            </a:r>
          </a:p>
          <a:p>
            <a:r>
              <a:rPr lang="pl-PL" sz="1200" b="0" i="0" kern="1200" baseline="0" dirty="0" smtClean="0">
                <a:solidFill>
                  <a:schemeClr val="tx1"/>
                </a:solidFill>
                <a:latin typeface="+mn-lt"/>
                <a:ea typeface="+mn-ea"/>
                <a:cs typeface="+mn-cs"/>
              </a:rPr>
              <a:t>Propozycja zmian: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pl-PL" sz="2000" b="0" i="0" u="none" strike="noStrike" kern="1200" cap="none" spc="0" normalizeH="0" baseline="0" noProof="0" dirty="0" smtClean="0">
                <a:ln>
                  <a:noFill/>
                </a:ln>
                <a:solidFill>
                  <a:prstClr val="black"/>
                </a:solidFill>
                <a:effectLst/>
                <a:uLnTx/>
                <a:uFillTx/>
                <a:latin typeface="+mn-lt"/>
              </a:rPr>
              <a:t>Nowelizacja zasad planowania kontroli z wyjazdem w teren – głównie w oparciu o analizę wielokryterialną (która wymaga przebudowy),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dirty="0" smtClean="0">
                <a:ln>
                  <a:noFill/>
                </a:ln>
                <a:solidFill>
                  <a:prstClr val="black"/>
                </a:solidFill>
                <a:effectLst/>
                <a:uLnTx/>
                <a:uFillTx/>
                <a:latin typeface="+mn-lt"/>
              </a:rPr>
              <a:t>kontroli automonitoringowych – brak planowania imiennego, ustalenie rezerwy czasowej</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pl-PL" sz="2000" b="0" i="0" u="none" strike="noStrike" kern="1200" cap="none" spc="0" normalizeH="0" baseline="0" noProof="0" dirty="0" smtClean="0">
                <a:ln>
                  <a:noFill/>
                </a:ln>
                <a:solidFill>
                  <a:srgbClr val="C00000"/>
                </a:solidFill>
                <a:effectLst/>
                <a:uLnTx/>
                <a:uFillTx/>
                <a:latin typeface="+mn-lt"/>
              </a:rPr>
              <a:t>Nowe zasady modyfikacji planu kontroli z wyjazdem w teren. „Korekta” ilościowa raz w roku, „zmiana” jakościowa wg potrzeb.</a:t>
            </a:r>
          </a:p>
          <a:p>
            <a:pPr marL="171450" indent="-171450">
              <a:buFontTx/>
              <a:buChar char="-"/>
            </a:pPr>
            <a:r>
              <a:rPr lang="pl-PL" sz="1200" b="0" i="0" kern="1200" baseline="0" dirty="0" smtClean="0">
                <a:solidFill>
                  <a:schemeClr val="tx1"/>
                </a:solidFill>
                <a:latin typeface="+mn-lt"/>
                <a:ea typeface="+mn-ea"/>
                <a:cs typeface="+mn-cs"/>
              </a:rPr>
              <a:t>Wprowadzić funkcję zapamiętywania danych historycznych o zakładach, aby po zmianie danych w ciągu roku w rejestrze zakładów nie zapisywały się one automatycznie w planie kontroli</a:t>
            </a:r>
          </a:p>
          <a:p>
            <a:pPr marL="171450" indent="-171450">
              <a:buFontTx/>
              <a:buChar char="-"/>
            </a:pPr>
            <a:r>
              <a:rPr lang="pl-PL" sz="1200" b="0" i="0" kern="1200" baseline="0" dirty="0" smtClean="0">
                <a:solidFill>
                  <a:schemeClr val="tx1"/>
                </a:solidFill>
                <a:latin typeface="+mn-lt"/>
                <a:ea typeface="+mn-ea"/>
                <a:cs typeface="+mn-cs"/>
              </a:rPr>
              <a:t>Należy zastanowić się nad potrzebą wprowadzenia dodatkowej informacji o przyczynach nie zrealizowania planu (zaplanowanej kontroli), lub informację typu „zrealizowano”. „nie zrealizowano” i „uwagi”</a:t>
            </a:r>
          </a:p>
          <a:p>
            <a:pPr marL="285750" indent="-285750">
              <a:buFontTx/>
              <a:buChar char="-"/>
            </a:pPr>
            <a:r>
              <a:rPr lang="pl-PL" sz="1200" dirty="0" smtClean="0"/>
              <a:t>Wprowadzić automatyczne czyszczenie okna „cele kontroli” podczas wprowadzania nowego zakładu do planu</a:t>
            </a:r>
            <a:endParaRPr lang="pl-PL" sz="1200" b="0" i="0" kern="1200" dirty="0">
              <a:solidFill>
                <a:schemeClr val="tx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pl-PL" sz="1200" dirty="0" smtClean="0"/>
              <a:t>Możliwość wielokrotnego wyboru zakładów z listy  podczas tworzenia planu rocznego </a:t>
            </a:r>
          </a:p>
          <a:p>
            <a:pPr marL="285750" indent="-285750">
              <a:buFontTx/>
              <a:buChar char="-"/>
            </a:pPr>
            <a:r>
              <a:rPr lang="pl-PL" sz="1200" dirty="0" smtClean="0"/>
              <a:t>W kolejnych generowanych planach zakłady powinny się sortować w tej samej       </a:t>
            </a:r>
          </a:p>
          <a:p>
            <a:r>
              <a:rPr lang="pl-PL" sz="1200" dirty="0" smtClean="0"/>
              <a:t>     kolejności  - można wprowadzić funkcje</a:t>
            </a:r>
            <a:r>
              <a:rPr lang="pl-PL" sz="1200" baseline="0" dirty="0" smtClean="0"/>
              <a:t> sortowania alfabetycznego.</a:t>
            </a:r>
            <a:endParaRPr lang="pl-PL" sz="1200" dirty="0" smtClean="0"/>
          </a:p>
          <a:p>
            <a:pPr marL="285750" marR="0" indent="-285750" algn="l" defTabSz="914400" rtl="0" eaLnBrk="1" fontAlgn="auto" latinLnBrk="0" hangingPunct="1">
              <a:lnSpc>
                <a:spcPct val="100000"/>
              </a:lnSpc>
              <a:spcBef>
                <a:spcPts val="0"/>
              </a:spcBef>
              <a:spcAft>
                <a:spcPts val="0"/>
              </a:spcAft>
              <a:buClrTx/>
              <a:buSzTx/>
              <a:buFontTx/>
              <a:buChar char="-"/>
              <a:tabLst/>
              <a:defRPr/>
            </a:pPr>
            <a:endParaRPr lang="pl-PL" sz="1200" dirty="0" smtClean="0"/>
          </a:p>
          <a:p>
            <a:pPr marL="285750" indent="-285750">
              <a:buFontTx/>
              <a:buChar char="-"/>
            </a:pPr>
            <a:endParaRPr lang="pl-PL" sz="1200" dirty="0" smtClean="0"/>
          </a:p>
        </p:txBody>
      </p:sp>
      <p:sp>
        <p:nvSpPr>
          <p:cNvPr id="4" name="Symbol zastępczy numeru slajdu 3"/>
          <p:cNvSpPr>
            <a:spLocks noGrp="1"/>
          </p:cNvSpPr>
          <p:nvPr>
            <p:ph type="sldNum" sz="quarter" idx="10"/>
          </p:nvPr>
        </p:nvSpPr>
        <p:spPr/>
        <p:txBody>
          <a:bodyPr/>
          <a:lstStyle/>
          <a:p>
            <a:fld id="{B76FCE6F-56F5-438E-8CCE-80E0461240DB}" type="slidenum">
              <a:rPr lang="pl-PL" smtClean="0"/>
              <a:pPr/>
              <a:t>12</a:t>
            </a:fld>
            <a:endParaRPr 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b="0" i="0" kern="1200" dirty="0" smtClean="0">
                <a:solidFill>
                  <a:schemeClr val="tx1"/>
                </a:solidFill>
                <a:latin typeface="+mn-lt"/>
                <a:ea typeface="+mn-ea"/>
                <a:cs typeface="+mn-cs"/>
              </a:rPr>
              <a:t>System pozwala nam</a:t>
            </a:r>
            <a:r>
              <a:rPr lang="pl-PL" sz="1200" b="0" i="0" kern="1200" baseline="0" dirty="0" smtClean="0">
                <a:solidFill>
                  <a:schemeClr val="tx1"/>
                </a:solidFill>
                <a:latin typeface="+mn-lt"/>
                <a:ea typeface="+mn-ea"/>
                <a:cs typeface="+mn-cs"/>
              </a:rPr>
              <a:t> tworzyć protokoły różnych rodzajów kontroli on-</a:t>
            </a:r>
            <a:r>
              <a:rPr lang="pl-PL" sz="1200" b="0" i="0" kern="1200" baseline="0" dirty="0" err="1" smtClean="0">
                <a:solidFill>
                  <a:schemeClr val="tx1"/>
                </a:solidFill>
                <a:latin typeface="+mn-lt"/>
                <a:ea typeface="+mn-ea"/>
                <a:cs typeface="+mn-cs"/>
              </a:rPr>
              <a:t>line</a:t>
            </a:r>
            <a:r>
              <a:rPr lang="pl-PL" sz="1200" b="0" i="0" kern="1200" baseline="0" dirty="0" smtClean="0">
                <a:solidFill>
                  <a:schemeClr val="tx1"/>
                </a:solidFill>
                <a:latin typeface="+mn-lt"/>
                <a:ea typeface="+mn-ea"/>
                <a:cs typeface="+mn-cs"/>
              </a:rPr>
              <a:t> w formie elektronicznej, zawiera wzory szablonów protokołów wszystkich rodzajów kontroli określonych w Systemie Kontroli. </a:t>
            </a:r>
          </a:p>
          <a:p>
            <a:r>
              <a:rPr lang="pl-PL" sz="1200" b="0" i="0" kern="1200" baseline="0" dirty="0" smtClean="0">
                <a:solidFill>
                  <a:schemeClr val="tx1"/>
                </a:solidFill>
                <a:latin typeface="+mn-lt"/>
                <a:ea typeface="+mn-ea"/>
                <a:cs typeface="+mn-cs"/>
              </a:rPr>
              <a:t>Nie lada problem zaczyna się gdy chcemy przeprowadzić ocenę towarów na wniosek Urzędów Celnych np. ocena na podstawie przedłożonej dokumentacji czy wyrób spełnia wymogi polskiego prawa – baterie, akumulatory. </a:t>
            </a:r>
          </a:p>
          <a:p>
            <a:r>
              <a:rPr lang="pl-PL" sz="1200" b="0" i="0" kern="1200" baseline="0" dirty="0" smtClean="0">
                <a:solidFill>
                  <a:schemeClr val="tx1"/>
                </a:solidFill>
                <a:latin typeface="+mn-lt"/>
                <a:ea typeface="+mn-ea"/>
                <a:cs typeface="+mn-cs"/>
              </a:rPr>
              <a:t>W takich przypadkach kontrola w terenie jest niemożliwa – bo dostawca jest jednostką zagraniczną, a odbiorca nie leży na terenie woj. gdzie Urząd celny przetrzymuje towar. Jedynym rozwiązaniem jest kontrola pozaplanowa bez wyjazdu w teren oparta o analizę dokumentacji ----</a:t>
            </a:r>
          </a:p>
          <a:p>
            <a:r>
              <a:rPr lang="pl-PL" sz="1200" b="0" i="0" kern="1200" baseline="0" dirty="0" smtClean="0">
                <a:solidFill>
                  <a:schemeClr val="tx1"/>
                </a:solidFill>
                <a:latin typeface="+mn-lt"/>
                <a:ea typeface="+mn-ea"/>
                <a:cs typeface="+mn-cs"/>
              </a:rPr>
              <a:t>Ale system wymusza wybór zakładu do kontroli. Efekt jest taki, że część </a:t>
            </a:r>
            <a:r>
              <a:rPr lang="pl-PL" sz="1200" b="0" i="0" kern="1200" baseline="0" dirty="0" err="1" smtClean="0">
                <a:solidFill>
                  <a:schemeClr val="tx1"/>
                </a:solidFill>
                <a:latin typeface="+mn-lt"/>
                <a:ea typeface="+mn-ea"/>
                <a:cs typeface="+mn-cs"/>
              </a:rPr>
              <a:t>wiosiów</a:t>
            </a:r>
            <a:r>
              <a:rPr lang="pl-PL" sz="1200" b="0" i="0" kern="1200" baseline="0" dirty="0" smtClean="0">
                <a:solidFill>
                  <a:schemeClr val="tx1"/>
                </a:solidFill>
                <a:latin typeface="+mn-lt"/>
                <a:ea typeface="+mn-ea"/>
                <a:cs typeface="+mn-cs"/>
              </a:rPr>
              <a:t> wprowadza jako zakład Urząd Celny co jest niezgodne z rzeczywistością. (dyskusja).</a:t>
            </a:r>
          </a:p>
          <a:p>
            <a:pPr algn="l"/>
            <a:r>
              <a:rPr lang="pl-PL" sz="2400" dirty="0" smtClean="0">
                <a:solidFill>
                  <a:srgbClr val="FF0000"/>
                </a:solidFill>
              </a:rPr>
              <a:t>Propozycje zmian</a:t>
            </a:r>
          </a:p>
          <a:p>
            <a:pPr marL="800100" lvl="1" indent="-342900" algn="l">
              <a:buFontTx/>
              <a:buChar char="-"/>
            </a:pPr>
            <a:r>
              <a:rPr lang="pl-PL" sz="2000" dirty="0" smtClean="0">
                <a:solidFill>
                  <a:schemeClr val="tx1"/>
                </a:solidFill>
              </a:rPr>
              <a:t>Umożliwić rozpoczęcie kontroli bez konieczności wyboru zakładu</a:t>
            </a:r>
          </a:p>
          <a:p>
            <a:pPr marL="800100" lvl="1" indent="-342900" algn="l">
              <a:buFontTx/>
              <a:buChar char="-"/>
            </a:pPr>
            <a:r>
              <a:rPr lang="pl-PL" sz="2000" dirty="0" smtClean="0">
                <a:solidFill>
                  <a:schemeClr val="tx1"/>
                </a:solidFill>
              </a:rPr>
              <a:t>Propozycja zmiany w dokumentacji SK – nowy rodzaj kontroli dokumentacyjnej</a:t>
            </a:r>
          </a:p>
          <a:p>
            <a:r>
              <a:rPr lang="pl-PL" sz="1200" b="0" i="0" kern="1200" dirty="0" smtClean="0">
                <a:solidFill>
                  <a:schemeClr val="tx1"/>
                </a:solidFill>
                <a:latin typeface="+mn-lt"/>
                <a:ea typeface="+mn-ea"/>
                <a:cs typeface="+mn-cs"/>
              </a:rPr>
              <a:t>W przypadku kontroli</a:t>
            </a:r>
            <a:r>
              <a:rPr lang="pl-PL" sz="1200" b="0" i="0" kern="1200" baseline="0" dirty="0" smtClean="0">
                <a:solidFill>
                  <a:schemeClr val="tx1"/>
                </a:solidFill>
                <a:latin typeface="+mn-lt"/>
                <a:ea typeface="+mn-ea"/>
                <a:cs typeface="+mn-cs"/>
              </a:rPr>
              <a:t> z wyjazdem w teren również brakuje jednego rodzaju kontroli pozaplanowych innych niż te na wniosek, interwencyjne lub inwestycyjne. Czasami się zdarza tak, że </a:t>
            </a:r>
            <a:r>
              <a:rPr lang="pl-PL" sz="1200" b="0" i="0" kern="1200" baseline="0" dirty="0" err="1" smtClean="0">
                <a:solidFill>
                  <a:schemeClr val="tx1"/>
                </a:solidFill>
                <a:latin typeface="+mn-lt"/>
                <a:ea typeface="+mn-ea"/>
                <a:cs typeface="+mn-cs"/>
              </a:rPr>
              <a:t>wioś</a:t>
            </a:r>
            <a:r>
              <a:rPr lang="pl-PL" sz="1200" b="0" i="0" kern="1200" baseline="0" dirty="0" smtClean="0">
                <a:solidFill>
                  <a:schemeClr val="tx1"/>
                </a:solidFill>
                <a:latin typeface="+mn-lt"/>
                <a:ea typeface="+mn-ea"/>
                <a:cs typeface="+mn-cs"/>
              </a:rPr>
              <a:t> potrzebuje przeprowadzić dodatkową kontrolę wyjaśniająca z urzędu (np. po stwierdzeniu nieprawidłowości w trakcie kontroli innego zakładu) lub kontrolę krzyżową. </a:t>
            </a:r>
            <a:endParaRPr lang="pl-PL" sz="1200" b="0" i="0" kern="1200" dirty="0">
              <a:solidFill>
                <a:schemeClr val="tx1"/>
              </a:solidFill>
              <a:latin typeface="+mn-lt"/>
              <a:ea typeface="+mn-ea"/>
              <a:cs typeface="+mn-cs"/>
            </a:endParaRPr>
          </a:p>
        </p:txBody>
      </p:sp>
      <p:sp>
        <p:nvSpPr>
          <p:cNvPr id="4" name="Symbol zastępczy numeru slajdu 3"/>
          <p:cNvSpPr>
            <a:spLocks noGrp="1"/>
          </p:cNvSpPr>
          <p:nvPr>
            <p:ph type="sldNum" sz="quarter" idx="10"/>
          </p:nvPr>
        </p:nvSpPr>
        <p:spPr/>
        <p:txBody>
          <a:bodyPr/>
          <a:lstStyle/>
          <a:p>
            <a:fld id="{B76FCE6F-56F5-438E-8CCE-80E0461240DB}" type="slidenum">
              <a:rPr lang="pl-PL" smtClean="0"/>
              <a:pPr/>
              <a:t>13</a:t>
            </a:fld>
            <a:endParaRPr lang="pl-P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b="0" i="0" kern="1200" dirty="0" smtClean="0">
                <a:solidFill>
                  <a:schemeClr val="tx1"/>
                </a:solidFill>
                <a:latin typeface="+mn-lt"/>
                <a:ea typeface="+mn-ea"/>
                <a:cs typeface="+mn-cs"/>
              </a:rPr>
              <a:t>Warto w tym miejscu</a:t>
            </a:r>
            <a:r>
              <a:rPr lang="pl-PL" sz="1200" b="0" i="0" kern="1200" baseline="0" dirty="0" smtClean="0">
                <a:solidFill>
                  <a:schemeClr val="tx1"/>
                </a:solidFill>
                <a:latin typeface="+mn-lt"/>
                <a:ea typeface="+mn-ea"/>
                <a:cs typeface="+mn-cs"/>
              </a:rPr>
              <a:t> ponownie przypomnieć ważną rolę administratora ISWK/ koordynatora SK, mianowicie:</a:t>
            </a:r>
          </a:p>
          <a:p>
            <a:pPr marL="171450" indent="-171450">
              <a:buFontTx/>
              <a:buChar char="-"/>
            </a:pPr>
            <a:r>
              <a:rPr lang="pl-PL" sz="1200" b="0" i="0" kern="1200" baseline="0" dirty="0" smtClean="0">
                <a:solidFill>
                  <a:schemeClr val="tx1"/>
                </a:solidFill>
                <a:latin typeface="+mn-lt"/>
                <a:ea typeface="+mn-ea"/>
                <a:cs typeface="+mn-cs"/>
              </a:rPr>
              <a:t>Wielokrotnie zdarza się, że inspektor źle rozpocznie kontrolę, nie taki rodzaj jaki powinien (np. pozaplanową a nie planową, itp.), rozpocznie kilka razy tą sama kontrolę, lub w ogóle nie rozpocznie kontroli w ISWK, mimo tego że już ją fizycznie przeprowadził, lub nie zakańcza kontrole rozpoczęte</a:t>
            </a:r>
          </a:p>
          <a:p>
            <a:pPr marL="0" indent="0">
              <a:buFontTx/>
              <a:buNone/>
            </a:pPr>
            <a:r>
              <a:rPr lang="pl-PL" sz="1200" b="0" i="0" kern="1200" baseline="0" dirty="0" smtClean="0">
                <a:solidFill>
                  <a:schemeClr val="tx1"/>
                </a:solidFill>
                <a:latin typeface="+mn-lt"/>
                <a:ea typeface="+mn-ea"/>
                <a:cs typeface="+mn-cs"/>
              </a:rPr>
              <a:t>    Dlatego koordynatorzy SK i administratorzy ISWK muszą na bieżąco monitorować rozpoczynane kontrole.</a:t>
            </a:r>
          </a:p>
          <a:p>
            <a:pPr marL="0" indent="0">
              <a:buFontTx/>
              <a:buNone/>
            </a:pPr>
            <a:r>
              <a:rPr lang="pl-PL" sz="1200" b="0" i="0" kern="1200" baseline="0" dirty="0" smtClean="0">
                <a:solidFill>
                  <a:schemeClr val="tx1"/>
                </a:solidFill>
                <a:latin typeface="+mn-lt"/>
                <a:ea typeface="+mn-ea"/>
                <a:cs typeface="+mn-cs"/>
              </a:rPr>
              <a:t>    W tym celu tylko oni w zależności od nadanych uprawnień posiadają narzędzia jakimi są np. możliwość usuwania kontroli, przeniesienia danych kontroli do innego zakładu oraz bardzo ważne możliwość edycji i zapisywania zmian w kontrolach zakończonych. Ta funkcja wiąże się niestety w wieloma niedogodnościami, gdyż inspektor zajmuje konto koordynatora i wprowadza zmiany, lub sam koordynator wprowadza zmiany, może warto rozważyć tutaj możliwość zmiany statusu kontroli na „w przygotowaniu” tak aby inspektor mógł ze swojego konta wprowadzić zmiany. Oczywiście ważne jest monitorować wprowadzane zmiany przez inspektora aby nie zmienił np. typu kontroli, celów. </a:t>
            </a:r>
          </a:p>
        </p:txBody>
      </p:sp>
      <p:sp>
        <p:nvSpPr>
          <p:cNvPr id="4" name="Symbol zastępczy numeru slajdu 3"/>
          <p:cNvSpPr>
            <a:spLocks noGrp="1"/>
          </p:cNvSpPr>
          <p:nvPr>
            <p:ph type="sldNum" sz="quarter" idx="10"/>
          </p:nvPr>
        </p:nvSpPr>
        <p:spPr/>
        <p:txBody>
          <a:bodyPr/>
          <a:lstStyle/>
          <a:p>
            <a:fld id="{B76FCE6F-56F5-438E-8CCE-80E0461240DB}" type="slidenum">
              <a:rPr lang="pl-PL" smtClean="0"/>
              <a:pPr/>
              <a:t>14</a:t>
            </a:fld>
            <a:endParaRPr lang="pl-P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b="0" i="0" kern="1200" dirty="0" smtClean="0">
                <a:solidFill>
                  <a:schemeClr val="tx1"/>
                </a:solidFill>
                <a:latin typeface="+mn-lt"/>
                <a:ea typeface="+mn-ea"/>
                <a:cs typeface="+mn-cs"/>
              </a:rPr>
              <a:t>ISWK</a:t>
            </a:r>
            <a:r>
              <a:rPr lang="pl-PL" sz="1200" b="0" i="0" kern="1200" baseline="0" dirty="0" smtClean="0">
                <a:solidFill>
                  <a:schemeClr val="tx1"/>
                </a:solidFill>
                <a:latin typeface="+mn-lt"/>
                <a:ea typeface="+mn-ea"/>
                <a:cs typeface="+mn-cs"/>
              </a:rPr>
              <a:t> jest bardzo praktycznym systemem w rejestrowaniu wszystkich ustaleń kontrolnych. Wszystkie zdobyte informacje w trakcie kontroli wprowadzamy w odpowiednie </a:t>
            </a:r>
            <a:r>
              <a:rPr lang="pl-PL" sz="1200" b="0" i="0" kern="1200" baseline="0" dirty="0" err="1" smtClean="0">
                <a:solidFill>
                  <a:schemeClr val="tx1"/>
                </a:solidFill>
                <a:latin typeface="+mn-lt"/>
                <a:ea typeface="+mn-ea"/>
                <a:cs typeface="+mn-cs"/>
              </a:rPr>
              <a:t>podzakładki</a:t>
            </a:r>
            <a:r>
              <a:rPr lang="pl-PL" sz="1200" b="0" i="0" kern="1200" baseline="0" dirty="0" smtClean="0">
                <a:solidFill>
                  <a:schemeClr val="tx1"/>
                </a:solidFill>
                <a:latin typeface="+mn-lt"/>
                <a:ea typeface="+mn-ea"/>
                <a:cs typeface="+mn-cs"/>
              </a:rPr>
              <a:t>, rubryki łącznie z załącznikami, które są zeskanowane, dokumentacja fotograficzną. Dzięki temu każdy zainteresowany (z inspekcji) ustaleniami naszej kontroli ma do nich dostęp. </a:t>
            </a:r>
          </a:p>
          <a:p>
            <a:r>
              <a:rPr lang="pl-PL" sz="1200" b="0" i="0" kern="1200" baseline="0" dirty="0" smtClean="0">
                <a:solidFill>
                  <a:schemeClr val="tx1"/>
                </a:solidFill>
                <a:latin typeface="+mn-lt"/>
                <a:ea typeface="+mn-ea"/>
                <a:cs typeface="+mn-cs"/>
              </a:rPr>
              <a:t>Po wypełnieniu wszystkich ustaleń kontrolnych, naruszeń, sankcji itp. Z pozycji zakładki „rejestr kontroli” można wydrukować gotowy do podpisu protokół. </a:t>
            </a:r>
          </a:p>
          <a:p>
            <a:r>
              <a:rPr lang="pl-PL" sz="1200" b="0" i="0" kern="1200" baseline="0" dirty="0" smtClean="0">
                <a:solidFill>
                  <a:schemeClr val="tx1"/>
                </a:solidFill>
                <a:latin typeface="+mn-lt"/>
                <a:ea typeface="+mn-ea"/>
                <a:cs typeface="+mn-cs"/>
              </a:rPr>
              <a:t>A w celu sformatowania ustaleń kontrolnych (pogrubienia, kursywy itp.) można wygenerować protokół z pozycji „rejestr dokumentów SK” – raporty. Protokół można wygenerować w dowolnym dla nas formacie – w tym </a:t>
            </a:r>
            <a:r>
              <a:rPr lang="pl-PL" sz="1200" b="0" i="0" kern="1200" baseline="0" dirty="0" err="1" smtClean="0">
                <a:solidFill>
                  <a:schemeClr val="tx1"/>
                </a:solidFill>
                <a:latin typeface="+mn-lt"/>
                <a:ea typeface="+mn-ea"/>
                <a:cs typeface="+mn-cs"/>
              </a:rPr>
              <a:t>word</a:t>
            </a:r>
            <a:r>
              <a:rPr lang="pl-PL" sz="1200" b="0" i="0" kern="1200" baseline="0" dirty="0" smtClean="0">
                <a:solidFill>
                  <a:schemeClr val="tx1"/>
                </a:solidFill>
                <a:latin typeface="+mn-lt"/>
                <a:ea typeface="+mn-ea"/>
                <a:cs typeface="+mn-cs"/>
              </a:rPr>
              <a:t>, pamiętać należy przy tym aby dopisane przez nas później informacje przekopiować  do ISWK. No i oczywiście protokół z kontroli z wyjazdem w teren można również napisać i wygenerować bez dostępu do </a:t>
            </a:r>
            <a:r>
              <a:rPr lang="pl-PL" sz="1200" b="0" i="0" kern="1200" baseline="0" dirty="0" err="1" smtClean="0">
                <a:solidFill>
                  <a:schemeClr val="tx1"/>
                </a:solidFill>
                <a:latin typeface="+mn-lt"/>
                <a:ea typeface="+mn-ea"/>
                <a:cs typeface="+mn-cs"/>
              </a:rPr>
              <a:t>internetu</a:t>
            </a:r>
            <a:r>
              <a:rPr lang="pl-PL" sz="1200" b="0" i="0" kern="1200" baseline="0" dirty="0" smtClean="0">
                <a:solidFill>
                  <a:schemeClr val="tx1"/>
                </a:solidFill>
                <a:latin typeface="+mn-lt"/>
                <a:ea typeface="+mn-ea"/>
                <a:cs typeface="+mn-cs"/>
              </a:rPr>
              <a:t> za pomocą Aplikacji klienckiej. </a:t>
            </a:r>
          </a:p>
          <a:p>
            <a:r>
              <a:rPr lang="pl-PL" sz="1200" b="0" i="0" kern="1200" baseline="0" dirty="0" smtClean="0">
                <a:solidFill>
                  <a:schemeClr val="tx1"/>
                </a:solidFill>
                <a:latin typeface="+mn-lt"/>
                <a:ea typeface="+mn-ea"/>
                <a:cs typeface="+mn-cs"/>
              </a:rPr>
              <a:t>W zasadzie od początku funkcjonowania ISWK pojawia się problem edycji danych w formie tabelarycznej w edytorze ustaleń kontrolnych. Jednakże funkcja ta zależy od możliwości całej aplikacji, w tym  finansowych, warto jednak podkreślić, że możliwość dodawania załączników w formie elektronicznej daje jakieś możliwości dodać do protokołu dane tabelaryczne, tylko że jako załącznik. </a:t>
            </a:r>
            <a:endParaRPr lang="pl-PL" sz="1200" b="0" i="0" kern="1200" dirty="0">
              <a:solidFill>
                <a:schemeClr val="tx1"/>
              </a:solidFill>
              <a:latin typeface="+mn-lt"/>
              <a:ea typeface="+mn-ea"/>
              <a:cs typeface="+mn-cs"/>
            </a:endParaRPr>
          </a:p>
        </p:txBody>
      </p:sp>
      <p:sp>
        <p:nvSpPr>
          <p:cNvPr id="4" name="Symbol zastępczy numeru slajdu 3"/>
          <p:cNvSpPr>
            <a:spLocks noGrp="1"/>
          </p:cNvSpPr>
          <p:nvPr>
            <p:ph type="sldNum" sz="quarter" idx="10"/>
          </p:nvPr>
        </p:nvSpPr>
        <p:spPr/>
        <p:txBody>
          <a:bodyPr/>
          <a:lstStyle/>
          <a:p>
            <a:fld id="{B76FCE6F-56F5-438E-8CCE-80E0461240DB}" type="slidenum">
              <a:rPr lang="pl-PL" smtClean="0"/>
              <a:pPr/>
              <a:t>15</a:t>
            </a:fld>
            <a:endParaRPr lang="pl-P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b="0" i="0" kern="1200" baseline="0" dirty="0" smtClean="0">
                <a:solidFill>
                  <a:schemeClr val="tx1"/>
                </a:solidFill>
                <a:latin typeface="+mn-lt"/>
                <a:ea typeface="+mn-ea"/>
                <a:cs typeface="+mn-cs"/>
              </a:rPr>
              <a:t>Pochylić się należy również nad zakładką „wyniki pomiarów/badań” gdyż na dzień dzisiejszy system nie przyjmuje wyników badan jakościowych odpadów – wymagane pola wielkości dopuszczalnej, propozycja aby można było wpisać informację o granicy błędu w wykonanym pomiarze wielkości zanieczyszczeń, oraz że różnica między tłem pomiaru a wynikiem nie przekracza 3 dB.</a:t>
            </a:r>
          </a:p>
          <a:p>
            <a:r>
              <a:rPr lang="pl-PL" sz="1200" b="0" i="0" kern="1200" baseline="0" dirty="0" smtClean="0">
                <a:solidFill>
                  <a:schemeClr val="tx1"/>
                </a:solidFill>
                <a:latin typeface="+mn-lt"/>
                <a:ea typeface="+mn-ea"/>
                <a:cs typeface="+mn-cs"/>
              </a:rPr>
              <a:t>Wśród wielu zmian jakie zaproponowano w trakcie dotychczasowej pracy w systemie, dość zasadne wydaje się zrezygnowanie z karty charakterystyki zakładu, tabeli czynności kontrolnych jako tworów pracochłonnych a mało przydatnych w praktyce, na rzecz analizy wielokryterialnej, której wynik winien być przypisany do zakładu a sama ona powinna być podstawowym źródłem kompaktowej wiedzy na temat podmiotu i głównym kryterium planowania. </a:t>
            </a:r>
          </a:p>
          <a:p>
            <a:r>
              <a:rPr lang="pl-PL" sz="1200" b="0" i="0" kern="1200" baseline="0" dirty="0" smtClean="0">
                <a:solidFill>
                  <a:schemeClr val="tx1"/>
                </a:solidFill>
                <a:latin typeface="+mn-lt"/>
                <a:ea typeface="+mn-ea"/>
                <a:cs typeface="+mn-cs"/>
              </a:rPr>
              <a:t>Bardzo praktycznym wg mnie rozwiązaniem jest forma dodawania sankcji do ustaleń kontrolnych. Rozwijany pasek artykułów ułatwia pracę inspektora, gdyż nie musi on sięgać za każdym razem do przepisu. Ponadto, jeżeli zdarzają się przypadki, że w danym czasie inspektorzy nie posiadają uprawnień (z różnych przyczyn) do nakładania sankcji w postaci grzywny lub pouczenia (chociażby obecnie w zakresie ustawy o odpadach) system im to nie umożliwia. Ważne aby słownik sankcji był aktualny, aby nie dawał takich absurdalnych możliwości jak wyżej zamieszczona – ponieważ niedoświadczony inspektor może złamać prawo. </a:t>
            </a:r>
            <a:endParaRPr lang="pl-PL" sz="1200" b="0" i="0" kern="1200" dirty="0">
              <a:solidFill>
                <a:schemeClr val="tx1"/>
              </a:solidFill>
              <a:latin typeface="+mn-lt"/>
              <a:ea typeface="+mn-ea"/>
              <a:cs typeface="+mn-cs"/>
            </a:endParaRPr>
          </a:p>
        </p:txBody>
      </p:sp>
      <p:sp>
        <p:nvSpPr>
          <p:cNvPr id="4" name="Symbol zastępczy numeru slajdu 3"/>
          <p:cNvSpPr>
            <a:spLocks noGrp="1"/>
          </p:cNvSpPr>
          <p:nvPr>
            <p:ph type="sldNum" sz="quarter" idx="10"/>
          </p:nvPr>
        </p:nvSpPr>
        <p:spPr/>
        <p:txBody>
          <a:bodyPr/>
          <a:lstStyle/>
          <a:p>
            <a:fld id="{B76FCE6F-56F5-438E-8CCE-80E0461240DB}" type="slidenum">
              <a:rPr lang="pl-PL" smtClean="0"/>
              <a:pPr/>
              <a:t>16</a:t>
            </a:fld>
            <a:endParaRPr lang="pl-P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b="0" i="0" kern="1200" dirty="0" smtClean="0">
                <a:solidFill>
                  <a:schemeClr val="tx1"/>
                </a:solidFill>
                <a:latin typeface="+mn-lt"/>
                <a:ea typeface="+mn-ea"/>
                <a:cs typeface="+mn-cs"/>
              </a:rPr>
              <a:t>System zapewnia nam</a:t>
            </a:r>
            <a:r>
              <a:rPr lang="pl-PL" sz="1200" b="0" i="0" kern="1200" baseline="0" dirty="0" smtClean="0">
                <a:solidFill>
                  <a:schemeClr val="tx1"/>
                </a:solidFill>
                <a:latin typeface="+mn-lt"/>
                <a:ea typeface="+mn-ea"/>
                <a:cs typeface="+mn-cs"/>
              </a:rPr>
              <a:t> możliwość rejestrowania działań pokontrolnych: zarządzeń, wniosków, decyzji ale tylko do konkretnych kontroli. W celu możliwości wglądu do działań pokontrolnych podjętych po interesującej nas kontroli. Jednakże jeżeli chodzi o pełen obraz działalności </a:t>
            </a:r>
            <a:r>
              <a:rPr lang="pl-PL" sz="1200" b="0" i="0" kern="1200" baseline="0" dirty="0" err="1" smtClean="0">
                <a:solidFill>
                  <a:schemeClr val="tx1"/>
                </a:solidFill>
                <a:latin typeface="+mn-lt"/>
                <a:ea typeface="+mn-ea"/>
                <a:cs typeface="+mn-cs"/>
              </a:rPr>
              <a:t>wioś</a:t>
            </a:r>
            <a:r>
              <a:rPr lang="pl-PL" sz="1200" b="0" i="0" kern="1200" baseline="0" dirty="0" smtClean="0">
                <a:solidFill>
                  <a:schemeClr val="tx1"/>
                </a:solidFill>
                <a:latin typeface="+mn-lt"/>
                <a:ea typeface="+mn-ea"/>
                <a:cs typeface="+mn-cs"/>
              </a:rPr>
              <a:t> w zakresie wydawanych decyzji, wniosków obraz jest niepełny, ponieważ nie można zarejestrować decyzji i wniosków nie związanych z typową kontrolą. W związku z powyższym sprawozdanie w tym zakresie jest przekłamane. W związku z powyższym aby poprawić funkcjonalność i praktyczność ISWK na tej płaszczyźnie uzasadnione wydaje się być umożliwić tym </a:t>
            </a:r>
            <a:r>
              <a:rPr lang="pl-PL" sz="1200" b="0" i="0" kern="1200" baseline="0" dirty="0" err="1" smtClean="0">
                <a:solidFill>
                  <a:schemeClr val="tx1"/>
                </a:solidFill>
                <a:latin typeface="+mn-lt"/>
                <a:ea typeface="+mn-ea"/>
                <a:cs typeface="+mn-cs"/>
              </a:rPr>
              <a:t>wiosią</a:t>
            </a:r>
            <a:r>
              <a:rPr lang="pl-PL" sz="1200" b="0" i="0" kern="1200" baseline="0" dirty="0" smtClean="0">
                <a:solidFill>
                  <a:schemeClr val="tx1"/>
                </a:solidFill>
                <a:latin typeface="+mn-lt"/>
                <a:ea typeface="+mn-ea"/>
                <a:cs typeface="+mn-cs"/>
              </a:rPr>
              <a:t> które chcą rejestracje wszystkich decyzji i wniosków, w celu zarzucenia innych rejestrów. </a:t>
            </a:r>
          </a:p>
          <a:p>
            <a:r>
              <a:rPr lang="pl-PL" sz="1200" b="0" i="0" kern="1200" baseline="0" dirty="0" smtClean="0">
                <a:solidFill>
                  <a:schemeClr val="tx1"/>
                </a:solidFill>
                <a:latin typeface="+mn-lt"/>
                <a:ea typeface="+mn-ea"/>
                <a:cs typeface="+mn-cs"/>
              </a:rPr>
              <a:t>W zgłaszanych propozycjach przez inspektorów jest również wprowadzenie możliwości sygnalizacji o upływie terminu odpowiedzi na zarządzenia pokontrolne, tak aby inspektor wydający dane zarządzenie mógł podjąć stosowne kroki. </a:t>
            </a:r>
          </a:p>
          <a:p>
            <a:r>
              <a:rPr lang="pl-PL" sz="1200" b="0" i="0" kern="1200" baseline="0" dirty="0" smtClean="0">
                <a:solidFill>
                  <a:schemeClr val="tx1"/>
                </a:solidFill>
                <a:latin typeface="+mn-lt"/>
                <a:ea typeface="+mn-ea"/>
                <a:cs typeface="+mn-cs"/>
              </a:rPr>
              <a:t>Dość uzasadnioną propozycją zmian jest również przypisanie funkcji usuwania czy to zarządzeń decyzji, wniosków tylko i wyłącznie dla koordynatorów SK lub administratorów ISWK aby i w tym zakresie dać im pełną kontrolę nad wprowadzanymi działaniami pokontrolnymi. Na dzień dzisiejszy tą funkcje posiadają wszyscy użytkownicy. </a:t>
            </a:r>
            <a:endParaRPr lang="pl-PL" sz="1200" b="0" i="0" kern="1200" dirty="0">
              <a:solidFill>
                <a:schemeClr val="tx1"/>
              </a:solidFill>
              <a:latin typeface="+mn-lt"/>
              <a:ea typeface="+mn-ea"/>
              <a:cs typeface="+mn-cs"/>
            </a:endParaRPr>
          </a:p>
        </p:txBody>
      </p:sp>
      <p:sp>
        <p:nvSpPr>
          <p:cNvPr id="4" name="Symbol zastępczy numeru slajdu 3"/>
          <p:cNvSpPr>
            <a:spLocks noGrp="1"/>
          </p:cNvSpPr>
          <p:nvPr>
            <p:ph type="sldNum" sz="quarter" idx="10"/>
          </p:nvPr>
        </p:nvSpPr>
        <p:spPr/>
        <p:txBody>
          <a:bodyPr/>
          <a:lstStyle/>
          <a:p>
            <a:fld id="{B76FCE6F-56F5-438E-8CCE-80E0461240DB}" type="slidenum">
              <a:rPr lang="pl-PL" smtClean="0"/>
              <a:pPr/>
              <a:t>17</a:t>
            </a:fld>
            <a:endParaRPr lang="pl-P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b="0" i="0" kern="1200" dirty="0" smtClean="0">
                <a:solidFill>
                  <a:schemeClr val="tx1"/>
                </a:solidFill>
                <a:latin typeface="+mn-lt"/>
                <a:ea typeface="+mn-ea"/>
                <a:cs typeface="+mn-cs"/>
              </a:rPr>
              <a:t>System pozwala</a:t>
            </a:r>
            <a:r>
              <a:rPr lang="pl-PL" sz="1200" b="0" i="0" kern="1200" baseline="0" dirty="0" smtClean="0">
                <a:solidFill>
                  <a:schemeClr val="tx1"/>
                </a:solidFill>
                <a:latin typeface="+mn-lt"/>
                <a:ea typeface="+mn-ea"/>
                <a:cs typeface="+mn-cs"/>
              </a:rPr>
              <a:t> nam na generowanie raportów na potrzeby sprawozdawcze, jest ich obecnie 16, jednakże warto wnioskować w tym momencie o opracowanie więcej raportów na potrzeby sprawozdawcze </a:t>
            </a:r>
            <a:r>
              <a:rPr lang="pl-PL" sz="1200" b="0" i="0" kern="1200" baseline="0" dirty="0" err="1" smtClean="0">
                <a:solidFill>
                  <a:schemeClr val="tx1"/>
                </a:solidFill>
                <a:latin typeface="+mn-lt"/>
                <a:ea typeface="+mn-ea"/>
                <a:cs typeface="+mn-cs"/>
              </a:rPr>
              <a:t>WIOSiów</a:t>
            </a:r>
            <a:r>
              <a:rPr lang="pl-PL" sz="1200" b="0" i="0" kern="1200" baseline="0" dirty="0" smtClean="0">
                <a:solidFill>
                  <a:schemeClr val="tx1"/>
                </a:solidFill>
                <a:latin typeface="+mn-lt"/>
                <a:ea typeface="+mn-ea"/>
                <a:cs typeface="+mn-cs"/>
              </a:rPr>
              <a:t> tak aby za pomocą jednego praktycznie przycisku można było utworzyć sprawozdanie os2b. </a:t>
            </a:r>
            <a:endParaRPr lang="pl-PL" sz="1200" b="0" i="0" kern="1200" dirty="0">
              <a:solidFill>
                <a:schemeClr val="tx1"/>
              </a:solidFill>
              <a:latin typeface="+mn-lt"/>
              <a:ea typeface="+mn-ea"/>
              <a:cs typeface="+mn-cs"/>
            </a:endParaRPr>
          </a:p>
        </p:txBody>
      </p:sp>
      <p:sp>
        <p:nvSpPr>
          <p:cNvPr id="4" name="Symbol zastępczy numeru slajdu 3"/>
          <p:cNvSpPr>
            <a:spLocks noGrp="1"/>
          </p:cNvSpPr>
          <p:nvPr>
            <p:ph type="sldNum" sz="quarter" idx="10"/>
          </p:nvPr>
        </p:nvSpPr>
        <p:spPr/>
        <p:txBody>
          <a:bodyPr/>
          <a:lstStyle/>
          <a:p>
            <a:fld id="{B76FCE6F-56F5-438E-8CCE-80E0461240DB}" type="slidenum">
              <a:rPr lang="pl-PL" smtClean="0"/>
              <a:pPr/>
              <a:t>18</a:t>
            </a:fld>
            <a:endParaRPr lang="pl-P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200" b="0" i="0" kern="1200" dirty="0">
              <a:solidFill>
                <a:schemeClr val="tx1"/>
              </a:solidFill>
              <a:latin typeface="+mn-lt"/>
              <a:ea typeface="+mn-ea"/>
              <a:cs typeface="+mn-cs"/>
            </a:endParaRPr>
          </a:p>
        </p:txBody>
      </p:sp>
      <p:sp>
        <p:nvSpPr>
          <p:cNvPr id="4" name="Symbol zastępczy numeru slajdu 3"/>
          <p:cNvSpPr>
            <a:spLocks noGrp="1"/>
          </p:cNvSpPr>
          <p:nvPr>
            <p:ph type="sldNum" sz="quarter" idx="10"/>
          </p:nvPr>
        </p:nvSpPr>
        <p:spPr/>
        <p:txBody>
          <a:bodyPr/>
          <a:lstStyle/>
          <a:p>
            <a:fld id="{B76FCE6F-56F5-438E-8CCE-80E0461240DB}" type="slidenum">
              <a:rPr lang="pl-PL" smtClean="0"/>
              <a:pPr/>
              <a:t>19</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b="0" i="0" kern="1200" dirty="0" smtClean="0">
                <a:solidFill>
                  <a:schemeClr val="tx1"/>
                </a:solidFill>
                <a:latin typeface="+mn-lt"/>
                <a:ea typeface="+mn-ea"/>
                <a:cs typeface="+mn-cs"/>
              </a:rPr>
              <a:t>Analizując wybrane wyniki ankiety tyczące się przystępności</a:t>
            </a:r>
            <a:r>
              <a:rPr lang="pl-PL" sz="1200" b="0" i="0" kern="1200" baseline="0" dirty="0" smtClean="0">
                <a:solidFill>
                  <a:schemeClr val="tx1"/>
                </a:solidFill>
                <a:latin typeface="+mn-lt"/>
                <a:ea typeface="+mn-ea"/>
                <a:cs typeface="+mn-cs"/>
              </a:rPr>
              <a:t> ISWK i jego wpływu na wykonywanie kontroli można stwierdzić, że opinie są bardzo podzielone. Jednakże wg mnie wynik badania ankietowanego jest zadowalający. </a:t>
            </a:r>
          </a:p>
          <a:p>
            <a:r>
              <a:rPr lang="pl-PL" sz="1200" b="0" i="0" kern="1200" baseline="0" dirty="0" smtClean="0">
                <a:solidFill>
                  <a:schemeClr val="tx1"/>
                </a:solidFill>
                <a:latin typeface="+mn-lt"/>
                <a:ea typeface="+mn-ea"/>
                <a:cs typeface="+mn-cs"/>
              </a:rPr>
              <a:t>Celem działania 2 pn. „Wdrożenie skutecznego systemu przetwarzania danych z kontroli”  i działania 3 pn. „Wzmocnienie metodologiczne Inspekcji” jest dopracować SK i ISWK. Celem tej prezentacji jest przedstawić Państwu kilka zastosowań ISWK w praktyce, przedstawić zalety systemu oraz wybrane propozycje zmian, wypracowane w czasie chociażby dotychczas odbytych warsztatów. </a:t>
            </a:r>
          </a:p>
        </p:txBody>
      </p:sp>
      <p:sp>
        <p:nvSpPr>
          <p:cNvPr id="4" name="Symbol zastępczy numeru slajdu 3"/>
          <p:cNvSpPr>
            <a:spLocks noGrp="1"/>
          </p:cNvSpPr>
          <p:nvPr>
            <p:ph type="sldNum" sz="quarter" idx="10"/>
          </p:nvPr>
        </p:nvSpPr>
        <p:spPr/>
        <p:txBody>
          <a:bodyPr/>
          <a:lstStyle/>
          <a:p>
            <a:fld id="{B76FCE6F-56F5-438E-8CCE-80E0461240DB}" type="slidenum">
              <a:rPr lang="pl-PL" smtClean="0"/>
              <a:pPr/>
              <a:t>2</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Na początku warto zwrócić szczególną uwagę</a:t>
            </a:r>
            <a:r>
              <a:rPr lang="pl-PL" baseline="0" dirty="0" smtClean="0"/>
              <a:t> na rolę jaką odgrywają koordynatorzy Systemu Kontroli oraz administratorzy Informatycznego Systemu Wspomagania Kontroli w całym przedsięwzięciu.</a:t>
            </a:r>
          </a:p>
          <a:p>
            <a:r>
              <a:rPr lang="pl-PL" baseline="0" dirty="0" smtClean="0"/>
              <a:t>Osoby te to przede wszystkim pośrednicy pomiędzy kierownictwem jednostki organizacyjnej WIOŚ, </a:t>
            </a:r>
            <a:r>
              <a:rPr lang="pl-PL" baseline="0" dirty="0" err="1" smtClean="0"/>
              <a:t>GIOSiem</a:t>
            </a:r>
            <a:r>
              <a:rPr lang="pl-PL" baseline="0" dirty="0" smtClean="0"/>
              <a:t>, inspektorami, planistami, ale i również pomiędzy  koordynatorami SK, administratorami ISWK i inspektorami z innych </a:t>
            </a:r>
            <a:r>
              <a:rPr lang="pl-PL" baseline="0" dirty="0" err="1" smtClean="0"/>
              <a:t>WIOSiów</a:t>
            </a:r>
            <a:r>
              <a:rPr lang="pl-PL" baseline="0" dirty="0" smtClean="0"/>
              <a:t>. Jak zdążyliście się Państwo sami przekonać w sieci wzajemnych oddziaływań zajmują centralną pozycję. </a:t>
            </a:r>
          </a:p>
          <a:p>
            <a:pPr algn="just">
              <a:lnSpc>
                <a:spcPct val="115000"/>
              </a:lnSpc>
              <a:spcAft>
                <a:spcPts val="1000"/>
              </a:spcAft>
            </a:pPr>
            <a:r>
              <a:rPr lang="pl-PL" baseline="0" dirty="0" smtClean="0">
                <a:solidFill>
                  <a:srgbClr val="FF0000"/>
                </a:solidFill>
              </a:rPr>
              <a:t>Koordynator Systemu Kontroli ma za zadanie</a:t>
            </a:r>
            <a:r>
              <a:rPr lang="pl-PL" baseline="0" dirty="0" smtClean="0"/>
              <a:t>: </a:t>
            </a:r>
          </a:p>
          <a:p>
            <a:pPr algn="just">
              <a:lnSpc>
                <a:spcPct val="115000"/>
              </a:lnSpc>
              <a:spcAft>
                <a:spcPts val="1000"/>
              </a:spcAft>
            </a:pPr>
            <a:r>
              <a:rPr lang="pl-PL" baseline="0" dirty="0" smtClean="0"/>
              <a:t>- czuwać nad prawidłowością stosowania dokumentacji SK, </a:t>
            </a:r>
          </a:p>
          <a:p>
            <a:pPr marL="171450" indent="-171450" algn="just">
              <a:lnSpc>
                <a:spcPct val="115000"/>
              </a:lnSpc>
              <a:spcAft>
                <a:spcPts val="1000"/>
              </a:spcAft>
              <a:buFontTx/>
              <a:buChar char="-"/>
            </a:pPr>
            <a:r>
              <a:rPr lang="pl-PL" sz="1200" dirty="0" smtClean="0">
                <a:effectLst/>
                <a:latin typeface="+mn-lt"/>
                <a:ea typeface="Calibri"/>
                <a:cs typeface="Times New Roman"/>
              </a:rPr>
              <a:t>zbieraniem i przekazywaniem  uwag co do treści spisanych procedur, zasad wykonywania kontroli, wzorów dokumentów stosowanych na potrzeby dokumentowania czynności kontrolnych i działań pokontrolnych określonych wzorami SK, </a:t>
            </a:r>
          </a:p>
          <a:p>
            <a:pPr marL="171450" indent="-171450" algn="just">
              <a:lnSpc>
                <a:spcPct val="115000"/>
              </a:lnSpc>
              <a:spcAft>
                <a:spcPts val="1000"/>
              </a:spcAft>
              <a:buFontTx/>
              <a:buChar char="-"/>
            </a:pPr>
            <a:r>
              <a:rPr lang="pl-PL" sz="1200" dirty="0" smtClean="0">
                <a:effectLst/>
                <a:latin typeface="+mn-lt"/>
                <a:ea typeface="Calibri"/>
                <a:cs typeface="Times New Roman"/>
              </a:rPr>
              <a:t>przekonywanie innych do rzetelnego stosowania procedur SK </a:t>
            </a:r>
          </a:p>
          <a:p>
            <a:r>
              <a:rPr lang="pl-PL" baseline="0" dirty="0" smtClean="0"/>
              <a:t>*Administrator ISWK na za zadanie:</a:t>
            </a:r>
          </a:p>
          <a:p>
            <a:pPr marL="171450" indent="-171450">
              <a:buFontTx/>
              <a:buChar char="-"/>
            </a:pPr>
            <a:r>
              <a:rPr lang="pl-PL" sz="1200" dirty="0" smtClean="0">
                <a:effectLst/>
                <a:latin typeface="+mn-lt"/>
                <a:ea typeface="Calibri"/>
                <a:cs typeface="Times New Roman"/>
              </a:rPr>
              <a:t>dodają wojewódzkie cele kontroli</a:t>
            </a:r>
            <a:r>
              <a:rPr lang="pl-PL" sz="1200" baseline="0" dirty="0" smtClean="0">
                <a:effectLst/>
                <a:latin typeface="+mn-lt"/>
                <a:ea typeface="Calibri"/>
                <a:cs typeface="Times New Roman"/>
              </a:rPr>
              <a:t> (te od numeru 21 –gdyż pierwsza 20 należy do celów ogólnopolskich) </a:t>
            </a:r>
            <a:r>
              <a:rPr lang="pl-PL" sz="1200" dirty="0" smtClean="0">
                <a:effectLst/>
                <a:latin typeface="+mn-lt"/>
                <a:ea typeface="Calibri"/>
                <a:cs typeface="Times New Roman"/>
              </a:rPr>
              <a:t> i cykle kontrolne (o ile są przewidziane) korzystając ze słownika w bazie Ekoinfonet</a:t>
            </a:r>
          </a:p>
          <a:p>
            <a:pPr marL="171450" lvl="0" indent="-171450" algn="just">
              <a:spcAft>
                <a:spcPts val="0"/>
              </a:spcAft>
              <a:buFontTx/>
              <a:buChar char="-"/>
              <a:tabLst>
                <a:tab pos="457200" algn="l"/>
              </a:tabLst>
            </a:pPr>
            <a:r>
              <a:rPr lang="pl-PL" sz="1200" dirty="0" smtClean="0">
                <a:effectLst/>
                <a:latin typeface="Times New Roman"/>
                <a:ea typeface="+mn-ea"/>
              </a:rPr>
              <a:t>dodają, usuwają i archiwizują dane inspektorów (imię i nazwisko, inicjały, nr upoważnienia do kontroli, zajmowane stanowisko, delegatura, limit godzin) w zakładkach:</a:t>
            </a:r>
            <a:r>
              <a:rPr lang="pl-PL" sz="1100" dirty="0" smtClean="0">
                <a:effectLst/>
                <a:latin typeface="+mn-lt"/>
                <a:ea typeface="Calibri"/>
                <a:cs typeface="Times New Roman"/>
              </a:rPr>
              <a:t> Administracja/Użytkownicy;</a:t>
            </a:r>
            <a:r>
              <a:rPr lang="pl-PL" sz="1100" baseline="0" dirty="0" smtClean="0">
                <a:effectLst/>
                <a:latin typeface="+mn-lt"/>
                <a:ea typeface="Calibri"/>
                <a:cs typeface="Times New Roman"/>
              </a:rPr>
              <a:t> </a:t>
            </a:r>
            <a:r>
              <a:rPr lang="pl-PL" sz="1100" dirty="0" smtClean="0">
                <a:effectLst/>
                <a:latin typeface="+mn-lt"/>
                <a:ea typeface="Calibri"/>
                <a:cs typeface="Times New Roman"/>
              </a:rPr>
              <a:t>Administracja/Inspektorzy).</a:t>
            </a:r>
            <a:r>
              <a:rPr lang="pl-PL" sz="1100" baseline="0" dirty="0" smtClean="0">
                <a:effectLst/>
                <a:latin typeface="+mn-lt"/>
                <a:ea typeface="Calibri"/>
                <a:cs typeface="Times New Roman"/>
              </a:rPr>
              <a:t> Muszą w tym momencie dbać o unikatowość inicjałów, tak aby wdanej jednostce się nie powtarzały. </a:t>
            </a:r>
          </a:p>
          <a:p>
            <a:pPr marL="171450" lvl="0" indent="-171450" algn="just">
              <a:spcAft>
                <a:spcPts val="0"/>
              </a:spcAft>
              <a:buFontTx/>
              <a:buChar char="-"/>
              <a:tabLst>
                <a:tab pos="457200" algn="l"/>
              </a:tabLst>
            </a:pPr>
            <a:r>
              <a:rPr lang="pl-PL" sz="1100" baseline="0" dirty="0" smtClean="0">
                <a:effectLst/>
                <a:latin typeface="+mn-lt"/>
                <a:ea typeface="Calibri"/>
                <a:cs typeface="Times New Roman"/>
              </a:rPr>
              <a:t>Mogą blokować konta, przydzielać poszczególne uprawnienia użytkownikom: administratora, planisty, inspektora </a:t>
            </a:r>
            <a:r>
              <a:rPr lang="pl-PL" sz="1100" dirty="0" smtClean="0">
                <a:effectLst/>
                <a:latin typeface="+mn-lt"/>
                <a:ea typeface="Calibri"/>
                <a:cs typeface="Times New Roman"/>
              </a:rPr>
              <a:t>(te zadania mają bardzo duże znaczenie dla bezpieczeństwa znajdujących się w systemie informacji).</a:t>
            </a:r>
          </a:p>
          <a:p>
            <a:pPr marL="171450" lvl="0" indent="-171450" algn="just">
              <a:spcAft>
                <a:spcPts val="0"/>
              </a:spcAft>
              <a:buFontTx/>
              <a:buChar char="-"/>
              <a:tabLst>
                <a:tab pos="457200" algn="l"/>
              </a:tabLst>
            </a:pPr>
            <a:r>
              <a:rPr lang="pl-PL" sz="1100" dirty="0" smtClean="0">
                <a:effectLst/>
                <a:latin typeface="+mn-lt"/>
                <a:ea typeface="Calibri"/>
                <a:cs typeface="Times New Roman"/>
              </a:rPr>
              <a:t>pomoc w obsłudze ISWK, </a:t>
            </a:r>
          </a:p>
          <a:p>
            <a:pPr marL="171450" indent="-171450" algn="just">
              <a:lnSpc>
                <a:spcPct val="115000"/>
              </a:lnSpc>
              <a:spcAft>
                <a:spcPts val="1000"/>
              </a:spcAft>
              <a:buFontTx/>
              <a:buChar char="-"/>
            </a:pPr>
            <a:r>
              <a:rPr lang="pl-PL" sz="1100" dirty="0" smtClean="0">
                <a:effectLst/>
                <a:latin typeface="+mn-lt"/>
                <a:ea typeface="Calibri"/>
                <a:cs typeface="Times New Roman"/>
              </a:rPr>
              <a:t>szkolenie inspektorów, </a:t>
            </a:r>
          </a:p>
          <a:p>
            <a:pPr marL="171450" indent="-171450" algn="just">
              <a:lnSpc>
                <a:spcPct val="115000"/>
              </a:lnSpc>
              <a:spcAft>
                <a:spcPts val="1000"/>
              </a:spcAft>
              <a:buFontTx/>
              <a:buChar char="-"/>
            </a:pPr>
            <a:r>
              <a:rPr lang="pl-PL" sz="1100" dirty="0" smtClean="0">
                <a:effectLst/>
                <a:latin typeface="+mn-lt"/>
                <a:ea typeface="Calibri"/>
                <a:cs typeface="Times New Roman"/>
              </a:rPr>
              <a:t>przekonywanie innych do rzetelnego wypełniania rejestrów ISWK.</a:t>
            </a:r>
          </a:p>
          <a:p>
            <a:pPr marL="171450" lvl="0" indent="-171450" algn="just">
              <a:spcAft>
                <a:spcPts val="0"/>
              </a:spcAft>
              <a:buFontTx/>
              <a:buChar char="-"/>
              <a:tabLst>
                <a:tab pos="457200" algn="l"/>
              </a:tabLst>
            </a:pPr>
            <a:r>
              <a:rPr kumimoji="0" lang="pl-PL" sz="1200" b="0" i="0" u="none" strike="noStrike" kern="1200" cap="none" spc="0" normalizeH="0" baseline="0" noProof="0" dirty="0" smtClean="0">
                <a:ln>
                  <a:noFill/>
                </a:ln>
                <a:solidFill>
                  <a:prstClr val="black"/>
                </a:solidFill>
                <a:effectLst/>
                <a:uLnTx/>
                <a:uFillTx/>
                <a:latin typeface="+mn-lt"/>
              </a:rPr>
              <a:t>poprawnością prowadzenia poszczególnych rejestrów w systemie informatycznym (usuwanie błędnie wprowadzonych zakładów, kontroli)</a:t>
            </a:r>
          </a:p>
          <a:p>
            <a:pPr marL="171450" lvl="0" indent="-171450" algn="just">
              <a:spcAft>
                <a:spcPts val="0"/>
              </a:spcAft>
              <a:buFontTx/>
              <a:buChar char="-"/>
              <a:tabLst>
                <a:tab pos="457200" algn="l"/>
              </a:tabLst>
            </a:pPr>
            <a:r>
              <a:rPr kumimoji="0" lang="pl-PL" sz="1200" b="0" i="0" u="none" strike="noStrike" kern="1200" cap="none" spc="0" normalizeH="0" baseline="0" noProof="0" dirty="0" smtClean="0">
                <a:ln>
                  <a:noFill/>
                </a:ln>
                <a:solidFill>
                  <a:prstClr val="black"/>
                </a:solidFill>
                <a:effectLst/>
                <a:uLnTx/>
                <a:uFillTx/>
                <a:latin typeface="+mn-lt"/>
                <a:ea typeface="Calibri"/>
                <a:cs typeface="Times New Roman"/>
              </a:rPr>
              <a:t>Współpraca z administratorem Ekoinfonet, ponieważ ISWK</a:t>
            </a:r>
            <a:r>
              <a:rPr lang="pl-PL" sz="1100" dirty="0" smtClean="0">
                <a:effectLst/>
                <a:latin typeface="+mn-lt"/>
                <a:ea typeface="Calibri"/>
                <a:cs typeface="Times New Roman"/>
              </a:rPr>
              <a:t> korzysta z bazy danych </a:t>
            </a:r>
            <a:r>
              <a:rPr lang="pl-PL" sz="1100" dirty="0" err="1" smtClean="0">
                <a:effectLst/>
                <a:latin typeface="+mn-lt"/>
                <a:ea typeface="Calibri"/>
                <a:cs typeface="Times New Roman"/>
              </a:rPr>
              <a:t>Ekoinfonetu</a:t>
            </a:r>
            <a:r>
              <a:rPr lang="pl-PL" sz="1100" dirty="0" smtClean="0">
                <a:effectLst/>
                <a:latin typeface="+mn-lt"/>
                <a:ea typeface="Calibri"/>
                <a:cs typeface="Times New Roman"/>
              </a:rPr>
              <a:t> w zakresie podglądu danych teleadresowych jednostek nadrzędnych z możliwością podpięcia zakładu do </a:t>
            </a:r>
            <a:r>
              <a:rPr lang="pl-PL" sz="1100" b="0" dirty="0" smtClean="0">
                <a:effectLst/>
                <a:latin typeface="+mn-lt"/>
                <a:ea typeface="Calibri"/>
                <a:cs typeface="Times New Roman"/>
              </a:rPr>
              <a:t>właściwej</a:t>
            </a:r>
            <a:r>
              <a:rPr lang="pl-PL" sz="1100" b="1" dirty="0" smtClean="0">
                <a:effectLst/>
                <a:latin typeface="+mn-lt"/>
                <a:ea typeface="Calibri"/>
                <a:cs typeface="Times New Roman"/>
              </a:rPr>
              <a:t> </a:t>
            </a:r>
            <a:r>
              <a:rPr lang="pl-PL" sz="1100" dirty="0" smtClean="0">
                <a:effectLst/>
                <a:latin typeface="+mn-lt"/>
                <a:ea typeface="Calibri"/>
                <a:cs typeface="Times New Roman"/>
              </a:rPr>
              <a:t>jednostki nadrzędnej</a:t>
            </a:r>
            <a:endParaRPr lang="pl-PL" sz="1100" baseline="0" dirty="0" smtClean="0">
              <a:effectLst/>
              <a:latin typeface="+mn-lt"/>
              <a:ea typeface="Calibri"/>
              <a:cs typeface="Times New Roman"/>
            </a:endParaRPr>
          </a:p>
          <a:p>
            <a:pPr marL="0" lvl="0" indent="0" algn="just">
              <a:spcAft>
                <a:spcPts val="0"/>
              </a:spcAft>
              <a:buFontTx/>
              <a:buNone/>
              <a:tabLst>
                <a:tab pos="457200" algn="l"/>
              </a:tabLst>
            </a:pPr>
            <a:endParaRPr lang="pl-PL" sz="1100" baseline="0" dirty="0" smtClean="0">
              <a:effectLst/>
              <a:latin typeface="+mn-lt"/>
              <a:ea typeface="Calibri"/>
              <a:cs typeface="Times New Roman"/>
            </a:endParaRPr>
          </a:p>
          <a:p>
            <a:pPr marL="0" lvl="0" indent="0" algn="just">
              <a:spcAft>
                <a:spcPts val="0"/>
              </a:spcAft>
              <a:buFontTx/>
              <a:buNone/>
              <a:tabLst>
                <a:tab pos="457200" algn="l"/>
              </a:tabLst>
            </a:pPr>
            <a:r>
              <a:rPr lang="pl-PL" sz="1100" baseline="0" dirty="0" smtClean="0">
                <a:effectLst/>
                <a:latin typeface="+mn-lt"/>
                <a:ea typeface="Calibri"/>
                <a:cs typeface="Times New Roman"/>
              </a:rPr>
              <a:t>Chciałem dodać, że zarówno koordynatorem SK jak i administratorem ISWK powinny być osoby biorące faktyczny udział w działaniach inspekcyjnych, gdyż osoby te na bieżąco pracują na systemie informatycznym, z dokumentacją SK. W moim WIOŚ np. wszyscy koordynatorzy z poszczególnych delegatur mają uprawnienia administratora oraz planisty – i ten system się sprawdza w życiu codziennym. Jesteśmy ze sobą praktycznie z ciągłym kontakcie. Faktycznie tylko w taki sposób możemy ogarnąć całą pracę na systemie i nad sprawozdawczością. </a:t>
            </a:r>
            <a:endParaRPr lang="pl-PL" sz="1100" dirty="0" smtClean="0">
              <a:effectLst/>
              <a:latin typeface="+mn-lt"/>
              <a:ea typeface="Calibri"/>
              <a:cs typeface="Times New Roman"/>
            </a:endParaRPr>
          </a:p>
          <a:p>
            <a:pPr marL="171450" indent="-171450">
              <a:buFontTx/>
              <a:buChar char="-"/>
            </a:pPr>
            <a:r>
              <a:rPr lang="pl-PL" baseline="0" dirty="0" smtClean="0"/>
              <a:t>Dlatego moim zdaniem koordynatorzy SK i administratorzy ISWK </a:t>
            </a:r>
            <a:r>
              <a:rPr lang="pl-PL" sz="1200" dirty="0" smtClean="0">
                <a:effectLst/>
                <a:latin typeface="+mn-lt"/>
                <a:ea typeface="Calibri"/>
                <a:cs typeface="Times New Roman"/>
              </a:rPr>
              <a:t>powinni</a:t>
            </a:r>
            <a:r>
              <a:rPr lang="pl-PL" sz="1200" baseline="0" dirty="0" smtClean="0">
                <a:effectLst/>
                <a:latin typeface="+mn-lt"/>
                <a:ea typeface="Calibri"/>
                <a:cs typeface="Times New Roman"/>
              </a:rPr>
              <a:t> </a:t>
            </a:r>
            <a:r>
              <a:rPr lang="pl-PL" sz="1200" dirty="0" smtClean="0">
                <a:effectLst/>
                <a:latin typeface="+mn-lt"/>
                <a:ea typeface="Calibri"/>
                <a:cs typeface="Times New Roman"/>
              </a:rPr>
              <a:t>brać wspólnie udział w przygotowywaniu danych do wszelakiej sprawozdawczości np. OŚ 2b, wskaźniki, informacja o realizacji działań kontrolnych IOŚ, informacja o cyklach kontrolnych.</a:t>
            </a:r>
            <a:endParaRPr lang="pl-PL" baseline="0" dirty="0" smtClean="0"/>
          </a:p>
        </p:txBody>
      </p:sp>
      <p:sp>
        <p:nvSpPr>
          <p:cNvPr id="4" name="Symbol zastępczy numeru slajdu 3"/>
          <p:cNvSpPr>
            <a:spLocks noGrp="1"/>
          </p:cNvSpPr>
          <p:nvPr>
            <p:ph type="sldNum" sz="quarter" idx="10"/>
          </p:nvPr>
        </p:nvSpPr>
        <p:spPr/>
        <p:txBody>
          <a:bodyPr/>
          <a:lstStyle/>
          <a:p>
            <a:fld id="{B76FCE6F-56F5-438E-8CCE-80E0461240DB}" type="slidenum">
              <a:rPr lang="pl-PL" smtClean="0"/>
              <a:pPr/>
              <a:t>3</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Ponadto</a:t>
            </a:r>
            <a:r>
              <a:rPr lang="pl-PL" baseline="0" dirty="0" smtClean="0"/>
              <a:t> należy podkreślić rolę jaką my koordynatorzy SK pełnimy w obecnym działaniu 3 (administratorzy ISWK w działaniu 2 – chociaż w większości funkcje te są łączone). Wszystkie błędy w działaniu ISWK i propozycje ich zmian spływają bezpośrednio do nas. Koordynator SK czy administrator ISWK musi je wszystkie zebrać i opracować. Ponadto naszą rolą jest wypracować konkretne modele zmian. Te propozycje są zbierane i opracowywane przez grupy projektowe </a:t>
            </a:r>
            <a:r>
              <a:rPr kumimoji="0" lang="pl-PL" sz="1200" b="0" i="0" u="none" strike="noStrike" kern="1200" cap="none" spc="0" normalizeH="0" baseline="0" noProof="0" dirty="0" smtClean="0">
                <a:ln>
                  <a:noFill/>
                </a:ln>
                <a:solidFill>
                  <a:prstClr val="black"/>
                </a:solidFill>
                <a:effectLst/>
                <a:uLnTx/>
                <a:uFillTx/>
                <a:latin typeface="+mn-lt"/>
              </a:rPr>
              <a:t>w raport </a:t>
            </a:r>
            <a:r>
              <a:rPr lang="pl-PL" baseline="0" dirty="0" smtClean="0"/>
              <a:t>(</a:t>
            </a:r>
            <a:r>
              <a:rPr lang="pl-PL" sz="1200" dirty="0" smtClean="0">
                <a:effectLst/>
                <a:latin typeface="+mn-lt"/>
                <a:ea typeface="Calibri"/>
                <a:cs typeface="Times New Roman"/>
              </a:rPr>
              <a:t>do działania 2 powołana została Grupa projektowa składająca się z tych samych osób co w działaniu 3 – za wyjątkiem szczecina) </a:t>
            </a:r>
            <a:r>
              <a:rPr lang="pl-PL" baseline="0" dirty="0" smtClean="0"/>
              <a:t>i przekazywane następnie do decyzji kierownictwa Głównego Inspektoratu Ochrony Środowiska. Te zmiany muszą być realne i zasadne, tutaj ważną rolę odgrywają liderzy obydwu działań – którzy informują o możliwościach technicznych i wymaganiach merytorycznych. </a:t>
            </a:r>
            <a:endParaRPr lang="pl-PL" dirty="0"/>
          </a:p>
        </p:txBody>
      </p:sp>
      <p:sp>
        <p:nvSpPr>
          <p:cNvPr id="4" name="Symbol zastępczy numeru slajdu 3"/>
          <p:cNvSpPr>
            <a:spLocks noGrp="1"/>
          </p:cNvSpPr>
          <p:nvPr>
            <p:ph type="sldNum" sz="quarter" idx="10"/>
          </p:nvPr>
        </p:nvSpPr>
        <p:spPr/>
        <p:txBody>
          <a:bodyPr/>
          <a:lstStyle/>
          <a:p>
            <a:fld id="{B76FCE6F-56F5-438E-8CCE-80E0461240DB}" type="slidenum">
              <a:rPr lang="pl-PL" smtClean="0"/>
              <a:pPr/>
              <a:t>4</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b="0" i="0" kern="1200" dirty="0" smtClean="0">
                <a:solidFill>
                  <a:schemeClr val="tx1"/>
                </a:solidFill>
                <a:latin typeface="+mn-lt"/>
                <a:ea typeface="+mn-ea"/>
                <a:cs typeface="+mn-cs"/>
              </a:rPr>
              <a:t>Zacznijmy od</a:t>
            </a:r>
            <a:r>
              <a:rPr lang="pl-PL" sz="1200" b="0" i="0" kern="1200" baseline="0" dirty="0" smtClean="0">
                <a:solidFill>
                  <a:schemeClr val="tx1"/>
                </a:solidFill>
                <a:latin typeface="+mn-lt"/>
                <a:ea typeface="+mn-ea"/>
                <a:cs typeface="+mn-cs"/>
              </a:rPr>
              <a:t> głównej zalety ISWK, która usprawnia prace – kilka rejestrów w jednym miejscu, wspólnych dla wszystkich delegatur danego WIOŚ. </a:t>
            </a:r>
          </a:p>
          <a:p>
            <a:r>
              <a:rPr lang="pl-PL" sz="1200" b="0" i="0" kern="1200" baseline="0" dirty="0" smtClean="0">
                <a:solidFill>
                  <a:schemeClr val="tx1"/>
                </a:solidFill>
                <a:latin typeface="+mn-lt"/>
                <a:ea typeface="+mn-ea"/>
                <a:cs typeface="+mn-cs"/>
              </a:rPr>
              <a:t>Od planowania kontroli do rejestrowania działań kontrolnych, dalej podejmowanych działań pokontrolnych i kończąc na raportowaniu. System zapewnia pełen obraz działalności kontrolnej całego WIOŚ, co pozytywnie wpływa na organizację i pracę poszczególnych jednostek organizacyjnych a w konsekwencji całego WIOŚ. </a:t>
            </a:r>
            <a:endParaRPr lang="pl-PL" sz="1200" b="0" i="0" kern="1200" dirty="0">
              <a:solidFill>
                <a:schemeClr val="tx1"/>
              </a:solidFill>
              <a:latin typeface="+mn-lt"/>
              <a:ea typeface="+mn-ea"/>
              <a:cs typeface="+mn-cs"/>
            </a:endParaRPr>
          </a:p>
        </p:txBody>
      </p:sp>
      <p:sp>
        <p:nvSpPr>
          <p:cNvPr id="4" name="Symbol zastępczy numeru slajdu 3"/>
          <p:cNvSpPr>
            <a:spLocks noGrp="1"/>
          </p:cNvSpPr>
          <p:nvPr>
            <p:ph type="sldNum" sz="quarter" idx="10"/>
          </p:nvPr>
        </p:nvSpPr>
        <p:spPr/>
        <p:txBody>
          <a:bodyPr/>
          <a:lstStyle/>
          <a:p>
            <a:fld id="{B76FCE6F-56F5-438E-8CCE-80E0461240DB}" type="slidenum">
              <a:rPr lang="pl-PL" smtClean="0"/>
              <a:pPr/>
              <a:t>5</a:t>
            </a:fld>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b="0" i="0" kern="1200" dirty="0" smtClean="0">
                <a:solidFill>
                  <a:schemeClr val="tx1"/>
                </a:solidFill>
                <a:latin typeface="+mn-lt"/>
                <a:ea typeface="+mn-ea"/>
                <a:cs typeface="+mn-cs"/>
              </a:rPr>
              <a:t>Wyszukiwanie</a:t>
            </a:r>
            <a:r>
              <a:rPr lang="pl-PL" sz="1200" b="0" i="0" kern="1200" baseline="0" dirty="0" smtClean="0">
                <a:solidFill>
                  <a:schemeClr val="tx1"/>
                </a:solidFill>
                <a:latin typeface="+mn-lt"/>
                <a:ea typeface="+mn-ea"/>
                <a:cs typeface="+mn-cs"/>
              </a:rPr>
              <a:t> danych w rejestrze odbywa się poprzez ustawienie przez użytkownika odpowiedniego, interesującego go filtra. Niewątpliwie największą zaletą jest fakt, że informacje zapisane w rejestrach tyczą się całego WIOŚ, wszystkich delegatów. Jedna osoba może wyciągnąć w przeciągu kilku chwil dane dla całego organu, bez potrzeby kontaktowania się pomiędzy delegaturami. Szybki dostęp do wielu informacji, praktycznie w każdym miejscu na całym świecie (warunek: zainstalowany </a:t>
            </a:r>
            <a:r>
              <a:rPr lang="pl-PL" sz="1200" b="0" i="0" kern="1200" baseline="0" dirty="0" err="1" smtClean="0">
                <a:solidFill>
                  <a:schemeClr val="tx1"/>
                </a:solidFill>
                <a:latin typeface="+mn-lt"/>
                <a:ea typeface="+mn-ea"/>
                <a:cs typeface="+mn-cs"/>
              </a:rPr>
              <a:t>token</a:t>
            </a:r>
            <a:r>
              <a:rPr lang="pl-PL" sz="1200" b="0" i="0" kern="1200" baseline="0" dirty="0" smtClean="0">
                <a:solidFill>
                  <a:schemeClr val="tx1"/>
                </a:solidFill>
                <a:latin typeface="+mn-lt"/>
                <a:ea typeface="+mn-ea"/>
                <a:cs typeface="+mn-cs"/>
              </a:rPr>
              <a:t>). </a:t>
            </a:r>
          </a:p>
          <a:p>
            <a:r>
              <a:rPr lang="pl-PL" sz="1200" b="0" i="0" kern="1200" baseline="0" dirty="0" smtClean="0">
                <a:solidFill>
                  <a:schemeClr val="tx1"/>
                </a:solidFill>
                <a:latin typeface="+mn-lt"/>
                <a:ea typeface="+mn-ea"/>
                <a:cs typeface="+mn-cs"/>
              </a:rPr>
              <a:t>Dane są przechowywane na serwerach GIOŚ – co daje gwarancje bezpieczeństwa dla WIOŚ, a dostęp do danych dla GIOŚ. </a:t>
            </a:r>
          </a:p>
          <a:p>
            <a:r>
              <a:rPr lang="pl-PL" sz="1200" b="0" i="0" kern="1200" baseline="0" dirty="0" smtClean="0">
                <a:solidFill>
                  <a:schemeClr val="tx1"/>
                </a:solidFill>
                <a:latin typeface="+mn-lt"/>
                <a:ea typeface="+mn-ea"/>
                <a:cs typeface="+mn-cs"/>
              </a:rPr>
              <a:t>Należy w tym miejscu jeszcze raz podkreślić rolę koordynatorów SK, administratorów ISWK jaką jest nadzór nad prawidłowością wprowadzania danych, pomoc i współpraca ze współpracownikami. Aby dane były rzetelne muszą być na bieżąco weryfikowane.</a:t>
            </a:r>
          </a:p>
          <a:p>
            <a:r>
              <a:rPr lang="pl-PL" sz="1200" b="0" i="0" kern="1200" dirty="0" smtClean="0">
                <a:solidFill>
                  <a:schemeClr val="tx1"/>
                </a:solidFill>
                <a:latin typeface="+mn-lt"/>
                <a:ea typeface="+mn-ea"/>
                <a:cs typeface="+mn-cs"/>
              </a:rPr>
              <a:t>Na</a:t>
            </a:r>
            <a:r>
              <a:rPr lang="pl-PL" sz="1200" b="0" i="0" kern="1200" baseline="0" dirty="0" smtClean="0">
                <a:solidFill>
                  <a:schemeClr val="tx1"/>
                </a:solidFill>
                <a:latin typeface="+mn-lt"/>
                <a:ea typeface="+mn-ea"/>
                <a:cs typeface="+mn-cs"/>
              </a:rPr>
              <a:t> podstawie karty monitorującej, warsztatów działania 2 określono kilka pilnych zmian, które polepszą pracę w ISWK. </a:t>
            </a:r>
          </a:p>
          <a:p>
            <a:r>
              <a:rPr lang="pl-PL" sz="1200" b="0" i="0" kern="1200" baseline="0" dirty="0" smtClean="0">
                <a:solidFill>
                  <a:schemeClr val="tx1"/>
                </a:solidFill>
                <a:latin typeface="+mn-lt"/>
                <a:ea typeface="+mn-ea"/>
                <a:cs typeface="+mn-cs"/>
              </a:rPr>
              <a:t>* Propozycja zmian: Ujednolicić wygląd modułów służących do wyszukiwania danych tak, aby w każdym rejestrze ISWK pola o tym samym kryterium wyszukiwania występowały w tym samym miejscu. </a:t>
            </a:r>
          </a:p>
          <a:p>
            <a:r>
              <a:rPr lang="pl-PL" sz="1200" b="0" i="0" kern="1200" baseline="0" dirty="0" smtClean="0">
                <a:solidFill>
                  <a:schemeClr val="tx1"/>
                </a:solidFill>
                <a:latin typeface="+mn-lt"/>
                <a:ea typeface="+mn-ea"/>
                <a:cs typeface="+mn-cs"/>
              </a:rPr>
              <a:t>Umożliwić eksport wyszukanych danych do pliku w formacie Excel we wszystkich rejestrach.</a:t>
            </a:r>
          </a:p>
          <a:p>
            <a:r>
              <a:rPr lang="pl-PL" sz="1200" b="0" i="0" kern="1200" baseline="0" dirty="0" smtClean="0">
                <a:solidFill>
                  <a:schemeClr val="tx1"/>
                </a:solidFill>
                <a:latin typeface="+mn-lt"/>
                <a:ea typeface="+mn-ea"/>
                <a:cs typeface="+mn-cs"/>
              </a:rPr>
              <a:t>Wprowadzenie więcej danych obowiązkowych do wypełnienia w celu poprawnego wyszukiwania żądanych informacji  </a:t>
            </a:r>
          </a:p>
          <a:p>
            <a:r>
              <a:rPr lang="pl-PL" sz="1200" b="0" i="0" kern="1200" baseline="0" dirty="0" smtClean="0">
                <a:solidFill>
                  <a:schemeClr val="tx1"/>
                </a:solidFill>
                <a:latin typeface="+mn-lt"/>
                <a:ea typeface="+mn-ea"/>
                <a:cs typeface="+mn-cs"/>
              </a:rPr>
              <a:t>Dodanie więcej parametrów wyszukiwania np. w zakładce „rejestr kontroli” – naruszenia, cele kontroli, sankcje (dla </a:t>
            </a:r>
            <a:r>
              <a:rPr lang="pl-PL" sz="1200" b="0" i="0" kern="1200" baseline="0" dirty="0" err="1" smtClean="0">
                <a:solidFill>
                  <a:schemeClr val="tx1"/>
                </a:solidFill>
                <a:latin typeface="+mn-lt"/>
                <a:ea typeface="+mn-ea"/>
                <a:cs typeface="+mn-cs"/>
              </a:rPr>
              <a:t>kontrolu</a:t>
            </a:r>
            <a:r>
              <a:rPr lang="pl-PL" sz="1200" b="0" i="0" kern="1200" baseline="0" dirty="0" smtClean="0">
                <a:solidFill>
                  <a:schemeClr val="tx1"/>
                </a:solidFill>
                <a:latin typeface="+mn-lt"/>
                <a:ea typeface="+mn-ea"/>
                <a:cs typeface="+mn-cs"/>
              </a:rPr>
              <a:t> z wyjazdem w teren). „naruszenia”  (dla kontroli automonitoringowych);</a:t>
            </a:r>
          </a:p>
          <a:p>
            <a:r>
              <a:rPr lang="pl-PL" sz="1200" b="0" i="0" kern="1200" baseline="0" dirty="0" smtClean="0">
                <a:solidFill>
                  <a:schemeClr val="tx1"/>
                </a:solidFill>
                <a:latin typeface="+mn-lt"/>
                <a:ea typeface="+mn-ea"/>
                <a:cs typeface="+mn-cs"/>
              </a:rPr>
              <a:t> w zakładce „rejestr działań pokontrolnych” – inicjały inspektora, WIOŚ/Delegatura.</a:t>
            </a:r>
          </a:p>
          <a:p>
            <a:endParaRPr lang="pl-PL" sz="1200" b="0" i="0" kern="1200" dirty="0">
              <a:solidFill>
                <a:schemeClr val="tx1"/>
              </a:solidFill>
              <a:latin typeface="+mn-lt"/>
              <a:ea typeface="+mn-ea"/>
              <a:cs typeface="+mn-cs"/>
            </a:endParaRPr>
          </a:p>
        </p:txBody>
      </p:sp>
      <p:sp>
        <p:nvSpPr>
          <p:cNvPr id="4" name="Symbol zastępczy numeru slajdu 3"/>
          <p:cNvSpPr>
            <a:spLocks noGrp="1"/>
          </p:cNvSpPr>
          <p:nvPr>
            <p:ph type="sldNum" sz="quarter" idx="10"/>
          </p:nvPr>
        </p:nvSpPr>
        <p:spPr/>
        <p:txBody>
          <a:bodyPr/>
          <a:lstStyle/>
          <a:p>
            <a:fld id="{B76FCE6F-56F5-438E-8CCE-80E0461240DB}" type="slidenum">
              <a:rPr lang="pl-PL" smtClean="0"/>
              <a:pPr/>
              <a:t>6</a:t>
            </a:fld>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b="0" i="0" kern="1200" dirty="0" smtClean="0">
                <a:solidFill>
                  <a:schemeClr val="tx1"/>
                </a:solidFill>
                <a:latin typeface="+mn-lt"/>
                <a:ea typeface="+mn-ea"/>
                <a:cs typeface="+mn-cs"/>
              </a:rPr>
              <a:t>Jakie możliwości daje</a:t>
            </a:r>
            <a:r>
              <a:rPr lang="pl-PL" sz="1200" b="0" i="0" kern="1200" baseline="0" dirty="0" smtClean="0">
                <a:solidFill>
                  <a:schemeClr val="tx1"/>
                </a:solidFill>
                <a:latin typeface="+mn-lt"/>
                <a:ea typeface="+mn-ea"/>
                <a:cs typeface="+mn-cs"/>
              </a:rPr>
              <a:t> system w trakcie przygotowania do kontroli? Zarówno dla inspektora, jak i dla planisty.  </a:t>
            </a:r>
          </a:p>
          <a:p>
            <a:endParaRPr lang="pl-PL" sz="1200" b="0" i="0" kern="1200" dirty="0" smtClean="0">
              <a:solidFill>
                <a:schemeClr val="tx1"/>
              </a:solidFill>
              <a:latin typeface="+mn-lt"/>
              <a:ea typeface="+mn-ea"/>
              <a:cs typeface="+mn-cs"/>
            </a:endParaRPr>
          </a:p>
          <a:p>
            <a:r>
              <a:rPr lang="pl-PL" sz="1200" b="0" i="0" kern="1200" dirty="0" smtClean="0">
                <a:solidFill>
                  <a:schemeClr val="tx1"/>
                </a:solidFill>
                <a:latin typeface="+mn-lt"/>
                <a:ea typeface="+mn-ea"/>
                <a:cs typeface="+mn-cs"/>
              </a:rPr>
              <a:t>Zacznijmy</a:t>
            </a:r>
            <a:r>
              <a:rPr lang="pl-PL" sz="1200" b="0" i="0" kern="1200" baseline="0" dirty="0" smtClean="0">
                <a:solidFill>
                  <a:schemeClr val="tx1"/>
                </a:solidFill>
                <a:latin typeface="+mn-lt"/>
                <a:ea typeface="+mn-ea"/>
                <a:cs typeface="+mn-cs"/>
              </a:rPr>
              <a:t> od zagadnienia utworzenia zakładu i jednostki nadrzędnej.</a:t>
            </a:r>
          </a:p>
          <a:p>
            <a:r>
              <a:rPr lang="pl-PL" sz="1200" b="0" i="0" kern="1200" baseline="0" dirty="0" smtClean="0">
                <a:solidFill>
                  <a:schemeClr val="tx1"/>
                </a:solidFill>
                <a:latin typeface="+mn-lt"/>
                <a:ea typeface="+mn-ea"/>
                <a:cs typeface="+mn-cs"/>
              </a:rPr>
              <a:t>System jest powiązany z rejestrem Ekoinfonet – dlatego wymóg sprawdzenia. Można zakład już istniejący dodać tylko do bazy ISWK, a przede wszystkim łatwo sprawdzić czy już nie istnieje w ISWK. W trakcie dodawania nowego zakładu system daje ostrzeżenia np. o potencjalnych duplikatach, wszystko po to aby baza była rzetelna. </a:t>
            </a:r>
          </a:p>
          <a:p>
            <a:endParaRPr lang="pl-PL" sz="1200" b="0" i="0" kern="1200" dirty="0">
              <a:solidFill>
                <a:schemeClr val="tx1"/>
              </a:solidFill>
              <a:latin typeface="+mn-lt"/>
              <a:ea typeface="+mn-ea"/>
              <a:cs typeface="+mn-cs"/>
            </a:endParaRPr>
          </a:p>
        </p:txBody>
      </p:sp>
      <p:sp>
        <p:nvSpPr>
          <p:cNvPr id="4" name="Symbol zastępczy numeru slajdu 3"/>
          <p:cNvSpPr>
            <a:spLocks noGrp="1"/>
          </p:cNvSpPr>
          <p:nvPr>
            <p:ph type="sldNum" sz="quarter" idx="10"/>
          </p:nvPr>
        </p:nvSpPr>
        <p:spPr/>
        <p:txBody>
          <a:bodyPr/>
          <a:lstStyle/>
          <a:p>
            <a:fld id="{B76FCE6F-56F5-438E-8CCE-80E0461240DB}" type="slidenum">
              <a:rPr lang="pl-PL" smtClean="0"/>
              <a:pPr/>
              <a:t>7</a:t>
            </a:fld>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kumimoji="0" lang="pl-PL" sz="1200" b="0" i="0" u="none" strike="noStrike" kern="1200" cap="none" spc="0" normalizeH="0" baseline="0" noProof="0" dirty="0" smtClean="0">
                <a:ln>
                  <a:noFill/>
                </a:ln>
                <a:solidFill>
                  <a:schemeClr val="accent1"/>
                </a:solidFill>
                <a:effectLst/>
                <a:uLnTx/>
                <a:uFillTx/>
                <a:latin typeface="+mn-lt"/>
                <a:ea typeface="+mn-ea"/>
                <a:cs typeface="+mn-cs"/>
              </a:rPr>
              <a:t>Przed utworzeniem zakładu należy przyporządkować go do istniejących już w systemie jednostek nadrzędnych. Dany zakład jest przyporządkowany jednostce nadrzędnej, która w założeniach ma skupiać wszystkie oddziały z terenu całego kraju. Dzięki temu System daje nam pełen obraz działalności danego podmiotu w województwie i kraju.  </a:t>
            </a:r>
          </a:p>
          <a:p>
            <a:r>
              <a:rPr kumimoji="0" lang="pl-PL" sz="1200" b="0" i="0" u="none" strike="noStrike" kern="1200" cap="none" spc="0" normalizeH="0" baseline="0" noProof="0" dirty="0" smtClean="0">
                <a:ln>
                  <a:noFill/>
                </a:ln>
                <a:solidFill>
                  <a:schemeClr val="accent1"/>
                </a:solidFill>
                <a:effectLst/>
                <a:uLnTx/>
                <a:uFillTx/>
                <a:latin typeface="+mn-lt"/>
                <a:ea typeface="+mn-ea"/>
                <a:cs typeface="+mn-cs"/>
              </a:rPr>
              <a:t>Użytkownik może utworzyć nową jednostkę nadrzędną tylko w swoim województwie. Funkcja ta zapobiega tworzeniu wielu tych samych jednostek. </a:t>
            </a:r>
          </a:p>
        </p:txBody>
      </p:sp>
      <p:sp>
        <p:nvSpPr>
          <p:cNvPr id="4" name="Symbol zastępczy numeru slajdu 3"/>
          <p:cNvSpPr>
            <a:spLocks noGrp="1"/>
          </p:cNvSpPr>
          <p:nvPr>
            <p:ph type="sldNum" sz="quarter" idx="10"/>
          </p:nvPr>
        </p:nvSpPr>
        <p:spPr/>
        <p:txBody>
          <a:bodyPr/>
          <a:lstStyle/>
          <a:p>
            <a:fld id="{B76FCE6F-56F5-438E-8CCE-80E0461240DB}" type="slidenum">
              <a:rPr lang="pl-PL" smtClean="0"/>
              <a:pPr/>
              <a:t>8</a:t>
            </a:fld>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smtClean="0">
                <a:ln>
                  <a:noFill/>
                </a:ln>
                <a:solidFill>
                  <a:schemeClr val="accent1"/>
                </a:solidFill>
                <a:effectLst/>
                <a:uLnTx/>
                <a:uFillTx/>
                <a:latin typeface="+mn-lt"/>
                <a:ea typeface="+mn-ea"/>
                <a:cs typeface="+mn-cs"/>
              </a:rPr>
              <a:t>Jeżeli nie ma w rejestrze żądanej jednostki nadrzędnej z innego województwa – kontakt z operatorami ISWK w danym województwie. </a:t>
            </a:r>
          </a:p>
          <a:p>
            <a:r>
              <a:rPr kumimoji="0" lang="pl-PL" sz="1200" b="0" i="0" u="none" strike="noStrike" kern="1200" cap="none" spc="0" normalizeH="0" baseline="0" noProof="0" dirty="0" smtClean="0">
                <a:ln>
                  <a:noFill/>
                </a:ln>
                <a:solidFill>
                  <a:schemeClr val="accent1"/>
                </a:solidFill>
                <a:effectLst/>
                <a:uLnTx/>
                <a:uFillTx/>
                <a:latin typeface="+mn-lt"/>
                <a:ea typeface="+mn-ea"/>
                <a:cs typeface="+mn-cs"/>
              </a:rPr>
              <a:t>Ważną role spełniają tutaj koordynatorzy, do którzy najczęściej są osobami kontaktowymi do tworzenia nowych jednostek nadrzędnych. Prowadzą nadzór nad prowadzeniem aktualnej bazy zakładów i jednostek nadrzędnych  - kontakt z administratorami </a:t>
            </a:r>
            <a:r>
              <a:rPr kumimoji="0" lang="pl-PL" sz="1200" b="0" i="0" u="none" strike="noStrike" kern="1200" cap="none" spc="0" normalizeH="0" baseline="0" noProof="0" dirty="0" err="1" smtClean="0">
                <a:ln>
                  <a:noFill/>
                </a:ln>
                <a:solidFill>
                  <a:schemeClr val="accent1"/>
                </a:solidFill>
                <a:effectLst/>
                <a:uLnTx/>
                <a:uFillTx/>
                <a:latin typeface="+mn-lt"/>
                <a:ea typeface="+mn-ea"/>
                <a:cs typeface="+mn-cs"/>
              </a:rPr>
              <a:t>ekoinfonet</a:t>
            </a:r>
            <a:r>
              <a:rPr kumimoji="0" lang="pl-PL" sz="1200" b="0" i="0" u="none" strike="noStrike" kern="1200" cap="none" spc="0" normalizeH="0" baseline="0" noProof="0" dirty="0" smtClean="0">
                <a:ln>
                  <a:noFill/>
                </a:ln>
                <a:solidFill>
                  <a:schemeClr val="accent1"/>
                </a:solidFill>
                <a:effectLst/>
                <a:uLnTx/>
                <a:uFillTx/>
                <a:latin typeface="+mn-lt"/>
                <a:ea typeface="+mn-ea"/>
                <a:cs typeface="+mn-cs"/>
              </a:rPr>
              <a:t> – w zakresie archiwizacji zakładów. </a:t>
            </a:r>
          </a:p>
          <a:p>
            <a:r>
              <a:rPr kumimoji="0" lang="pl-PL" sz="1200" b="0" i="0" u="none" strike="noStrike" kern="1200" cap="none" spc="0" normalizeH="0" baseline="0" noProof="0" dirty="0" smtClean="0">
                <a:ln>
                  <a:noFill/>
                </a:ln>
                <a:solidFill>
                  <a:schemeClr val="accent1"/>
                </a:solidFill>
                <a:effectLst/>
                <a:uLnTx/>
                <a:uFillTx/>
                <a:latin typeface="+mn-lt"/>
                <a:ea typeface="+mn-ea"/>
                <a:cs typeface="+mn-cs"/>
              </a:rPr>
              <a:t>Możliwość zmiany jednostki nadrzędnej – należy informować użytkowników o posiadanej funkcji. </a:t>
            </a:r>
          </a:p>
          <a:p>
            <a:r>
              <a:rPr kumimoji="0" lang="pl-PL" sz="1200" b="0" i="0" u="none" strike="noStrike" kern="1200" cap="none" spc="0" normalizeH="0" baseline="0" noProof="0" dirty="0" smtClean="0">
                <a:ln>
                  <a:noFill/>
                </a:ln>
                <a:solidFill>
                  <a:schemeClr val="accent1"/>
                </a:solidFill>
                <a:effectLst/>
                <a:uLnTx/>
                <a:uFillTx/>
                <a:latin typeface="+mn-lt"/>
                <a:ea typeface="+mn-ea"/>
                <a:cs typeface="+mn-cs"/>
              </a:rPr>
              <a:t>Propozycje zmian: w zakresie ujednolicenia nazewnictwa, gdyż utworzony nowy twór „jednostka nadrzędna” stwarza pewne problemy. Jeżeli system na być nie rozłączny z </a:t>
            </a:r>
            <a:r>
              <a:rPr kumimoji="0" lang="pl-PL" sz="1200" b="0" i="0" u="none" strike="noStrike" kern="1200" cap="none" spc="0" normalizeH="0" baseline="0" noProof="0" dirty="0" err="1" smtClean="0">
                <a:ln>
                  <a:noFill/>
                </a:ln>
                <a:solidFill>
                  <a:schemeClr val="accent1"/>
                </a:solidFill>
                <a:effectLst/>
                <a:uLnTx/>
                <a:uFillTx/>
                <a:latin typeface="+mn-lt"/>
                <a:ea typeface="+mn-ea"/>
                <a:cs typeface="+mn-cs"/>
              </a:rPr>
              <a:t>Ekoinfonetem</a:t>
            </a:r>
            <a:r>
              <a:rPr kumimoji="0" lang="pl-PL" sz="1200" b="0" i="0" u="none" strike="noStrike" kern="1200" cap="none" spc="0" normalizeH="0" baseline="0" noProof="0" dirty="0" smtClean="0">
                <a:ln>
                  <a:noFill/>
                </a:ln>
                <a:solidFill>
                  <a:schemeClr val="accent1"/>
                </a:solidFill>
                <a:effectLst/>
                <a:uLnTx/>
                <a:uFillTx/>
                <a:latin typeface="+mn-lt"/>
                <a:ea typeface="+mn-ea"/>
                <a:cs typeface="+mn-cs"/>
              </a:rPr>
              <a:t> (to informacja pewna na 100 %) należałoby wprowadzić jedną jednostkę dla zakładu głównego – Podmiotu korzystającego ze środowiska. Ułatwienia w edycji jednostki i zakładu z jednego miejsca, bez potrzeby zmiany zakładek, jasne procedury archiwizacji zakładu – musi ono być skoordynowane pomiędzy obydwoma systemami, możliwość usunięcia połączenia zakładów z daną jednostką  oraz umożliwić zmianę jednostki nadrzędnej z poziomu zakładki jednostka nadrzędna w celu uporządkowania rejestru</a:t>
            </a:r>
          </a:p>
        </p:txBody>
      </p:sp>
      <p:sp>
        <p:nvSpPr>
          <p:cNvPr id="4" name="Symbol zastępczy numeru slajdu 3"/>
          <p:cNvSpPr>
            <a:spLocks noGrp="1"/>
          </p:cNvSpPr>
          <p:nvPr>
            <p:ph type="sldNum" sz="quarter" idx="10"/>
          </p:nvPr>
        </p:nvSpPr>
        <p:spPr/>
        <p:txBody>
          <a:bodyPr/>
          <a:lstStyle/>
          <a:p>
            <a:fld id="{B76FCE6F-56F5-438E-8CCE-80E0461240DB}" type="slidenum">
              <a:rPr lang="pl-PL" smtClean="0"/>
              <a:pPr/>
              <a:t>9</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a:xfrm>
            <a:off x="457200" y="6356350"/>
            <a:ext cx="2133600" cy="365125"/>
          </a:xfrm>
          <a:prstGeom prst="rect">
            <a:avLst/>
          </a:prstGeom>
        </p:spPr>
        <p:txBody>
          <a:bodyPr/>
          <a:lstStyle/>
          <a:p>
            <a:fld id="{4BE5F000-92BC-4CEA-BC85-7D8A8226E526}" type="datetime1">
              <a:rPr lang="pl-PL" smtClean="0"/>
              <a:pPr/>
              <a:t>2013-11-03</a:t>
            </a:fld>
            <a:endParaRPr lang="pl-PL"/>
          </a:p>
        </p:txBody>
      </p:sp>
      <p:sp>
        <p:nvSpPr>
          <p:cNvPr id="5" name="Symbol zastępczy stopki 4"/>
          <p:cNvSpPr>
            <a:spLocks noGrp="1"/>
          </p:cNvSpPr>
          <p:nvPr>
            <p:ph type="ftr" sz="quarter" idx="11"/>
          </p:nvPr>
        </p:nvSpPr>
        <p:spPr>
          <a:xfrm>
            <a:off x="3124200" y="6356350"/>
            <a:ext cx="2895600" cy="365125"/>
          </a:xfrm>
          <a:prstGeom prst="rect">
            <a:avLst/>
          </a:prstGeom>
        </p:spPr>
        <p:txBody>
          <a:bodyPr/>
          <a:lstStyle/>
          <a:p>
            <a:endParaRPr lang="pl-PL"/>
          </a:p>
        </p:txBody>
      </p:sp>
      <p:sp>
        <p:nvSpPr>
          <p:cNvPr id="6" name="Symbol zastępczy numeru slajdu 5"/>
          <p:cNvSpPr>
            <a:spLocks noGrp="1"/>
          </p:cNvSpPr>
          <p:nvPr>
            <p:ph type="sldNum" sz="quarter" idx="12"/>
          </p:nvPr>
        </p:nvSpPr>
        <p:spPr>
          <a:xfrm>
            <a:off x="8532440" y="0"/>
            <a:ext cx="611560" cy="365125"/>
          </a:xfrm>
          <a:prstGeom prst="rect">
            <a:avLst/>
          </a:prstGeom>
        </p:spPr>
        <p:txBody>
          <a:bodyPr/>
          <a:lstStyle/>
          <a:p>
            <a:fld id="{2E01A7D6-C70B-408F-BDBD-2AE5A83EBB20}" type="slidenum">
              <a:rPr lang="pl-PL" smtClean="0"/>
              <a:pPr/>
              <a:t>‹#›</a:t>
            </a:fld>
            <a:endParaRPr lang="pl-PL"/>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ytuł 1"/>
          <p:cNvSpPr txBox="1">
            <a:spLocks/>
          </p:cNvSpPr>
          <p:nvPr/>
        </p:nvSpPr>
        <p:spPr>
          <a:xfrm>
            <a:off x="107504" y="188640"/>
            <a:ext cx="6264696" cy="1296144"/>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000" b="0" i="0" u="none" strike="noStrike" kern="1200" cap="none" spc="0" normalizeH="0" baseline="0" noProof="0" dirty="0" smtClean="0">
                <a:ln>
                  <a:noFill/>
                </a:ln>
                <a:solidFill>
                  <a:schemeClr val="tx1"/>
                </a:solidFill>
                <a:effectLst/>
                <a:uLnTx/>
                <a:uFillTx/>
                <a:latin typeface="+mj-lt"/>
                <a:ea typeface="+mj-ea"/>
                <a:cs typeface="+mj-cs"/>
              </a:rPr>
              <a:t>Monitoring efektów realizacji Projektu PL0100 „Wzrost efektywności działalności Inspekcji Ochrony Środowiska, na podstawie doświadczeń norweskich”</a:t>
            </a:r>
            <a:endParaRPr kumimoji="0" lang="pl-PL" sz="2000" b="0" i="0" u="none" strike="noStrike" kern="1200" cap="none" spc="0" normalizeH="0" baseline="0" noProof="0" dirty="0">
              <a:ln>
                <a:noFill/>
              </a:ln>
              <a:solidFill>
                <a:schemeClr val="tx1"/>
              </a:solidFill>
              <a:effectLst/>
              <a:uLnTx/>
              <a:uFillTx/>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3651" r:id="rId1"/>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idx="4294967295"/>
          </p:nvPr>
        </p:nvSpPr>
        <p:spPr>
          <a:xfrm>
            <a:off x="323528" y="2276872"/>
            <a:ext cx="8640960" cy="1584176"/>
          </a:xfrm>
          <a:prstGeom prst="rect">
            <a:avLst/>
          </a:prstGeom>
        </p:spPr>
        <p:txBody>
          <a:bodyPr/>
          <a:lstStyle/>
          <a:p>
            <a:r>
              <a:rPr lang="pl-PL" i="1" dirty="0" smtClean="0">
                <a:solidFill>
                  <a:srgbClr val="C00000"/>
                </a:solidFill>
              </a:rPr>
              <a:t>Praktyczne zastosowanie ISWK.</a:t>
            </a:r>
            <a:br>
              <a:rPr lang="pl-PL" i="1" dirty="0" smtClean="0">
                <a:solidFill>
                  <a:srgbClr val="C00000"/>
                </a:solidFill>
              </a:rPr>
            </a:br>
            <a:r>
              <a:rPr lang="pl-PL" i="1" dirty="0" smtClean="0">
                <a:solidFill>
                  <a:srgbClr val="C00000"/>
                </a:solidFill>
              </a:rPr>
              <a:t>Stan obecny oraz propozycje zmian.</a:t>
            </a:r>
            <a:endParaRPr lang="pl-PL" i="1" dirty="0">
              <a:solidFill>
                <a:srgbClr val="C00000"/>
              </a:solidFill>
            </a:endParaRPr>
          </a:p>
        </p:txBody>
      </p:sp>
      <p:sp>
        <p:nvSpPr>
          <p:cNvPr id="3" name="Podtytuł 2"/>
          <p:cNvSpPr>
            <a:spLocks noGrp="1"/>
          </p:cNvSpPr>
          <p:nvPr>
            <p:ph type="subTitle" idx="1"/>
          </p:nvPr>
        </p:nvSpPr>
        <p:spPr>
          <a:xfrm>
            <a:off x="1259632" y="5301208"/>
            <a:ext cx="6400800" cy="792088"/>
          </a:xfrm>
        </p:spPr>
        <p:txBody>
          <a:bodyPr/>
          <a:lstStyle/>
          <a:p>
            <a:r>
              <a:rPr lang="pl-PL" sz="1600" i="1" dirty="0" smtClean="0">
                <a:solidFill>
                  <a:schemeClr val="accent1">
                    <a:lumMod val="75000"/>
                  </a:schemeClr>
                </a:solidFill>
              </a:rPr>
              <a:t>Łukasz Kuczmierczyk – WIOŚ Katowice</a:t>
            </a:r>
          </a:p>
          <a:p>
            <a:r>
              <a:rPr lang="pl-PL" sz="1600" i="1" dirty="0" smtClean="0">
                <a:solidFill>
                  <a:schemeClr val="accent1">
                    <a:lumMod val="75000"/>
                  </a:schemeClr>
                </a:solidFill>
              </a:rPr>
              <a:t>7.11.2013</a:t>
            </a:r>
            <a:endParaRPr lang="pl-PL" sz="1600" i="1" dirty="0">
              <a:solidFill>
                <a:schemeClr val="accent1">
                  <a:lumMod val="75000"/>
                </a:schemeClr>
              </a:solidFill>
            </a:endParaRPr>
          </a:p>
        </p:txBody>
      </p:sp>
      <p:sp>
        <p:nvSpPr>
          <p:cNvPr id="4" name="Symbol zastępczy numeru slajdu 3"/>
          <p:cNvSpPr>
            <a:spLocks noGrp="1"/>
          </p:cNvSpPr>
          <p:nvPr>
            <p:ph type="sldNum" sz="quarter" idx="12"/>
          </p:nvPr>
        </p:nvSpPr>
        <p:spPr/>
        <p:txBody>
          <a:bodyPr/>
          <a:lstStyle/>
          <a:p>
            <a:fld id="{2E01A7D6-C70B-408F-BDBD-2AE5A83EBB20}" type="slidenum">
              <a:rPr lang="pl-PL" smtClean="0"/>
              <a:pPr/>
              <a:t>1</a:t>
            </a:fld>
            <a:endParaRPr lang="pl-PL"/>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2E01A7D6-C70B-408F-BDBD-2AE5A83EBB20}" type="slidenum">
              <a:rPr lang="pl-PL" smtClean="0"/>
              <a:pPr/>
              <a:t>10</a:t>
            </a:fld>
            <a:endParaRPr lang="pl-PL"/>
          </a:p>
        </p:txBody>
      </p:sp>
      <p:pic>
        <p:nvPicPr>
          <p:cNvPr id="2" name="Obraz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84810"/>
            <a:ext cx="9144000" cy="2888379"/>
          </a:xfrm>
          <a:prstGeom prst="rect">
            <a:avLst/>
          </a:prstGeom>
        </p:spPr>
      </p:pic>
      <p:cxnSp>
        <p:nvCxnSpPr>
          <p:cNvPr id="7" name="Łącznik prosty ze strzałką 6"/>
          <p:cNvCxnSpPr/>
          <p:nvPr/>
        </p:nvCxnSpPr>
        <p:spPr>
          <a:xfrm>
            <a:off x="513047" y="1192828"/>
            <a:ext cx="0" cy="1868178"/>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Łącznik prosty ze strzałką 8"/>
          <p:cNvCxnSpPr/>
          <p:nvPr/>
        </p:nvCxnSpPr>
        <p:spPr>
          <a:xfrm>
            <a:off x="1331640" y="1210665"/>
            <a:ext cx="0" cy="1868178"/>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Łącznik prosty ze strzałką 9"/>
          <p:cNvCxnSpPr/>
          <p:nvPr/>
        </p:nvCxnSpPr>
        <p:spPr>
          <a:xfrm>
            <a:off x="2342704" y="1192828"/>
            <a:ext cx="0" cy="1868178"/>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Łącznik prosty ze strzałką 10"/>
          <p:cNvCxnSpPr/>
          <p:nvPr/>
        </p:nvCxnSpPr>
        <p:spPr>
          <a:xfrm>
            <a:off x="3419872" y="1210665"/>
            <a:ext cx="0" cy="1868178"/>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p:nvPr/>
        </p:nvCxnSpPr>
        <p:spPr>
          <a:xfrm>
            <a:off x="4211960" y="1210665"/>
            <a:ext cx="0" cy="1868178"/>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Łącznik prosty ze strzałką 12"/>
          <p:cNvCxnSpPr/>
          <p:nvPr/>
        </p:nvCxnSpPr>
        <p:spPr>
          <a:xfrm>
            <a:off x="5076056" y="1192828"/>
            <a:ext cx="0" cy="1868178"/>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Łącznik prosty ze strzałką 13"/>
          <p:cNvCxnSpPr/>
          <p:nvPr/>
        </p:nvCxnSpPr>
        <p:spPr>
          <a:xfrm>
            <a:off x="6156176" y="1192828"/>
            <a:ext cx="0" cy="1868178"/>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Łącznik prosty ze strzałką 14"/>
          <p:cNvCxnSpPr/>
          <p:nvPr/>
        </p:nvCxnSpPr>
        <p:spPr>
          <a:xfrm>
            <a:off x="7020272" y="1174991"/>
            <a:ext cx="0" cy="1868178"/>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p:cNvCxnSpPr/>
          <p:nvPr/>
        </p:nvCxnSpPr>
        <p:spPr>
          <a:xfrm flipV="1">
            <a:off x="513047" y="3563471"/>
            <a:ext cx="0" cy="1800200"/>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9" name="Obraz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74991"/>
            <a:ext cx="9144000" cy="4747846"/>
          </a:xfrm>
          <a:prstGeom prst="rect">
            <a:avLst/>
          </a:prstGeom>
        </p:spPr>
      </p:pic>
      <p:sp>
        <p:nvSpPr>
          <p:cNvPr id="20" name="pole tekstowe 19"/>
          <p:cNvSpPr txBox="1"/>
          <p:nvPr/>
        </p:nvSpPr>
        <p:spPr>
          <a:xfrm>
            <a:off x="0" y="4005064"/>
            <a:ext cx="9144000" cy="2031325"/>
          </a:xfrm>
          <a:prstGeom prst="rect">
            <a:avLst/>
          </a:prstGeom>
          <a:solidFill>
            <a:schemeClr val="accent3">
              <a:lumMod val="60000"/>
              <a:lumOff val="40000"/>
            </a:schemeClr>
          </a:solidFill>
        </p:spPr>
        <p:txBody>
          <a:bodyPr wrap="square" rtlCol="0">
            <a:spAutoFit/>
          </a:bodyPr>
          <a:lstStyle/>
          <a:p>
            <a:r>
              <a:rPr lang="pl-PL" dirty="0" smtClean="0">
                <a:solidFill>
                  <a:srgbClr val="FF0000"/>
                </a:solidFill>
              </a:rPr>
              <a:t>Propozycje zmian</a:t>
            </a:r>
          </a:p>
          <a:p>
            <a:endParaRPr lang="pl-PL" dirty="0" smtClean="0">
              <a:solidFill>
                <a:srgbClr val="FF0000"/>
              </a:solidFill>
            </a:endParaRPr>
          </a:p>
          <a:p>
            <a:pPr marL="285750" indent="-285750">
              <a:buFontTx/>
              <a:buChar char="-"/>
            </a:pPr>
            <a:r>
              <a:rPr lang="pl-PL" dirty="0" smtClean="0"/>
              <a:t>Dodanie zakładki „HISTORIA DZIAŁAŃ POKONTROLNYCH”</a:t>
            </a:r>
          </a:p>
          <a:p>
            <a:pPr marL="285750" indent="-285750">
              <a:buFontTx/>
              <a:buChar char="-"/>
            </a:pPr>
            <a:endParaRPr lang="pl-PL" dirty="0" smtClean="0"/>
          </a:p>
          <a:p>
            <a:pPr marL="285750" indent="-285750">
              <a:buFontTx/>
              <a:buChar char="-"/>
            </a:pPr>
            <a:r>
              <a:rPr lang="pl-PL" dirty="0" smtClean="0"/>
              <a:t>Automatyczne przeniesienie informacji dot. dyrektyw wpisanych przy kontroli w zakładce zakłady</a:t>
            </a:r>
            <a:endParaRPr lang="pl-PL" dirty="0"/>
          </a:p>
          <a:p>
            <a:pPr marL="285750" indent="-285750">
              <a:buFontTx/>
              <a:buChar char="-"/>
            </a:pPr>
            <a:endParaRPr lang="pl-PL"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randombar(horizontal)">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2E01A7D6-C70B-408F-BDBD-2AE5A83EBB20}" type="slidenum">
              <a:rPr lang="pl-PL" smtClean="0"/>
              <a:pPr/>
              <a:t>11</a:t>
            </a:fld>
            <a:endParaRPr lang="pl-PL"/>
          </a:p>
        </p:txBody>
      </p:sp>
      <p:pic>
        <p:nvPicPr>
          <p:cNvPr id="2" name="Obraz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96752"/>
            <a:ext cx="9144000" cy="3372062"/>
          </a:xfrm>
          <a:prstGeom prst="rect">
            <a:avLst/>
          </a:prstGeom>
        </p:spPr>
      </p:pic>
      <p:cxnSp>
        <p:nvCxnSpPr>
          <p:cNvPr id="7" name="Łącznik prosty ze strzałką 6"/>
          <p:cNvCxnSpPr/>
          <p:nvPr/>
        </p:nvCxnSpPr>
        <p:spPr>
          <a:xfrm>
            <a:off x="5580112" y="1484784"/>
            <a:ext cx="936104" cy="0"/>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Łącznik prosty ze strzałką 7"/>
          <p:cNvCxnSpPr/>
          <p:nvPr/>
        </p:nvCxnSpPr>
        <p:spPr>
          <a:xfrm>
            <a:off x="107504" y="2420888"/>
            <a:ext cx="936104" cy="0"/>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6" name="Obraz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027" y="1196750"/>
            <a:ext cx="9577064" cy="3761645"/>
          </a:xfrm>
          <a:prstGeom prst="rect">
            <a:avLst/>
          </a:prstGeom>
        </p:spPr>
      </p:pic>
      <p:sp>
        <p:nvSpPr>
          <p:cNvPr id="18" name="Podtytuł 9"/>
          <p:cNvSpPr txBox="1">
            <a:spLocks noGrp="1"/>
          </p:cNvSpPr>
          <p:nvPr>
            <p:ph type="subTitle" idx="1"/>
          </p:nvPr>
        </p:nvSpPr>
        <p:spPr>
          <a:xfrm>
            <a:off x="-174060" y="3573114"/>
            <a:ext cx="9714612" cy="1877437"/>
          </a:xfrm>
          <a:prstGeom prst="rect">
            <a:avLst/>
          </a:prstGeom>
          <a:solidFill>
            <a:srgbClr val="D0E5FC"/>
          </a:solidFill>
        </p:spPr>
        <p:txBody>
          <a:bodyPr wrap="square" rtlCol="0">
            <a:spAutoFit/>
          </a:bodyPr>
          <a:lstStyle/>
          <a:p>
            <a:pPr algn="l"/>
            <a:r>
              <a:rPr lang="pl-PL" sz="2000" dirty="0" smtClean="0">
                <a:solidFill>
                  <a:srgbClr val="FF0000"/>
                </a:solidFill>
              </a:rPr>
              <a:t>	Koordynatorzy</a:t>
            </a:r>
          </a:p>
          <a:p>
            <a:pPr marL="800100" lvl="1" indent="-342900" algn="l">
              <a:buFontTx/>
              <a:buChar char="-"/>
            </a:pPr>
            <a:r>
              <a:rPr lang="pl-PL" sz="2000" dirty="0" smtClean="0">
                <a:solidFill>
                  <a:schemeClr val="tx1"/>
                </a:solidFill>
              </a:rPr>
              <a:t>Poprawność stosowania określonych druków, formularzy przez inspektorów </a:t>
            </a:r>
          </a:p>
          <a:p>
            <a:pPr marL="800100" lvl="1" indent="-342900" algn="l">
              <a:buFontTx/>
              <a:buChar char="-"/>
            </a:pPr>
            <a:r>
              <a:rPr lang="pl-PL" sz="2000" dirty="0" smtClean="0">
                <a:solidFill>
                  <a:schemeClr val="tx1"/>
                </a:solidFill>
              </a:rPr>
              <a:t>Współpraca z GIOŚ w zakresie aktualizacji  w/w dokumentów </a:t>
            </a:r>
          </a:p>
          <a:p>
            <a:pPr lvl="1" algn="l"/>
            <a:r>
              <a:rPr lang="pl-PL" sz="2000" dirty="0" smtClean="0">
                <a:solidFill>
                  <a:schemeClr val="tx1"/>
                </a:solidFill>
              </a:rPr>
              <a:t>iswk@gios.gov.pl</a:t>
            </a:r>
          </a:p>
          <a:p>
            <a:pPr marL="800100" lvl="1" indent="-342900" algn="l">
              <a:buFontTx/>
              <a:buChar char="-"/>
            </a:pPr>
            <a:endParaRPr lang="pl-PL" sz="2000" dirty="0">
              <a:solidFill>
                <a:schemeClr val="tx1"/>
              </a:solidFill>
            </a:endParaRPr>
          </a:p>
        </p:txBody>
      </p:sp>
      <p:sp>
        <p:nvSpPr>
          <p:cNvPr id="9" name="Podtytuł 9"/>
          <p:cNvSpPr txBox="1">
            <a:spLocks/>
          </p:cNvSpPr>
          <p:nvPr/>
        </p:nvSpPr>
        <p:spPr>
          <a:xfrm>
            <a:off x="-280037" y="3630095"/>
            <a:ext cx="9667074" cy="1877437"/>
          </a:xfrm>
          <a:prstGeom prst="rect">
            <a:avLst/>
          </a:prstGeom>
          <a:solidFill>
            <a:schemeClr val="accent6">
              <a:lumMod val="60000"/>
              <a:lumOff val="40000"/>
            </a:schemeClr>
          </a:solidFill>
        </p:spPr>
        <p:txBody>
          <a:bodyPr wrap="square"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pl-PL" sz="2000" dirty="0">
                <a:solidFill>
                  <a:srgbClr val="FF0000"/>
                </a:solidFill>
              </a:rPr>
              <a:t> </a:t>
            </a:r>
            <a:r>
              <a:rPr lang="pl-PL" sz="2000" dirty="0" smtClean="0">
                <a:solidFill>
                  <a:srgbClr val="FF0000"/>
                </a:solidFill>
              </a:rPr>
              <a:t>       </a:t>
            </a:r>
            <a:r>
              <a:rPr lang="pl-PL" sz="2400" dirty="0" smtClean="0">
                <a:solidFill>
                  <a:srgbClr val="FF0000"/>
                </a:solidFill>
              </a:rPr>
              <a:t>Propozycje zmian</a:t>
            </a:r>
          </a:p>
          <a:p>
            <a:pPr marL="800100" lvl="1" indent="-342900" algn="l">
              <a:buFontTx/>
              <a:buChar char="-"/>
            </a:pPr>
            <a:r>
              <a:rPr lang="pl-PL" sz="2000" dirty="0" smtClean="0">
                <a:solidFill>
                  <a:schemeClr val="tx1"/>
                </a:solidFill>
              </a:rPr>
              <a:t>Ujednolicenie struktury list horyzontalnych i branżowych</a:t>
            </a:r>
          </a:p>
          <a:p>
            <a:pPr marL="800100" lvl="1" indent="-342900" algn="l">
              <a:buFontTx/>
              <a:buChar char="-"/>
            </a:pPr>
            <a:r>
              <a:rPr lang="pl-PL" sz="2000" dirty="0" smtClean="0">
                <a:solidFill>
                  <a:schemeClr val="tx1"/>
                </a:solidFill>
              </a:rPr>
              <a:t>Skrócenie oraz modyfikacja do formy uniwersalnej, ze względu na zmieniające się przepisy</a:t>
            </a:r>
          </a:p>
          <a:p>
            <a:pPr marL="342900" indent="-342900" algn="l">
              <a:buFontTx/>
              <a:buChar char="-"/>
            </a:pPr>
            <a:endParaRPr lang="pl-PL" sz="20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fld id="{2E01A7D6-C70B-408F-BDBD-2AE5A83EBB20}" type="slidenum">
              <a:rPr lang="pl-PL" smtClean="0"/>
              <a:pPr/>
              <a:t>12</a:t>
            </a:fld>
            <a:endParaRPr lang="pl-PL"/>
          </a:p>
        </p:txBody>
      </p:sp>
      <p:sp>
        <p:nvSpPr>
          <p:cNvPr id="4" name="pole tekstowe 3"/>
          <p:cNvSpPr txBox="1"/>
          <p:nvPr/>
        </p:nvSpPr>
        <p:spPr>
          <a:xfrm>
            <a:off x="323528" y="1459670"/>
            <a:ext cx="6967028" cy="369332"/>
          </a:xfrm>
          <a:prstGeom prst="rect">
            <a:avLst/>
          </a:prstGeom>
          <a:noFill/>
        </p:spPr>
        <p:txBody>
          <a:bodyPr wrap="square" rtlCol="0">
            <a:spAutoFit/>
          </a:bodyPr>
          <a:lstStyle/>
          <a:p>
            <a:r>
              <a:rPr lang="pl-PL" dirty="0" smtClean="0"/>
              <a:t>2. Planowanie roczne i kwartalne</a:t>
            </a:r>
            <a:endParaRPr lang="pl-PL" dirty="0"/>
          </a:p>
        </p:txBody>
      </p:sp>
      <p:pic>
        <p:nvPicPr>
          <p:cNvPr id="2" name="Obraz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29002"/>
            <a:ext cx="9144000" cy="1946189"/>
          </a:xfrm>
          <a:prstGeom prst="rect">
            <a:avLst/>
          </a:prstGeom>
        </p:spPr>
      </p:pic>
      <p:cxnSp>
        <p:nvCxnSpPr>
          <p:cNvPr id="9" name="Łącznik prosty ze strzałką 8"/>
          <p:cNvCxnSpPr/>
          <p:nvPr/>
        </p:nvCxnSpPr>
        <p:spPr>
          <a:xfrm flipH="1">
            <a:off x="2483768" y="3518587"/>
            <a:ext cx="1224136" cy="0"/>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3" name="Obraz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68" y="1185826"/>
            <a:ext cx="9144000" cy="4246213"/>
          </a:xfrm>
          <a:prstGeom prst="rect">
            <a:avLst/>
          </a:prstGeom>
        </p:spPr>
      </p:pic>
      <p:pic>
        <p:nvPicPr>
          <p:cNvPr id="19" name="Obraz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214674"/>
            <a:ext cx="9144000" cy="4564822"/>
          </a:xfrm>
          <a:prstGeom prst="rect">
            <a:avLst/>
          </a:prstGeom>
        </p:spPr>
      </p:pic>
      <p:pic>
        <p:nvPicPr>
          <p:cNvPr id="26" name="Obraz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67868" y="1815327"/>
            <a:ext cx="6342858" cy="3209524"/>
          </a:xfrm>
          <a:prstGeom prst="rect">
            <a:avLst/>
          </a:prstGeom>
        </p:spPr>
      </p:pic>
      <p:sp>
        <p:nvSpPr>
          <p:cNvPr id="11" name="pole tekstowe 10"/>
          <p:cNvSpPr txBox="1"/>
          <p:nvPr/>
        </p:nvSpPr>
        <p:spPr>
          <a:xfrm>
            <a:off x="-17626" y="1619606"/>
            <a:ext cx="9144000" cy="2944396"/>
          </a:xfrm>
          <a:prstGeom prst="rect">
            <a:avLst/>
          </a:prstGeom>
          <a:solidFill>
            <a:schemeClr val="accent1">
              <a:lumMod val="20000"/>
              <a:lumOff val="80000"/>
            </a:schemeClr>
          </a:solidFill>
        </p:spPr>
        <p:txBody>
          <a:bodyPr wrap="square" rtlCol="0">
            <a:spAutoFit/>
          </a:bodyPr>
          <a:lstStyle/>
          <a:p>
            <a:pPr algn="just"/>
            <a:r>
              <a:rPr lang="pl-PL" sz="2000" dirty="0" smtClean="0">
                <a:solidFill>
                  <a:srgbClr val="FF0000"/>
                </a:solidFill>
              </a:rPr>
              <a:t>      </a:t>
            </a:r>
            <a:r>
              <a:rPr lang="pl-PL" sz="2400" dirty="0" smtClean="0">
                <a:solidFill>
                  <a:srgbClr val="FF0000"/>
                </a:solidFill>
              </a:rPr>
              <a:t>Planista:</a:t>
            </a:r>
          </a:p>
          <a:p>
            <a:pPr marL="342900" lvl="0" indent="-342900" algn="just">
              <a:spcAft>
                <a:spcPts val="1000"/>
              </a:spcAft>
              <a:buFont typeface="Times New Roman"/>
              <a:buChar char="•"/>
              <a:tabLst>
                <a:tab pos="457200" algn="l"/>
              </a:tabLst>
            </a:pPr>
            <a:r>
              <a:rPr lang="pl-PL" dirty="0" smtClean="0">
                <a:ea typeface="Calibri"/>
                <a:cs typeface="Times New Roman"/>
              </a:rPr>
              <a:t>tworzenie </a:t>
            </a:r>
            <a:r>
              <a:rPr lang="pl-PL" dirty="0">
                <a:ea typeface="Calibri"/>
                <a:cs typeface="Times New Roman"/>
              </a:rPr>
              <a:t>rocznych planów kontroli (charakter </a:t>
            </a:r>
            <a:r>
              <a:rPr lang="pl-PL" dirty="0" smtClean="0">
                <a:ea typeface="Calibri"/>
                <a:cs typeface="Times New Roman"/>
              </a:rPr>
              <a:t>kontroli: problemowa</a:t>
            </a:r>
            <a:r>
              <a:rPr lang="pl-PL" dirty="0">
                <a:ea typeface="Calibri"/>
                <a:cs typeface="Times New Roman"/>
              </a:rPr>
              <a:t>, </a:t>
            </a:r>
            <a:r>
              <a:rPr lang="pl-PL" dirty="0" smtClean="0">
                <a:ea typeface="Calibri"/>
                <a:cs typeface="Times New Roman"/>
              </a:rPr>
              <a:t>kompleksowa, </a:t>
            </a:r>
            <a:r>
              <a:rPr lang="pl-PL" dirty="0">
                <a:ea typeface="Calibri"/>
                <a:cs typeface="Times New Roman"/>
              </a:rPr>
              <a:t>cele  </a:t>
            </a:r>
            <a:r>
              <a:rPr lang="pl-PL" dirty="0" smtClean="0">
                <a:ea typeface="Calibri"/>
                <a:cs typeface="Times New Roman"/>
              </a:rPr>
              <a:t>      i </a:t>
            </a:r>
            <a:r>
              <a:rPr lang="pl-PL" dirty="0">
                <a:ea typeface="Calibri"/>
                <a:cs typeface="Times New Roman"/>
              </a:rPr>
              <a:t>cykle </a:t>
            </a:r>
            <a:r>
              <a:rPr lang="pl-PL" dirty="0" smtClean="0">
                <a:ea typeface="Calibri"/>
                <a:cs typeface="Times New Roman"/>
              </a:rPr>
              <a:t>kontroli)</a:t>
            </a:r>
            <a:endParaRPr lang="pl-PL" dirty="0">
              <a:ea typeface="Calibri"/>
              <a:cs typeface="Times New Roman"/>
            </a:endParaRPr>
          </a:p>
          <a:p>
            <a:pPr marL="342900" lvl="0" indent="-342900" algn="just">
              <a:spcAft>
                <a:spcPts val="1000"/>
              </a:spcAft>
              <a:buFont typeface="Times New Roman"/>
              <a:buChar char="•"/>
              <a:tabLst>
                <a:tab pos="457200" algn="l"/>
              </a:tabLst>
            </a:pPr>
            <a:r>
              <a:rPr lang="pl-PL" dirty="0">
                <a:ea typeface="Calibri"/>
                <a:cs typeface="Times New Roman"/>
              </a:rPr>
              <a:t>tworzenie kwartalnych planów </a:t>
            </a:r>
            <a:r>
              <a:rPr lang="pl-PL" dirty="0" smtClean="0">
                <a:ea typeface="Calibri"/>
                <a:cs typeface="Times New Roman"/>
              </a:rPr>
              <a:t>kontroli (typuje </a:t>
            </a:r>
            <a:r>
              <a:rPr lang="pl-PL" dirty="0">
                <a:ea typeface="Calibri"/>
                <a:cs typeface="Times New Roman"/>
              </a:rPr>
              <a:t>zakłady do poszczególnych kwartałów, </a:t>
            </a:r>
            <a:r>
              <a:rPr lang="pl-PL" dirty="0" smtClean="0">
                <a:ea typeface="Calibri"/>
                <a:cs typeface="Times New Roman"/>
              </a:rPr>
              <a:t>przyporządkowuje </a:t>
            </a:r>
            <a:r>
              <a:rPr lang="pl-PL" dirty="0">
                <a:ea typeface="Calibri"/>
                <a:cs typeface="Times New Roman"/>
              </a:rPr>
              <a:t>zakłady konkretnemu </a:t>
            </a:r>
            <a:r>
              <a:rPr lang="pl-PL" dirty="0" smtClean="0">
                <a:ea typeface="Calibri"/>
                <a:cs typeface="Times New Roman"/>
              </a:rPr>
              <a:t>inspektorowi/inspektorom)</a:t>
            </a:r>
            <a:endParaRPr lang="pl-PL" dirty="0">
              <a:ea typeface="Calibri"/>
              <a:cs typeface="Times New Roman"/>
            </a:endParaRPr>
          </a:p>
          <a:p>
            <a:pPr marL="342900" lvl="0" indent="-342900" algn="just">
              <a:spcAft>
                <a:spcPts val="1000"/>
              </a:spcAft>
              <a:buFont typeface="Times New Roman"/>
              <a:buChar char="•"/>
              <a:tabLst>
                <a:tab pos="457200" algn="l"/>
              </a:tabLst>
            </a:pPr>
            <a:r>
              <a:rPr lang="pl-PL" dirty="0">
                <a:ea typeface="Calibri"/>
                <a:cs typeface="Times New Roman"/>
              </a:rPr>
              <a:t>wprowadzanie korekt do planów </a:t>
            </a:r>
            <a:r>
              <a:rPr lang="pl-PL" dirty="0" smtClean="0">
                <a:ea typeface="Calibri"/>
                <a:cs typeface="Times New Roman"/>
              </a:rPr>
              <a:t>kontroli</a:t>
            </a:r>
            <a:endParaRPr lang="pl-PL" dirty="0">
              <a:ea typeface="Calibri"/>
              <a:cs typeface="Times New Roman"/>
            </a:endParaRPr>
          </a:p>
          <a:p>
            <a:pPr marL="342900" lvl="0" indent="-342900" algn="just">
              <a:spcAft>
                <a:spcPts val="1000"/>
              </a:spcAft>
              <a:buFont typeface="Times New Roman"/>
              <a:buChar char="•"/>
              <a:tabLst>
                <a:tab pos="457200" algn="l"/>
              </a:tabLst>
            </a:pPr>
            <a:r>
              <a:rPr lang="pl-PL" dirty="0">
                <a:ea typeface="Calibri"/>
                <a:cs typeface="Times New Roman"/>
              </a:rPr>
              <a:t>generowanie raportów w </a:t>
            </a:r>
            <a:r>
              <a:rPr lang="pl-PL" dirty="0" smtClean="0">
                <a:ea typeface="Calibri"/>
                <a:cs typeface="Times New Roman"/>
              </a:rPr>
              <a:t>ISWK</a:t>
            </a:r>
            <a:endParaRPr lang="pl-PL" dirty="0">
              <a:ea typeface="Calibri"/>
              <a:cs typeface="Times New Roman"/>
            </a:endParaRPr>
          </a:p>
          <a:p>
            <a:pPr algn="just"/>
            <a:endParaRPr lang="pl-PL" sz="2000" dirty="0" smtClean="0">
              <a:solidFill>
                <a:srgbClr val="FF0000"/>
              </a:solidFill>
            </a:endParaRPr>
          </a:p>
        </p:txBody>
      </p:sp>
      <p:sp>
        <p:nvSpPr>
          <p:cNvPr id="14" name="pole tekstowe 13"/>
          <p:cNvSpPr txBox="1"/>
          <p:nvPr/>
        </p:nvSpPr>
        <p:spPr>
          <a:xfrm>
            <a:off x="-26291" y="1214674"/>
            <a:ext cx="9196582" cy="5663089"/>
          </a:xfrm>
          <a:prstGeom prst="rect">
            <a:avLst/>
          </a:prstGeom>
          <a:solidFill>
            <a:srgbClr val="CAE6FE"/>
          </a:solidFill>
        </p:spPr>
        <p:txBody>
          <a:bodyPr wrap="square" rtlCol="0">
            <a:spAutoFit/>
          </a:bodyPr>
          <a:lstStyle/>
          <a:p>
            <a:r>
              <a:rPr lang="pl-PL" sz="2000" dirty="0" smtClean="0">
                <a:solidFill>
                  <a:srgbClr val="FF0000"/>
                </a:solidFill>
              </a:rPr>
              <a:t>    </a:t>
            </a:r>
            <a:r>
              <a:rPr lang="pl-PL" sz="2400" dirty="0" smtClean="0">
                <a:solidFill>
                  <a:srgbClr val="FF0000"/>
                </a:solidFill>
              </a:rPr>
              <a:t>Propozycje zmian</a:t>
            </a:r>
          </a:p>
          <a:p>
            <a:endParaRPr lang="pl-PL" dirty="0" smtClean="0">
              <a:solidFill>
                <a:srgbClr val="FF0000"/>
              </a:solidFill>
            </a:endParaRPr>
          </a:p>
          <a:p>
            <a:pPr marL="285750" indent="-285750">
              <a:buFontTx/>
              <a:buChar char="-"/>
            </a:pPr>
            <a:r>
              <a:rPr lang="pl-PL" sz="2000" dirty="0" smtClean="0"/>
              <a:t>Nowelizacja zasad planowania kontroli z wyjazdem w teren – w oparciu o analizę wielokryterialną, kontroli automonitoringowych – brak planowania imiennego, ustalenie rezerwy czasowej</a:t>
            </a:r>
          </a:p>
          <a:p>
            <a:pPr marL="285750" indent="-285750">
              <a:buFontTx/>
              <a:buChar char="-"/>
            </a:pPr>
            <a:r>
              <a:rPr lang="pl-PL" sz="2000" dirty="0" smtClean="0">
                <a:solidFill>
                  <a:srgbClr val="C00000"/>
                </a:solidFill>
              </a:rPr>
              <a:t>Nowe zasady modyfikacji planu kontroli z wyjazdem w teren. „Korekta” ilościowa raz w roku, „zmiana” jakościowa wg potrzeb.</a:t>
            </a:r>
          </a:p>
          <a:p>
            <a:pPr marL="285750" indent="-285750">
              <a:buFontTx/>
              <a:buChar char="-"/>
            </a:pPr>
            <a:r>
              <a:rPr lang="pl-PL" sz="2000" dirty="0" smtClean="0"/>
              <a:t>Wprowadzić automatyczne czyszczenie okna „cele kontroli” podczas wprowadzania nowego zakładu do planu</a:t>
            </a:r>
          </a:p>
          <a:p>
            <a:pPr marL="285750" indent="-285750">
              <a:buFontTx/>
              <a:buChar char="-"/>
            </a:pPr>
            <a:r>
              <a:rPr lang="pl-PL" sz="2000" dirty="0">
                <a:solidFill>
                  <a:schemeClr val="accent3">
                    <a:lumMod val="50000"/>
                  </a:schemeClr>
                </a:solidFill>
              </a:rPr>
              <a:t>Funkcja zapamiętywania danych historycznych o </a:t>
            </a:r>
            <a:r>
              <a:rPr lang="pl-PL" sz="2000" dirty="0" smtClean="0">
                <a:solidFill>
                  <a:schemeClr val="accent3">
                    <a:lumMod val="50000"/>
                  </a:schemeClr>
                </a:solidFill>
              </a:rPr>
              <a:t>zakładach</a:t>
            </a:r>
            <a:endParaRPr lang="pl-PL" sz="2000" dirty="0"/>
          </a:p>
          <a:p>
            <a:pPr marL="285750" indent="-285750">
              <a:buFontTx/>
              <a:buChar char="-"/>
            </a:pPr>
            <a:r>
              <a:rPr lang="pl-PL" sz="2000" dirty="0" smtClean="0"/>
              <a:t>Możliwość wielokrotnego wyboru zakładów podczas tworzenia planu rocznego </a:t>
            </a:r>
          </a:p>
          <a:p>
            <a:pPr marL="285750" indent="-285750">
              <a:buFontTx/>
              <a:buChar char="-"/>
            </a:pPr>
            <a:r>
              <a:rPr lang="pl-PL" sz="2000" dirty="0" smtClean="0">
                <a:solidFill>
                  <a:schemeClr val="accent6">
                    <a:lumMod val="50000"/>
                  </a:schemeClr>
                </a:solidFill>
              </a:rPr>
              <a:t>W kolejnych generowanych planach zakłady powinny się sortować w tej samej       </a:t>
            </a:r>
          </a:p>
          <a:p>
            <a:r>
              <a:rPr lang="pl-PL" sz="2000" dirty="0">
                <a:solidFill>
                  <a:schemeClr val="accent6">
                    <a:lumMod val="50000"/>
                  </a:schemeClr>
                </a:solidFill>
              </a:rPr>
              <a:t>  </a:t>
            </a:r>
            <a:r>
              <a:rPr lang="pl-PL" sz="2000" dirty="0" smtClean="0">
                <a:solidFill>
                  <a:schemeClr val="accent6">
                    <a:lumMod val="50000"/>
                  </a:schemeClr>
                </a:solidFill>
              </a:rPr>
              <a:t>   kolejności </a:t>
            </a:r>
          </a:p>
          <a:p>
            <a:r>
              <a:rPr lang="pl-PL" sz="2000" dirty="0" smtClean="0"/>
              <a:t>-   Dodatkowa informacja o </a:t>
            </a:r>
            <a:r>
              <a:rPr lang="pl-PL" sz="2000" dirty="0"/>
              <a:t>przyczynach nie zrealizowania planu </a:t>
            </a:r>
            <a:r>
              <a:rPr lang="pl-PL" sz="2000" dirty="0" smtClean="0"/>
              <a:t>(kontroli</a:t>
            </a:r>
            <a:r>
              <a:rPr lang="pl-PL" sz="2000" dirty="0"/>
              <a:t>)</a:t>
            </a:r>
            <a:endParaRPr lang="pl-PL" sz="2000" dirty="0" smtClean="0"/>
          </a:p>
          <a:p>
            <a:pPr marL="285750" indent="-285750">
              <a:buFontTx/>
              <a:buChar char="-"/>
            </a:pPr>
            <a:endParaRPr lang="pl-PL" sz="2000" dirty="0"/>
          </a:p>
          <a:p>
            <a:endParaRPr lang="pl-PL" sz="2000" dirty="0"/>
          </a:p>
          <a:p>
            <a:endParaRPr lang="pl-PL" sz="2000" dirty="0" smtClean="0"/>
          </a:p>
          <a:p>
            <a:endParaRPr lang="pl-PL" sz="20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1000" fill="hold"/>
                                        <p:tgtEl>
                                          <p:spTgt spid="14"/>
                                        </p:tgtEl>
                                        <p:attrNameLst>
                                          <p:attrName>ppt_w</p:attrName>
                                        </p:attrNameLst>
                                      </p:cBhvr>
                                      <p:tavLst>
                                        <p:tav tm="0">
                                          <p:val>
                                            <p:fltVal val="0"/>
                                          </p:val>
                                        </p:tav>
                                        <p:tav tm="100000">
                                          <p:val>
                                            <p:strVal val="#ppt_w"/>
                                          </p:val>
                                        </p:tav>
                                      </p:tavLst>
                                    </p:anim>
                                    <p:anim calcmode="lin" valueType="num">
                                      <p:cBhvr>
                                        <p:cTn id="29" dur="1000" fill="hold"/>
                                        <p:tgtEl>
                                          <p:spTgt spid="14"/>
                                        </p:tgtEl>
                                        <p:attrNameLst>
                                          <p:attrName>ppt_h</p:attrName>
                                        </p:attrNameLst>
                                      </p:cBhvr>
                                      <p:tavLst>
                                        <p:tav tm="0">
                                          <p:val>
                                            <p:fltVal val="0"/>
                                          </p:val>
                                        </p:tav>
                                        <p:tav tm="100000">
                                          <p:val>
                                            <p:strVal val="#ppt_h"/>
                                          </p:val>
                                        </p:tav>
                                      </p:tavLst>
                                    </p:anim>
                                    <p:anim calcmode="lin" valueType="num">
                                      <p:cBhvr>
                                        <p:cTn id="30" dur="1000" fill="hold"/>
                                        <p:tgtEl>
                                          <p:spTgt spid="14"/>
                                        </p:tgtEl>
                                        <p:attrNameLst>
                                          <p:attrName>style.rotation</p:attrName>
                                        </p:attrNameLst>
                                      </p:cBhvr>
                                      <p:tavLst>
                                        <p:tav tm="0">
                                          <p:val>
                                            <p:fltVal val="90"/>
                                          </p:val>
                                        </p:tav>
                                        <p:tav tm="100000">
                                          <p:val>
                                            <p:fltVal val="0"/>
                                          </p:val>
                                        </p:tav>
                                      </p:tavLst>
                                    </p:anim>
                                    <p:animEffect transition="in" filter="fade">
                                      <p:cBhvr>
                                        <p:cTn id="3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2E01A7D6-C70B-408F-BDBD-2AE5A83EBB20}" type="slidenum">
              <a:rPr lang="pl-PL" smtClean="0"/>
              <a:pPr/>
              <a:t>13</a:t>
            </a:fld>
            <a:endParaRPr lang="pl-PL"/>
          </a:p>
        </p:txBody>
      </p:sp>
      <p:sp>
        <p:nvSpPr>
          <p:cNvPr id="3" name="pole tekstowe 2"/>
          <p:cNvSpPr txBox="1"/>
          <p:nvPr/>
        </p:nvSpPr>
        <p:spPr>
          <a:xfrm>
            <a:off x="611560" y="1227148"/>
            <a:ext cx="6967028" cy="523220"/>
          </a:xfrm>
          <a:prstGeom prst="rect">
            <a:avLst/>
          </a:prstGeom>
          <a:noFill/>
        </p:spPr>
        <p:txBody>
          <a:bodyPr wrap="square" rtlCol="0">
            <a:spAutoFit/>
          </a:bodyPr>
          <a:lstStyle/>
          <a:p>
            <a:r>
              <a:rPr lang="pl-PL" sz="2800" b="1" dirty="0" smtClean="0">
                <a:solidFill>
                  <a:srgbClr val="BF1783"/>
                </a:solidFill>
              </a:rPr>
              <a:t>Kontrola</a:t>
            </a:r>
            <a:endParaRPr lang="pl-PL" sz="2800" b="1" dirty="0">
              <a:solidFill>
                <a:srgbClr val="BF1783"/>
              </a:solidFill>
            </a:endParaRPr>
          </a:p>
        </p:txBody>
      </p:sp>
      <p:pic>
        <p:nvPicPr>
          <p:cNvPr id="2" name="Obraz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743426"/>
            <a:ext cx="9144000" cy="3804886"/>
          </a:xfrm>
          <a:prstGeom prst="rect">
            <a:avLst/>
          </a:prstGeom>
        </p:spPr>
      </p:pic>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36" y="1732043"/>
            <a:ext cx="9144000" cy="3816269"/>
          </a:xfrm>
          <a:prstGeom prst="rect">
            <a:avLst/>
          </a:prstGeom>
        </p:spPr>
      </p:pic>
      <p:sp>
        <p:nvSpPr>
          <p:cNvPr id="9" name="Podtytuł 9"/>
          <p:cNvSpPr txBox="1">
            <a:spLocks/>
          </p:cNvSpPr>
          <p:nvPr/>
        </p:nvSpPr>
        <p:spPr>
          <a:xfrm>
            <a:off x="-302138" y="2564904"/>
            <a:ext cx="9667074" cy="2800767"/>
          </a:xfrm>
          <a:prstGeom prst="rect">
            <a:avLst/>
          </a:prstGeom>
          <a:solidFill>
            <a:schemeClr val="accent2">
              <a:lumMod val="40000"/>
              <a:lumOff val="60000"/>
            </a:schemeClr>
          </a:solidFill>
        </p:spPr>
        <p:txBody>
          <a:bodyPr wrap="square"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pl-PL" sz="2000" dirty="0">
                <a:solidFill>
                  <a:srgbClr val="FF0000"/>
                </a:solidFill>
              </a:rPr>
              <a:t> </a:t>
            </a:r>
            <a:r>
              <a:rPr lang="pl-PL" sz="2000" dirty="0" smtClean="0">
                <a:solidFill>
                  <a:srgbClr val="FF0000"/>
                </a:solidFill>
              </a:rPr>
              <a:t>       </a:t>
            </a:r>
            <a:r>
              <a:rPr lang="pl-PL" sz="2400" dirty="0" smtClean="0">
                <a:solidFill>
                  <a:srgbClr val="FF0000"/>
                </a:solidFill>
              </a:rPr>
              <a:t>Propozycje zmian</a:t>
            </a:r>
          </a:p>
          <a:p>
            <a:pPr marL="800100" lvl="1" indent="-342900" algn="l">
              <a:buFontTx/>
              <a:buChar char="-"/>
            </a:pPr>
            <a:r>
              <a:rPr lang="pl-PL" sz="2000" dirty="0" smtClean="0">
                <a:solidFill>
                  <a:schemeClr val="tx1"/>
                </a:solidFill>
              </a:rPr>
              <a:t>Umożliwić  w ISWK rozpoczęcie </a:t>
            </a:r>
            <a:r>
              <a:rPr lang="pl-PL" sz="2000" dirty="0" smtClean="0">
                <a:solidFill>
                  <a:schemeClr val="tx1"/>
                </a:solidFill>
              </a:rPr>
              <a:t>pozaplanowej </a:t>
            </a:r>
            <a:r>
              <a:rPr lang="pl-PL" sz="2000" i="1" dirty="0" smtClean="0">
                <a:solidFill>
                  <a:schemeClr val="tx1"/>
                </a:solidFill>
              </a:rPr>
              <a:t>kontroli dokumentacji </a:t>
            </a:r>
            <a:r>
              <a:rPr lang="pl-PL" sz="2000" dirty="0" smtClean="0">
                <a:solidFill>
                  <a:schemeClr val="tx1"/>
                </a:solidFill>
              </a:rPr>
              <a:t>bez </a:t>
            </a:r>
            <a:r>
              <a:rPr lang="pl-PL" sz="2000" dirty="0" smtClean="0">
                <a:solidFill>
                  <a:schemeClr val="tx1"/>
                </a:solidFill>
              </a:rPr>
              <a:t>konieczności wyboru zakładu</a:t>
            </a:r>
          </a:p>
          <a:p>
            <a:pPr lvl="1" algn="l"/>
            <a:r>
              <a:rPr lang="pl-PL" sz="2000" dirty="0" smtClean="0">
                <a:solidFill>
                  <a:schemeClr val="tx1"/>
                </a:solidFill>
              </a:rPr>
              <a:t>lub</a:t>
            </a:r>
          </a:p>
          <a:p>
            <a:pPr marL="800100" lvl="1" indent="-342900" algn="l">
              <a:buFontTx/>
              <a:buChar char="-"/>
            </a:pPr>
            <a:r>
              <a:rPr lang="pl-PL" sz="2000" dirty="0" smtClean="0">
                <a:solidFill>
                  <a:schemeClr val="tx1"/>
                </a:solidFill>
              </a:rPr>
              <a:t>Propozycja zmiany w dokumentacji SK – nowy rodzaj kontroli dokumentacyjnej</a:t>
            </a:r>
          </a:p>
          <a:p>
            <a:pPr lvl="1" algn="l"/>
            <a:endParaRPr lang="pl-PL" sz="1000" dirty="0" smtClean="0">
              <a:solidFill>
                <a:schemeClr val="tx1"/>
              </a:solidFill>
            </a:endParaRPr>
          </a:p>
          <a:p>
            <a:pPr marL="800100" lvl="1" indent="-342900" algn="l">
              <a:buFontTx/>
              <a:buChar char="-"/>
            </a:pPr>
            <a:r>
              <a:rPr lang="pl-PL" sz="2000" dirty="0">
                <a:solidFill>
                  <a:schemeClr val="tx2">
                    <a:lumMod val="50000"/>
                  </a:schemeClr>
                </a:solidFill>
              </a:rPr>
              <a:t>Propozycja zmiany w dokumentacji SK </a:t>
            </a:r>
            <a:r>
              <a:rPr lang="pl-PL" sz="2000" dirty="0" smtClean="0">
                <a:solidFill>
                  <a:schemeClr val="tx2">
                    <a:lumMod val="50000"/>
                  </a:schemeClr>
                </a:solidFill>
              </a:rPr>
              <a:t> - nowy rodzaj kontroli z wyjazdem w </a:t>
            </a:r>
            <a:r>
              <a:rPr lang="pl-PL" sz="2000" dirty="0" smtClean="0">
                <a:solidFill>
                  <a:schemeClr val="tx2">
                    <a:lumMod val="50000"/>
                  </a:schemeClr>
                </a:solidFill>
              </a:rPr>
              <a:t>teren </a:t>
            </a:r>
          </a:p>
          <a:p>
            <a:pPr lvl="1" algn="l"/>
            <a:r>
              <a:rPr lang="pl-PL" sz="2000" dirty="0" smtClean="0">
                <a:solidFill>
                  <a:schemeClr val="tx2">
                    <a:lumMod val="50000"/>
                  </a:schemeClr>
                </a:solidFill>
              </a:rPr>
              <a:t>tj. </a:t>
            </a:r>
            <a:r>
              <a:rPr lang="pl-PL" sz="2000" dirty="0" smtClean="0">
                <a:solidFill>
                  <a:schemeClr val="tx2">
                    <a:lumMod val="50000"/>
                  </a:schemeClr>
                </a:solidFill>
              </a:rPr>
              <a:t>kontroli pozaplanowej „</a:t>
            </a:r>
            <a:r>
              <a:rPr lang="pl-PL" sz="2000" dirty="0" smtClean="0">
                <a:solidFill>
                  <a:schemeClr val="tx2">
                    <a:lumMod val="50000"/>
                  </a:schemeClr>
                </a:solidFill>
              </a:rPr>
              <a:t>innej” </a:t>
            </a:r>
            <a:r>
              <a:rPr lang="pl-PL" sz="2000" dirty="0" smtClean="0">
                <a:solidFill>
                  <a:schemeClr val="tx2">
                    <a:lumMod val="50000"/>
                  </a:schemeClr>
                </a:solidFill>
              </a:rPr>
              <a:t>niż interwencyjne, na wniosek, inwestycyjne</a:t>
            </a:r>
            <a:endParaRPr lang="pl-PL" sz="2000" dirty="0">
              <a:solidFill>
                <a:schemeClr val="tx2">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 calcmode="lin" valueType="num">
                                      <p:cBhvr>
                                        <p:cTn id="13" dur="1000" fill="hold"/>
                                        <p:tgtEl>
                                          <p:spTgt spid="9"/>
                                        </p:tgtEl>
                                        <p:attrNameLst>
                                          <p:attrName>style.rotation</p:attrName>
                                        </p:attrNameLst>
                                      </p:cBhvr>
                                      <p:tavLst>
                                        <p:tav tm="0">
                                          <p:val>
                                            <p:fltVal val="90"/>
                                          </p:val>
                                        </p:tav>
                                        <p:tav tm="100000">
                                          <p:val>
                                            <p:fltVal val="0"/>
                                          </p:val>
                                        </p:tav>
                                      </p:tavLst>
                                    </p:anim>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2E01A7D6-C70B-408F-BDBD-2AE5A83EBB20}" type="slidenum">
              <a:rPr lang="pl-PL" smtClean="0"/>
              <a:pPr/>
              <a:t>14</a:t>
            </a:fld>
            <a:endParaRPr lang="pl-PL"/>
          </a:p>
        </p:txBody>
      </p:sp>
      <p:sp>
        <p:nvSpPr>
          <p:cNvPr id="2" name="Podtytuł 1"/>
          <p:cNvSpPr>
            <a:spLocks noGrp="1"/>
          </p:cNvSpPr>
          <p:nvPr>
            <p:ph type="subTitle" idx="1"/>
          </p:nvPr>
        </p:nvSpPr>
        <p:spPr/>
        <p:txBody>
          <a:bodyPr/>
          <a:lstStyle/>
          <a:p>
            <a:endParaRPr lang="pl-PL"/>
          </a:p>
        </p:txBody>
      </p:sp>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63" y="3014989"/>
            <a:ext cx="9144000" cy="4457265"/>
          </a:xfrm>
          <a:prstGeom prst="rect">
            <a:avLst/>
          </a:prstGeom>
        </p:spPr>
      </p:pic>
      <p:cxnSp>
        <p:nvCxnSpPr>
          <p:cNvPr id="8" name="Łącznik prosty ze strzałką 7"/>
          <p:cNvCxnSpPr/>
          <p:nvPr/>
        </p:nvCxnSpPr>
        <p:spPr>
          <a:xfrm flipH="1">
            <a:off x="3563888" y="5243620"/>
            <a:ext cx="1656184" cy="1"/>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Podtytuł 9"/>
          <p:cNvSpPr txBox="1">
            <a:spLocks/>
          </p:cNvSpPr>
          <p:nvPr/>
        </p:nvSpPr>
        <p:spPr>
          <a:xfrm>
            <a:off x="-7190" y="1188818"/>
            <a:ext cx="9151190" cy="1735860"/>
          </a:xfrm>
          <a:prstGeom prst="rect">
            <a:avLst/>
          </a:prstGeom>
          <a:noFill/>
        </p:spPr>
        <p:txBody>
          <a:bodyPr wrap="square"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pl-PL" sz="2000" dirty="0">
                <a:solidFill>
                  <a:srgbClr val="FF0000"/>
                </a:solidFill>
              </a:rPr>
              <a:t> </a:t>
            </a:r>
            <a:r>
              <a:rPr lang="pl-PL" sz="2000" dirty="0" smtClean="0">
                <a:solidFill>
                  <a:srgbClr val="FF0000"/>
                </a:solidFill>
              </a:rPr>
              <a:t>       </a:t>
            </a:r>
            <a:r>
              <a:rPr lang="pl-PL" sz="2400" dirty="0" smtClean="0">
                <a:solidFill>
                  <a:srgbClr val="FF0000"/>
                </a:solidFill>
              </a:rPr>
              <a:t>Koordynator SK/ Administrator ISWK</a:t>
            </a:r>
          </a:p>
          <a:p>
            <a:pPr marL="342900" indent="-342900" algn="l">
              <a:buFontTx/>
              <a:buChar char="-"/>
            </a:pPr>
            <a:r>
              <a:rPr lang="pl-PL" sz="1800" dirty="0" smtClean="0">
                <a:solidFill>
                  <a:schemeClr val="accent6">
                    <a:lumMod val="50000"/>
                  </a:schemeClr>
                </a:solidFill>
              </a:rPr>
              <a:t>bieżące monitorowanie rozpoczynanych kontroli </a:t>
            </a:r>
          </a:p>
          <a:p>
            <a:pPr marL="342900" indent="-342900" algn="l">
              <a:buFontTx/>
              <a:buChar char="-"/>
            </a:pPr>
            <a:r>
              <a:rPr lang="pl-PL" sz="1800" dirty="0" smtClean="0">
                <a:solidFill>
                  <a:schemeClr val="accent3">
                    <a:lumMod val="50000"/>
                  </a:schemeClr>
                </a:solidFill>
              </a:rPr>
              <a:t>możliwość usuwania kontroli       </a:t>
            </a:r>
          </a:p>
          <a:p>
            <a:pPr marL="342900" lvl="0" indent="-342900" algn="l">
              <a:spcBef>
                <a:spcPts val="0"/>
              </a:spcBef>
              <a:buFontTx/>
              <a:buChar char="-"/>
            </a:pPr>
            <a:r>
              <a:rPr lang="pl-PL" sz="1800" dirty="0" smtClean="0">
                <a:solidFill>
                  <a:schemeClr val="accent3">
                    <a:lumMod val="50000"/>
                  </a:schemeClr>
                </a:solidFill>
              </a:rPr>
              <a:t>możliwość </a:t>
            </a:r>
            <a:r>
              <a:rPr lang="pl-PL" sz="1800" dirty="0">
                <a:solidFill>
                  <a:schemeClr val="accent3">
                    <a:lumMod val="50000"/>
                  </a:schemeClr>
                </a:solidFill>
              </a:rPr>
              <a:t>przeniesienia danych kontroli do innego </a:t>
            </a:r>
            <a:r>
              <a:rPr lang="pl-PL" sz="1800" dirty="0" smtClean="0">
                <a:solidFill>
                  <a:schemeClr val="accent3">
                    <a:lumMod val="50000"/>
                  </a:schemeClr>
                </a:solidFill>
              </a:rPr>
              <a:t>zakładu                 </a:t>
            </a:r>
          </a:p>
          <a:p>
            <a:pPr marL="342900" indent="-342900" algn="l">
              <a:buFontTx/>
              <a:buChar char="-"/>
            </a:pPr>
            <a:r>
              <a:rPr lang="pl-PL" sz="1800" dirty="0" smtClean="0">
                <a:solidFill>
                  <a:schemeClr val="accent3">
                    <a:lumMod val="50000"/>
                  </a:schemeClr>
                </a:solidFill>
              </a:rPr>
              <a:t>możliwość edycji kontroli „zakończonej”</a:t>
            </a:r>
          </a:p>
        </p:txBody>
      </p:sp>
      <p:sp>
        <p:nvSpPr>
          <p:cNvPr id="14" name="Podtytuł 9"/>
          <p:cNvSpPr txBox="1">
            <a:spLocks/>
          </p:cNvSpPr>
          <p:nvPr/>
        </p:nvSpPr>
        <p:spPr>
          <a:xfrm>
            <a:off x="-265132" y="3014989"/>
            <a:ext cx="9667074" cy="1274195"/>
          </a:xfrm>
          <a:prstGeom prst="rect">
            <a:avLst/>
          </a:prstGeom>
          <a:solidFill>
            <a:schemeClr val="accent6">
              <a:lumMod val="60000"/>
              <a:lumOff val="40000"/>
            </a:schemeClr>
          </a:solidFill>
        </p:spPr>
        <p:txBody>
          <a:bodyPr wrap="square"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pl-PL" sz="2000" dirty="0">
                <a:solidFill>
                  <a:srgbClr val="FF0000"/>
                </a:solidFill>
              </a:rPr>
              <a:t> </a:t>
            </a:r>
            <a:r>
              <a:rPr lang="pl-PL" sz="2000" dirty="0" smtClean="0">
                <a:solidFill>
                  <a:srgbClr val="FF0000"/>
                </a:solidFill>
              </a:rPr>
              <a:t>       </a:t>
            </a:r>
            <a:r>
              <a:rPr lang="pl-PL" sz="2400" dirty="0" smtClean="0">
                <a:solidFill>
                  <a:srgbClr val="FF0000"/>
                </a:solidFill>
              </a:rPr>
              <a:t>Propozycje zmian</a:t>
            </a:r>
          </a:p>
          <a:p>
            <a:pPr marL="800100" lvl="1" indent="-342900" algn="l">
              <a:buFontTx/>
              <a:buChar char="-"/>
            </a:pPr>
            <a:r>
              <a:rPr lang="pl-PL" sz="2400" dirty="0" smtClean="0">
                <a:solidFill>
                  <a:schemeClr val="tx1"/>
                </a:solidFill>
              </a:rPr>
              <a:t>Umożliwić przywrócenie kontroli statusu „w przygotowaniu”</a:t>
            </a:r>
          </a:p>
          <a:p>
            <a:pPr marL="342900" indent="-342900" algn="l">
              <a:buFontTx/>
              <a:buChar char="-"/>
            </a:pPr>
            <a:endParaRPr lang="pl-PL" sz="2000" dirty="0">
              <a:solidFill>
                <a:schemeClr val="tx1"/>
              </a:solidFill>
            </a:endParaRPr>
          </a:p>
        </p:txBody>
      </p:sp>
      <p:sp>
        <p:nvSpPr>
          <p:cNvPr id="5" name="Nawias klamrowy zamykający 4"/>
          <p:cNvSpPr/>
          <p:nvPr/>
        </p:nvSpPr>
        <p:spPr>
          <a:xfrm>
            <a:off x="6084168" y="1992699"/>
            <a:ext cx="288032" cy="96725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6" name="pole tekstowe 5"/>
          <p:cNvSpPr txBox="1"/>
          <p:nvPr/>
        </p:nvSpPr>
        <p:spPr>
          <a:xfrm>
            <a:off x="6526493" y="2084448"/>
            <a:ext cx="2592288" cy="646331"/>
          </a:xfrm>
          <a:prstGeom prst="rect">
            <a:avLst/>
          </a:prstGeom>
          <a:noFill/>
        </p:spPr>
        <p:txBody>
          <a:bodyPr wrap="square" rtlCol="0">
            <a:spAutoFit/>
          </a:bodyPr>
          <a:lstStyle/>
          <a:p>
            <a:r>
              <a:rPr lang="pl-PL" dirty="0" smtClean="0"/>
              <a:t>W zależności od nadanych uprawnień</a:t>
            </a:r>
            <a:endParaRPr lang="pl-PL" dirty="0"/>
          </a:p>
        </p:txBody>
      </p:sp>
      <p:cxnSp>
        <p:nvCxnSpPr>
          <p:cNvPr id="10" name="Łącznik prosty ze strzałką 9"/>
          <p:cNvCxnSpPr/>
          <p:nvPr/>
        </p:nvCxnSpPr>
        <p:spPr>
          <a:xfrm flipH="1">
            <a:off x="3563888" y="5243621"/>
            <a:ext cx="1656184" cy="1"/>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2E01A7D6-C70B-408F-BDBD-2AE5A83EBB20}" type="slidenum">
              <a:rPr lang="pl-PL" smtClean="0"/>
              <a:pPr/>
              <a:t>15</a:t>
            </a:fld>
            <a:endParaRPr lang="pl-PL"/>
          </a:p>
        </p:txBody>
      </p:sp>
      <p:sp>
        <p:nvSpPr>
          <p:cNvPr id="2" name="Podtytuł 1"/>
          <p:cNvSpPr>
            <a:spLocks noGrp="1"/>
          </p:cNvSpPr>
          <p:nvPr>
            <p:ph type="subTitle" idx="1"/>
          </p:nvPr>
        </p:nvSpPr>
        <p:spPr/>
        <p:txBody>
          <a:bodyPr/>
          <a:lstStyle/>
          <a:p>
            <a:endParaRPr lang="pl-PL" dirty="0"/>
          </a:p>
        </p:txBody>
      </p:sp>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84375"/>
            <a:ext cx="9144000" cy="4489249"/>
          </a:xfrm>
          <a:prstGeom prst="rect">
            <a:avLst/>
          </a:prstGeom>
        </p:spPr>
      </p:pic>
      <p:cxnSp>
        <p:nvCxnSpPr>
          <p:cNvPr id="8" name="Łącznik prosty ze strzałką 7"/>
          <p:cNvCxnSpPr/>
          <p:nvPr/>
        </p:nvCxnSpPr>
        <p:spPr>
          <a:xfrm flipV="1">
            <a:off x="2051720" y="2060848"/>
            <a:ext cx="0" cy="360039"/>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7366" y="1527768"/>
            <a:ext cx="5704762" cy="414285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2E01A7D6-C70B-408F-BDBD-2AE5A83EBB20}" type="slidenum">
              <a:rPr lang="pl-PL" smtClean="0"/>
              <a:pPr/>
              <a:t>16</a:t>
            </a:fld>
            <a:endParaRPr lang="pl-PL"/>
          </a:p>
        </p:txBody>
      </p:sp>
      <p:sp>
        <p:nvSpPr>
          <p:cNvPr id="5" name="Podtytuł 9"/>
          <p:cNvSpPr txBox="1">
            <a:spLocks/>
          </p:cNvSpPr>
          <p:nvPr/>
        </p:nvSpPr>
        <p:spPr>
          <a:xfrm>
            <a:off x="-8023" y="1484784"/>
            <a:ext cx="9144000" cy="3662541"/>
          </a:xfrm>
          <a:prstGeom prst="rect">
            <a:avLst/>
          </a:prstGeom>
          <a:solidFill>
            <a:srgbClr val="DCF8FC"/>
          </a:solidFill>
        </p:spPr>
        <p:txBody>
          <a:bodyPr wrap="square"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pl-PL" sz="2000" dirty="0">
                <a:solidFill>
                  <a:srgbClr val="FF0000"/>
                </a:solidFill>
              </a:rPr>
              <a:t> </a:t>
            </a:r>
            <a:r>
              <a:rPr lang="pl-PL" sz="2000" dirty="0" smtClean="0">
                <a:solidFill>
                  <a:srgbClr val="FF0000"/>
                </a:solidFill>
              </a:rPr>
              <a:t>       Propozycje zmian</a:t>
            </a:r>
          </a:p>
          <a:p>
            <a:pPr marL="800100" lvl="1" indent="-342900" algn="l">
              <a:buFontTx/>
              <a:buChar char="-"/>
            </a:pPr>
            <a:r>
              <a:rPr lang="pl-PL" sz="2000" dirty="0" smtClean="0">
                <a:solidFill>
                  <a:schemeClr val="tx2">
                    <a:lumMod val="50000"/>
                  </a:schemeClr>
                </a:solidFill>
              </a:rPr>
              <a:t>Możliwość załączania tabel w tekście edycji ustaleń kontrolnych</a:t>
            </a:r>
            <a:endParaRPr lang="pl-PL" sz="2000" dirty="0">
              <a:solidFill>
                <a:schemeClr val="tx2">
                  <a:lumMod val="50000"/>
                </a:schemeClr>
              </a:solidFill>
            </a:endParaRPr>
          </a:p>
          <a:p>
            <a:pPr marL="800100" lvl="1" indent="-342900" algn="l">
              <a:buFontTx/>
              <a:buChar char="-"/>
            </a:pPr>
            <a:r>
              <a:rPr lang="pl-PL" sz="2000" dirty="0" smtClean="0">
                <a:solidFill>
                  <a:schemeClr val="tx1"/>
                </a:solidFill>
              </a:rPr>
              <a:t>Wprowadzić funkcję zapamiętywania danych historycznych</a:t>
            </a:r>
          </a:p>
          <a:p>
            <a:pPr marL="800100" lvl="1" indent="-342900" algn="l">
              <a:buFontTx/>
              <a:buChar char="-"/>
            </a:pPr>
            <a:r>
              <a:rPr lang="pl-PL" sz="2000" dirty="0" smtClean="0">
                <a:solidFill>
                  <a:schemeClr val="accent6">
                    <a:lumMod val="50000"/>
                  </a:schemeClr>
                </a:solidFill>
              </a:rPr>
              <a:t>Modyfikacja zakładki „wyniki pomiarów / badań” by można wpisywać wszystkie rodzaje badań prawidłowo – odpady; informacja o granicy błędu</a:t>
            </a:r>
          </a:p>
          <a:p>
            <a:pPr marL="800100" lvl="1" indent="-342900" algn="l">
              <a:buFontTx/>
              <a:buChar char="-"/>
            </a:pPr>
            <a:r>
              <a:rPr lang="pl-PL" sz="2000" dirty="0" smtClean="0">
                <a:solidFill>
                  <a:schemeClr val="tx1"/>
                </a:solidFill>
              </a:rPr>
              <a:t>Rezygnacja z tabeli czynności kontrolnych, karty charakterystyki zakładu</a:t>
            </a:r>
          </a:p>
          <a:p>
            <a:pPr marL="800100" lvl="1" indent="-342900" algn="l">
              <a:buFontTx/>
              <a:buChar char="-"/>
            </a:pPr>
            <a:r>
              <a:rPr lang="pl-PL" sz="2000" dirty="0" smtClean="0">
                <a:solidFill>
                  <a:srgbClr val="C00000"/>
                </a:solidFill>
              </a:rPr>
              <a:t>Modyfikacja analizy wielokryterialnej</a:t>
            </a:r>
          </a:p>
          <a:p>
            <a:pPr marL="800100" lvl="1" indent="-342900" algn="l">
              <a:buFontTx/>
              <a:buChar char="-"/>
            </a:pPr>
            <a:r>
              <a:rPr lang="pl-PL" sz="2000" dirty="0" smtClean="0">
                <a:solidFill>
                  <a:schemeClr val="tx2">
                    <a:lumMod val="75000"/>
                  </a:schemeClr>
                </a:solidFill>
              </a:rPr>
              <a:t>Bieżący nadzór nad słownikiem sankcji </a:t>
            </a:r>
          </a:p>
          <a:p>
            <a:pPr marL="800100" lvl="1" indent="-342900" algn="l">
              <a:buFontTx/>
              <a:buChar char="-"/>
            </a:pPr>
            <a:endParaRPr lang="pl-PL" sz="2000" dirty="0" smtClean="0">
              <a:solidFill>
                <a:schemeClr val="tx1"/>
              </a:solidFill>
            </a:endParaRPr>
          </a:p>
          <a:p>
            <a:pPr marL="800100" lvl="1" indent="-342900" algn="l">
              <a:buFontTx/>
              <a:buChar char="-"/>
            </a:pPr>
            <a:endParaRPr lang="pl-PL" sz="2000" dirty="0" smtClean="0">
              <a:solidFill>
                <a:schemeClr val="tx1"/>
              </a:solidFill>
            </a:endParaRPr>
          </a:p>
        </p:txBody>
      </p:sp>
      <p:pic>
        <p:nvPicPr>
          <p:cNvPr id="2" name="Obraz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97152"/>
            <a:ext cx="9144000" cy="1600970"/>
          </a:xfrm>
          <a:prstGeom prst="rect">
            <a:avLst/>
          </a:prstGeom>
        </p:spPr>
      </p:pic>
      <p:cxnSp>
        <p:nvCxnSpPr>
          <p:cNvPr id="6" name="Łącznik prosty ze strzałką 5"/>
          <p:cNvCxnSpPr/>
          <p:nvPr/>
        </p:nvCxnSpPr>
        <p:spPr>
          <a:xfrm>
            <a:off x="8676456" y="4797152"/>
            <a:ext cx="0" cy="57606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268" y="4673827"/>
            <a:ext cx="9262245" cy="184761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p:cNvSpPr>
            <a:spLocks noGrp="1"/>
          </p:cNvSpPr>
          <p:nvPr>
            <p:ph type="sldNum" sz="quarter" idx="12"/>
          </p:nvPr>
        </p:nvSpPr>
        <p:spPr/>
        <p:txBody>
          <a:bodyPr/>
          <a:lstStyle/>
          <a:p>
            <a:fld id="{2E01A7D6-C70B-408F-BDBD-2AE5A83EBB20}" type="slidenum">
              <a:rPr lang="pl-PL" smtClean="0"/>
              <a:pPr/>
              <a:t>17</a:t>
            </a:fld>
            <a:endParaRPr lang="pl-PL"/>
          </a:p>
        </p:txBody>
      </p:sp>
      <p:sp>
        <p:nvSpPr>
          <p:cNvPr id="7" name="pole tekstowe 6"/>
          <p:cNvSpPr txBox="1"/>
          <p:nvPr/>
        </p:nvSpPr>
        <p:spPr>
          <a:xfrm>
            <a:off x="611560" y="1227148"/>
            <a:ext cx="6967028" cy="523220"/>
          </a:xfrm>
          <a:prstGeom prst="rect">
            <a:avLst/>
          </a:prstGeom>
          <a:noFill/>
        </p:spPr>
        <p:txBody>
          <a:bodyPr wrap="square" rtlCol="0">
            <a:spAutoFit/>
          </a:bodyPr>
          <a:lstStyle/>
          <a:p>
            <a:r>
              <a:rPr lang="pl-PL" sz="2800" b="1" dirty="0" smtClean="0">
                <a:solidFill>
                  <a:srgbClr val="BF1783"/>
                </a:solidFill>
              </a:rPr>
              <a:t>Działania pokontrolne, sprawozdawczość</a:t>
            </a:r>
            <a:endParaRPr lang="pl-PL" sz="2800" b="1" dirty="0">
              <a:solidFill>
                <a:srgbClr val="BF1783"/>
              </a:solidFill>
            </a:endParaRPr>
          </a:p>
        </p:txBody>
      </p:sp>
      <p:pic>
        <p:nvPicPr>
          <p:cNvPr id="2" name="Obraz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17372"/>
            <a:ext cx="9144000" cy="4076159"/>
          </a:xfrm>
          <a:prstGeom prst="rect">
            <a:avLst/>
          </a:prstGeom>
        </p:spPr>
      </p:pic>
      <p:cxnSp>
        <p:nvCxnSpPr>
          <p:cNvPr id="8" name="Łącznik prosty ze strzałką 7"/>
          <p:cNvCxnSpPr/>
          <p:nvPr/>
        </p:nvCxnSpPr>
        <p:spPr>
          <a:xfrm flipH="1">
            <a:off x="2051720" y="3573016"/>
            <a:ext cx="1656184" cy="1"/>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Podtytuł 9"/>
          <p:cNvSpPr txBox="1">
            <a:spLocks/>
          </p:cNvSpPr>
          <p:nvPr/>
        </p:nvSpPr>
        <p:spPr>
          <a:xfrm>
            <a:off x="-261537" y="4077072"/>
            <a:ext cx="9667074" cy="2862322"/>
          </a:xfrm>
          <a:prstGeom prst="rect">
            <a:avLst/>
          </a:prstGeom>
          <a:solidFill>
            <a:schemeClr val="accent6">
              <a:lumMod val="40000"/>
              <a:lumOff val="60000"/>
            </a:schemeClr>
          </a:solidFill>
        </p:spPr>
        <p:txBody>
          <a:bodyPr wrap="square"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pl-PL" sz="2000" dirty="0">
                <a:solidFill>
                  <a:srgbClr val="FF0000"/>
                </a:solidFill>
              </a:rPr>
              <a:t> </a:t>
            </a:r>
            <a:r>
              <a:rPr lang="pl-PL" sz="2000" dirty="0" smtClean="0">
                <a:solidFill>
                  <a:srgbClr val="FF0000"/>
                </a:solidFill>
              </a:rPr>
              <a:t>       Propozycje zmian</a:t>
            </a:r>
          </a:p>
          <a:p>
            <a:pPr marL="800100" lvl="1" indent="-342900" algn="l">
              <a:buFontTx/>
              <a:buChar char="-"/>
            </a:pPr>
            <a:r>
              <a:rPr lang="pl-PL" sz="2000" dirty="0" smtClean="0">
                <a:solidFill>
                  <a:schemeClr val="tx1"/>
                </a:solidFill>
              </a:rPr>
              <a:t>Możliwość rejestracji decyzji i wniosków nie związanych z kontrolą – indywidualnie wg potrzeb </a:t>
            </a:r>
            <a:r>
              <a:rPr lang="pl-PL" sz="2000" dirty="0" err="1" smtClean="0">
                <a:solidFill>
                  <a:schemeClr val="tx1"/>
                </a:solidFill>
              </a:rPr>
              <a:t>wioś</a:t>
            </a:r>
            <a:r>
              <a:rPr lang="pl-PL" sz="2000" dirty="0" smtClean="0">
                <a:solidFill>
                  <a:schemeClr val="tx1"/>
                </a:solidFill>
              </a:rPr>
              <a:t>. </a:t>
            </a:r>
          </a:p>
          <a:p>
            <a:pPr marL="800100" lvl="1" indent="-342900" algn="l">
              <a:buFontTx/>
              <a:buChar char="-"/>
            </a:pPr>
            <a:r>
              <a:rPr lang="pl-PL" sz="2000" dirty="0" smtClean="0">
                <a:solidFill>
                  <a:srgbClr val="00B050"/>
                </a:solidFill>
              </a:rPr>
              <a:t>Sygnalizacja o upływie terminu odpowiedzi na zarządzenie</a:t>
            </a:r>
          </a:p>
          <a:p>
            <a:pPr marL="800100" lvl="1" indent="-342900" algn="l">
              <a:buFontTx/>
              <a:buChar char="-"/>
            </a:pPr>
            <a:r>
              <a:rPr lang="pl-PL" sz="2000" dirty="0" smtClean="0">
                <a:solidFill>
                  <a:schemeClr val="accent2">
                    <a:lumMod val="50000"/>
                  </a:schemeClr>
                </a:solidFill>
              </a:rPr>
              <a:t>Funkcja „usuwania” kolejnych działań pokontrolnych tylko dla koordynatorów SK / administratorów ISWK</a:t>
            </a:r>
          </a:p>
          <a:p>
            <a:pPr marL="800100" lvl="1" indent="-342900" algn="l">
              <a:buFontTx/>
              <a:buChar char="-"/>
            </a:pPr>
            <a:endParaRPr lang="pl-PL" sz="2000" dirty="0" smtClean="0">
              <a:solidFill>
                <a:schemeClr val="tx1"/>
              </a:solidFill>
            </a:endParaRPr>
          </a:p>
          <a:p>
            <a:pPr marL="342900" indent="-342900" algn="l">
              <a:buFontTx/>
              <a:buChar char="-"/>
            </a:pPr>
            <a:endParaRPr lang="pl-PL" sz="20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2E01A7D6-C70B-408F-BDBD-2AE5A83EBB20}" type="slidenum">
              <a:rPr lang="pl-PL" smtClean="0"/>
              <a:pPr/>
              <a:t>18</a:t>
            </a:fld>
            <a:endParaRPr lang="pl-PL"/>
          </a:p>
        </p:txBody>
      </p:sp>
      <p:pic>
        <p:nvPicPr>
          <p:cNvPr id="2" name="Obraz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44824"/>
            <a:ext cx="9144000" cy="4234470"/>
          </a:xfrm>
          <a:prstGeom prst="rect">
            <a:avLst/>
          </a:prstGeom>
        </p:spPr>
      </p:pic>
      <p:pic>
        <p:nvPicPr>
          <p:cNvPr id="10" name="Obraz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2564904"/>
            <a:ext cx="1584176" cy="317533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p:cNvSpPr>
            <a:spLocks noGrp="1"/>
          </p:cNvSpPr>
          <p:nvPr>
            <p:ph type="sldNum" sz="quarter" idx="12"/>
          </p:nvPr>
        </p:nvSpPr>
        <p:spPr/>
        <p:txBody>
          <a:bodyPr/>
          <a:lstStyle/>
          <a:p>
            <a:fld id="{2E01A7D6-C70B-408F-BDBD-2AE5A83EBB20}" type="slidenum">
              <a:rPr lang="pl-PL" smtClean="0"/>
              <a:pPr/>
              <a:t>19</a:t>
            </a:fld>
            <a:endParaRPr lang="pl-PL"/>
          </a:p>
        </p:txBody>
      </p:sp>
      <p:pic>
        <p:nvPicPr>
          <p:cNvPr id="2" name="Obraz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2852936"/>
            <a:ext cx="2438400" cy="1771650"/>
          </a:xfrm>
          <a:prstGeom prst="rect">
            <a:avLst/>
          </a:prstGeom>
        </p:spPr>
      </p:pic>
      <p:sp>
        <p:nvSpPr>
          <p:cNvPr id="3" name="pole tekstowe 2"/>
          <p:cNvSpPr txBox="1"/>
          <p:nvPr/>
        </p:nvSpPr>
        <p:spPr>
          <a:xfrm>
            <a:off x="2843808" y="5301207"/>
            <a:ext cx="5472608" cy="584775"/>
          </a:xfrm>
          <a:prstGeom prst="rect">
            <a:avLst/>
          </a:prstGeom>
          <a:noFill/>
        </p:spPr>
        <p:txBody>
          <a:bodyPr wrap="square" rtlCol="0">
            <a:spAutoFit/>
          </a:bodyPr>
          <a:lstStyle/>
          <a:p>
            <a:r>
              <a:rPr lang="pl-PL" sz="3200" dirty="0" smtClean="0"/>
              <a:t>Dziękuje za uwagę</a:t>
            </a:r>
            <a:endParaRPr lang="pl-PL" sz="32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ymbol zastępczy numeru slajdu 12"/>
          <p:cNvSpPr>
            <a:spLocks noGrp="1"/>
          </p:cNvSpPr>
          <p:nvPr>
            <p:ph type="sldNum" sz="quarter" idx="12"/>
          </p:nvPr>
        </p:nvSpPr>
        <p:spPr/>
        <p:txBody>
          <a:bodyPr/>
          <a:lstStyle/>
          <a:p>
            <a:fld id="{2E01A7D6-C70B-408F-BDBD-2AE5A83EBB20}" type="slidenum">
              <a:rPr lang="pl-PL" smtClean="0"/>
              <a:pPr/>
              <a:t>2</a:t>
            </a:fld>
            <a:endParaRPr lang="pl-PL"/>
          </a:p>
        </p:txBody>
      </p:sp>
      <p:pic>
        <p:nvPicPr>
          <p:cNvPr id="8" name="Wykres 3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16694"/>
            <a:ext cx="5039568" cy="3099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odtytuł 2"/>
          <p:cNvSpPr>
            <a:spLocks noGrp="1"/>
          </p:cNvSpPr>
          <p:nvPr>
            <p:ph type="subTitle" idx="1"/>
          </p:nvPr>
        </p:nvSpPr>
        <p:spPr/>
        <p:txBody>
          <a:bodyPr/>
          <a:lstStyle/>
          <a:p>
            <a:endParaRPr lang="pl-PL" dirty="0"/>
          </a:p>
        </p:txBody>
      </p:sp>
      <p:pic>
        <p:nvPicPr>
          <p:cNvPr id="11" name="Wykres 4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8216" y="3511926"/>
            <a:ext cx="5375784" cy="3346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ole tekstowe 8"/>
          <p:cNvSpPr txBox="1"/>
          <p:nvPr/>
        </p:nvSpPr>
        <p:spPr>
          <a:xfrm>
            <a:off x="1454634" y="1116694"/>
            <a:ext cx="5086935" cy="369332"/>
          </a:xfrm>
          <a:prstGeom prst="rect">
            <a:avLst/>
          </a:prstGeom>
          <a:solidFill>
            <a:schemeClr val="bg1"/>
          </a:solidFill>
        </p:spPr>
        <p:txBody>
          <a:bodyPr wrap="square" rtlCol="0">
            <a:spAutoFit/>
          </a:bodyPr>
          <a:lstStyle/>
          <a:p>
            <a:r>
              <a:rPr lang="pl-PL" b="1" dirty="0">
                <a:solidFill>
                  <a:srgbClr val="FF0000"/>
                </a:solidFill>
              </a:rPr>
              <a:t>Czy ISWK jest przystępny dla użytkownika? </a:t>
            </a:r>
          </a:p>
        </p:txBody>
      </p:sp>
      <p:sp>
        <p:nvSpPr>
          <p:cNvPr id="12" name="pole tekstowe 11"/>
          <p:cNvSpPr txBox="1"/>
          <p:nvPr/>
        </p:nvSpPr>
        <p:spPr>
          <a:xfrm>
            <a:off x="5796136" y="2588596"/>
            <a:ext cx="3168352" cy="923330"/>
          </a:xfrm>
          <a:prstGeom prst="rect">
            <a:avLst/>
          </a:prstGeom>
          <a:solidFill>
            <a:schemeClr val="bg1"/>
          </a:solidFill>
        </p:spPr>
        <p:txBody>
          <a:bodyPr wrap="square" rtlCol="0">
            <a:spAutoFit/>
          </a:bodyPr>
          <a:lstStyle/>
          <a:p>
            <a:r>
              <a:rPr lang="pl-PL" b="1" dirty="0">
                <a:solidFill>
                  <a:srgbClr val="FF0000"/>
                </a:solidFill>
              </a:rPr>
              <a:t>Czy ISWK umożliwia sprawniejsze wykonywanie </a:t>
            </a:r>
            <a:r>
              <a:rPr lang="pl-PL" b="1" dirty="0" smtClean="0">
                <a:solidFill>
                  <a:srgbClr val="FF0000"/>
                </a:solidFill>
              </a:rPr>
              <a:t>kontroli ?</a:t>
            </a:r>
            <a:endParaRPr lang="pl-PL"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fld id="{2E01A7D6-C70B-408F-BDBD-2AE5A83EBB20}" type="slidenum">
              <a:rPr lang="pl-PL" smtClean="0"/>
              <a:pPr/>
              <a:t>3</a:t>
            </a:fld>
            <a:endParaRPr lang="pl-PL"/>
          </a:p>
        </p:txBody>
      </p:sp>
      <p:sp>
        <p:nvSpPr>
          <p:cNvPr id="5" name="pole tekstowe 4"/>
          <p:cNvSpPr txBox="1"/>
          <p:nvPr/>
        </p:nvSpPr>
        <p:spPr>
          <a:xfrm>
            <a:off x="971601" y="1688291"/>
            <a:ext cx="1152128" cy="369332"/>
          </a:xfrm>
          <a:prstGeom prst="rect">
            <a:avLst/>
          </a:prstGeom>
          <a:solidFill>
            <a:srgbClr val="FFFF00"/>
          </a:solidFill>
        </p:spPr>
        <p:txBody>
          <a:bodyPr wrap="square" rtlCol="0">
            <a:spAutoFit/>
          </a:bodyPr>
          <a:lstStyle/>
          <a:p>
            <a:r>
              <a:rPr lang="pl-PL" dirty="0" smtClean="0"/>
              <a:t>Inspektor</a:t>
            </a:r>
            <a:endParaRPr lang="pl-PL" dirty="0"/>
          </a:p>
        </p:txBody>
      </p:sp>
      <p:sp>
        <p:nvSpPr>
          <p:cNvPr id="7" name="pole tekstowe 6"/>
          <p:cNvSpPr txBox="1"/>
          <p:nvPr/>
        </p:nvSpPr>
        <p:spPr>
          <a:xfrm>
            <a:off x="7552293" y="4477578"/>
            <a:ext cx="1080120" cy="369332"/>
          </a:xfrm>
          <a:prstGeom prst="rect">
            <a:avLst/>
          </a:prstGeom>
          <a:solidFill>
            <a:srgbClr val="FFFF00"/>
          </a:solidFill>
        </p:spPr>
        <p:txBody>
          <a:bodyPr wrap="square" rtlCol="0">
            <a:spAutoFit/>
          </a:bodyPr>
          <a:lstStyle/>
          <a:p>
            <a:r>
              <a:rPr lang="pl-PL" dirty="0" smtClean="0"/>
              <a:t>Inspektor</a:t>
            </a:r>
            <a:endParaRPr lang="pl-PL" dirty="0"/>
          </a:p>
        </p:txBody>
      </p:sp>
      <p:sp>
        <p:nvSpPr>
          <p:cNvPr id="8" name="pole tekstowe 7"/>
          <p:cNvSpPr txBox="1"/>
          <p:nvPr/>
        </p:nvSpPr>
        <p:spPr>
          <a:xfrm>
            <a:off x="3837358" y="5549830"/>
            <a:ext cx="2030786" cy="646331"/>
          </a:xfrm>
          <a:prstGeom prst="rect">
            <a:avLst/>
          </a:prstGeom>
          <a:solidFill>
            <a:srgbClr val="FFFF00"/>
          </a:solidFill>
        </p:spPr>
        <p:txBody>
          <a:bodyPr wrap="square" rtlCol="0">
            <a:spAutoFit/>
          </a:bodyPr>
          <a:lstStyle/>
          <a:p>
            <a:r>
              <a:rPr lang="pl-PL" dirty="0" smtClean="0"/>
              <a:t>Koordynator SK</a:t>
            </a:r>
          </a:p>
          <a:p>
            <a:r>
              <a:rPr lang="pl-PL" dirty="0" smtClean="0"/>
              <a:t>Administrator ISWK </a:t>
            </a:r>
            <a:endParaRPr lang="pl-PL" dirty="0"/>
          </a:p>
        </p:txBody>
      </p:sp>
      <p:sp>
        <p:nvSpPr>
          <p:cNvPr id="9" name="pole tekstowe 8"/>
          <p:cNvSpPr txBox="1"/>
          <p:nvPr/>
        </p:nvSpPr>
        <p:spPr>
          <a:xfrm>
            <a:off x="830605" y="4444962"/>
            <a:ext cx="999727" cy="369332"/>
          </a:xfrm>
          <a:prstGeom prst="rect">
            <a:avLst/>
          </a:prstGeom>
          <a:solidFill>
            <a:srgbClr val="FFFF00"/>
          </a:solidFill>
        </p:spPr>
        <p:txBody>
          <a:bodyPr wrap="square" rtlCol="0">
            <a:spAutoFit/>
          </a:bodyPr>
          <a:lstStyle/>
          <a:p>
            <a:r>
              <a:rPr lang="pl-PL" dirty="0" smtClean="0"/>
              <a:t>Planista</a:t>
            </a:r>
            <a:endParaRPr lang="pl-PL" dirty="0"/>
          </a:p>
        </p:txBody>
      </p:sp>
      <p:sp>
        <p:nvSpPr>
          <p:cNvPr id="10" name="pole tekstowe 9"/>
          <p:cNvSpPr txBox="1"/>
          <p:nvPr/>
        </p:nvSpPr>
        <p:spPr>
          <a:xfrm>
            <a:off x="4211960" y="1515880"/>
            <a:ext cx="1152128" cy="369332"/>
          </a:xfrm>
          <a:prstGeom prst="rect">
            <a:avLst/>
          </a:prstGeom>
          <a:solidFill>
            <a:srgbClr val="FFFF00"/>
          </a:solidFill>
        </p:spPr>
        <p:txBody>
          <a:bodyPr wrap="square" rtlCol="0">
            <a:spAutoFit/>
          </a:bodyPr>
          <a:lstStyle/>
          <a:p>
            <a:r>
              <a:rPr lang="pl-PL" dirty="0" smtClean="0"/>
              <a:t>Naczelnik</a:t>
            </a:r>
            <a:endParaRPr lang="pl-PL" dirty="0"/>
          </a:p>
        </p:txBody>
      </p:sp>
      <p:sp>
        <p:nvSpPr>
          <p:cNvPr id="11" name="pole tekstowe 10"/>
          <p:cNvSpPr txBox="1"/>
          <p:nvPr/>
        </p:nvSpPr>
        <p:spPr>
          <a:xfrm>
            <a:off x="7492517" y="2047493"/>
            <a:ext cx="751891" cy="369332"/>
          </a:xfrm>
          <a:prstGeom prst="rect">
            <a:avLst/>
          </a:prstGeom>
          <a:solidFill>
            <a:srgbClr val="FFFF00"/>
          </a:solidFill>
        </p:spPr>
        <p:txBody>
          <a:bodyPr wrap="square" rtlCol="0">
            <a:spAutoFit/>
          </a:bodyPr>
          <a:lstStyle/>
          <a:p>
            <a:r>
              <a:rPr lang="pl-PL" dirty="0" smtClean="0"/>
              <a:t>GIOŚ</a:t>
            </a:r>
            <a:endParaRPr lang="pl-PL" dirty="0"/>
          </a:p>
        </p:txBody>
      </p:sp>
      <p:cxnSp>
        <p:nvCxnSpPr>
          <p:cNvPr id="12" name="Łącznik prosty ze strzałką 11"/>
          <p:cNvCxnSpPr/>
          <p:nvPr/>
        </p:nvCxnSpPr>
        <p:spPr>
          <a:xfrm>
            <a:off x="1979712" y="2232159"/>
            <a:ext cx="1224136" cy="757288"/>
          </a:xfrm>
          <a:prstGeom prst="straightConnector1">
            <a:avLst/>
          </a:prstGeom>
          <a:ln w="50800" cmpd="sng">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Łącznik prosty ze strzałką 13"/>
          <p:cNvCxnSpPr/>
          <p:nvPr/>
        </p:nvCxnSpPr>
        <p:spPr>
          <a:xfrm flipV="1">
            <a:off x="2051720" y="3943554"/>
            <a:ext cx="1080120" cy="501408"/>
          </a:xfrm>
          <a:prstGeom prst="straightConnector1">
            <a:avLst/>
          </a:prstGeom>
          <a:ln w="50800" cmpd="sng">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p:cNvCxnSpPr/>
          <p:nvPr/>
        </p:nvCxnSpPr>
        <p:spPr>
          <a:xfrm flipH="1">
            <a:off x="4644008" y="2047493"/>
            <a:ext cx="72008" cy="877991"/>
          </a:xfrm>
          <a:prstGeom prst="straightConnector1">
            <a:avLst/>
          </a:prstGeom>
          <a:ln w="50800" cmpd="sng">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Łącznik prosty ze strzałką 22"/>
          <p:cNvCxnSpPr/>
          <p:nvPr/>
        </p:nvCxnSpPr>
        <p:spPr>
          <a:xfrm flipV="1">
            <a:off x="5868144" y="2416826"/>
            <a:ext cx="1440160" cy="572621"/>
          </a:xfrm>
          <a:prstGeom prst="straightConnector1">
            <a:avLst/>
          </a:prstGeom>
          <a:ln w="50800" cmpd="sng">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Łącznik prosty ze strzałką 25"/>
          <p:cNvCxnSpPr/>
          <p:nvPr/>
        </p:nvCxnSpPr>
        <p:spPr>
          <a:xfrm>
            <a:off x="6084168" y="3933056"/>
            <a:ext cx="1439169" cy="501408"/>
          </a:xfrm>
          <a:prstGeom prst="straightConnector1">
            <a:avLst/>
          </a:prstGeom>
          <a:ln w="50800" cmpd="sng">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Łącznik prosty ze strzałką 27"/>
          <p:cNvCxnSpPr/>
          <p:nvPr/>
        </p:nvCxnSpPr>
        <p:spPr>
          <a:xfrm>
            <a:off x="4553247" y="4098969"/>
            <a:ext cx="0" cy="1258696"/>
          </a:xfrm>
          <a:prstGeom prst="straightConnector1">
            <a:avLst/>
          </a:prstGeom>
          <a:ln w="50800" cmpd="sng">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pole tekstowe 16"/>
          <p:cNvSpPr txBox="1"/>
          <p:nvPr/>
        </p:nvSpPr>
        <p:spPr>
          <a:xfrm>
            <a:off x="1547665" y="3118271"/>
            <a:ext cx="5976664" cy="523220"/>
          </a:xfrm>
          <a:prstGeom prst="rect">
            <a:avLst/>
          </a:prstGeom>
          <a:solidFill>
            <a:srgbClr val="92D050"/>
          </a:solidFill>
        </p:spPr>
        <p:txBody>
          <a:bodyPr wrap="square" rtlCol="0">
            <a:spAutoFit/>
          </a:bodyPr>
          <a:lstStyle/>
          <a:p>
            <a:r>
              <a:rPr lang="pl-PL" sz="2800" dirty="0" smtClean="0"/>
              <a:t>Koordynator  SK / Administrator ISWK </a:t>
            </a:r>
            <a:endParaRPr lang="pl-PL" sz="2800" dirty="0"/>
          </a:p>
        </p:txBody>
      </p:sp>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3" y="1515880"/>
            <a:ext cx="9144000" cy="4357115"/>
          </a:xfrm>
          <a:prstGeom prst="rect">
            <a:avLst/>
          </a:prstGeom>
        </p:spPr>
      </p:pic>
      <p:cxnSp>
        <p:nvCxnSpPr>
          <p:cNvPr id="18" name="Łącznik prosty ze strzałką 17"/>
          <p:cNvCxnSpPr/>
          <p:nvPr/>
        </p:nvCxnSpPr>
        <p:spPr>
          <a:xfrm flipH="1">
            <a:off x="2915816" y="5549830"/>
            <a:ext cx="129614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anim calcmode="lin" valueType="num">
                                      <p:cBhvr>
                                        <p:cTn id="13" dur="2000" fill="hold"/>
                                        <p:tgtEl>
                                          <p:spTgt spid="18"/>
                                        </p:tgtEl>
                                        <p:attrNameLst>
                                          <p:attrName>ppt_w</p:attrName>
                                        </p:attrNameLst>
                                      </p:cBhvr>
                                      <p:tavLst>
                                        <p:tav tm="0" fmla="#ppt_w*sin(2.5*pi*$)">
                                          <p:val>
                                            <p:fltVal val="0"/>
                                          </p:val>
                                        </p:tav>
                                        <p:tav tm="100000">
                                          <p:val>
                                            <p:fltVal val="1"/>
                                          </p:val>
                                        </p:tav>
                                      </p:tavLst>
                                    </p:anim>
                                    <p:anim calcmode="lin" valueType="num">
                                      <p:cBhvr>
                                        <p:cTn id="14"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fld id="{2E01A7D6-C70B-408F-BDBD-2AE5A83EBB20}" type="slidenum">
              <a:rPr lang="pl-PL" smtClean="0"/>
              <a:pPr/>
              <a:t>4</a:t>
            </a:fld>
            <a:endParaRPr lang="pl-PL"/>
          </a:p>
        </p:txBody>
      </p:sp>
      <p:sp>
        <p:nvSpPr>
          <p:cNvPr id="4" name="pole tekstowe 3"/>
          <p:cNvSpPr txBox="1"/>
          <p:nvPr/>
        </p:nvSpPr>
        <p:spPr>
          <a:xfrm>
            <a:off x="2555776" y="2111620"/>
            <a:ext cx="2304256" cy="707886"/>
          </a:xfrm>
          <a:prstGeom prst="rect">
            <a:avLst/>
          </a:prstGeom>
          <a:solidFill>
            <a:srgbClr val="92D050"/>
          </a:solidFill>
        </p:spPr>
        <p:txBody>
          <a:bodyPr wrap="square" rtlCol="0">
            <a:spAutoFit/>
          </a:bodyPr>
          <a:lstStyle/>
          <a:p>
            <a:r>
              <a:rPr lang="pl-PL" sz="2000" dirty="0" smtClean="0"/>
              <a:t>Koordynator  SK </a:t>
            </a:r>
          </a:p>
          <a:p>
            <a:r>
              <a:rPr lang="pl-PL" sz="2000" dirty="0" smtClean="0"/>
              <a:t>Administrator ISWK </a:t>
            </a:r>
            <a:endParaRPr lang="pl-PL" sz="2000" dirty="0"/>
          </a:p>
        </p:txBody>
      </p:sp>
      <p:sp>
        <p:nvSpPr>
          <p:cNvPr id="7" name="pole tekstowe 6"/>
          <p:cNvSpPr txBox="1"/>
          <p:nvPr/>
        </p:nvSpPr>
        <p:spPr>
          <a:xfrm>
            <a:off x="326549" y="4966915"/>
            <a:ext cx="1080120" cy="369332"/>
          </a:xfrm>
          <a:prstGeom prst="rect">
            <a:avLst/>
          </a:prstGeom>
          <a:solidFill>
            <a:srgbClr val="FFFF00"/>
          </a:solidFill>
        </p:spPr>
        <p:txBody>
          <a:bodyPr wrap="square" rtlCol="0">
            <a:spAutoFit/>
          </a:bodyPr>
          <a:lstStyle/>
          <a:p>
            <a:r>
              <a:rPr lang="pl-PL" dirty="0" smtClean="0"/>
              <a:t>Inspektor</a:t>
            </a:r>
            <a:endParaRPr lang="pl-PL" dirty="0"/>
          </a:p>
        </p:txBody>
      </p:sp>
      <p:sp>
        <p:nvSpPr>
          <p:cNvPr id="11" name="pole tekstowe 10"/>
          <p:cNvSpPr txBox="1"/>
          <p:nvPr/>
        </p:nvSpPr>
        <p:spPr>
          <a:xfrm>
            <a:off x="8028384" y="3140968"/>
            <a:ext cx="823899" cy="400110"/>
          </a:xfrm>
          <a:prstGeom prst="rect">
            <a:avLst/>
          </a:prstGeom>
          <a:solidFill>
            <a:schemeClr val="tx1"/>
          </a:solidFill>
        </p:spPr>
        <p:txBody>
          <a:bodyPr wrap="square" rtlCol="0">
            <a:spAutoFit/>
          </a:bodyPr>
          <a:lstStyle/>
          <a:p>
            <a:r>
              <a:rPr lang="pl-PL" sz="2000" dirty="0" smtClean="0">
                <a:solidFill>
                  <a:schemeClr val="bg1"/>
                </a:solidFill>
              </a:rPr>
              <a:t>GIOŚ</a:t>
            </a:r>
            <a:endParaRPr lang="pl-PL" sz="2000" dirty="0">
              <a:solidFill>
                <a:schemeClr val="bg1"/>
              </a:solidFill>
            </a:endParaRPr>
          </a:p>
        </p:txBody>
      </p:sp>
      <p:sp>
        <p:nvSpPr>
          <p:cNvPr id="17" name="pole tekstowe 16"/>
          <p:cNvSpPr txBox="1"/>
          <p:nvPr/>
        </p:nvSpPr>
        <p:spPr>
          <a:xfrm>
            <a:off x="326549" y="4046067"/>
            <a:ext cx="1080120" cy="369332"/>
          </a:xfrm>
          <a:prstGeom prst="rect">
            <a:avLst/>
          </a:prstGeom>
          <a:solidFill>
            <a:srgbClr val="FFFF00"/>
          </a:solidFill>
        </p:spPr>
        <p:txBody>
          <a:bodyPr wrap="square" rtlCol="0">
            <a:spAutoFit/>
          </a:bodyPr>
          <a:lstStyle/>
          <a:p>
            <a:r>
              <a:rPr lang="pl-PL" dirty="0" smtClean="0"/>
              <a:t>Inspektor</a:t>
            </a:r>
            <a:endParaRPr lang="pl-PL" dirty="0"/>
          </a:p>
        </p:txBody>
      </p:sp>
      <p:sp>
        <p:nvSpPr>
          <p:cNvPr id="18" name="pole tekstowe 17"/>
          <p:cNvSpPr txBox="1"/>
          <p:nvPr/>
        </p:nvSpPr>
        <p:spPr>
          <a:xfrm>
            <a:off x="326549" y="2819506"/>
            <a:ext cx="1080120" cy="369332"/>
          </a:xfrm>
          <a:prstGeom prst="rect">
            <a:avLst/>
          </a:prstGeom>
          <a:solidFill>
            <a:srgbClr val="FFFF00"/>
          </a:solidFill>
        </p:spPr>
        <p:txBody>
          <a:bodyPr wrap="square" rtlCol="0">
            <a:spAutoFit/>
          </a:bodyPr>
          <a:lstStyle/>
          <a:p>
            <a:r>
              <a:rPr lang="pl-PL" dirty="0" smtClean="0"/>
              <a:t>Inspektor</a:t>
            </a:r>
            <a:endParaRPr lang="pl-PL" dirty="0"/>
          </a:p>
        </p:txBody>
      </p:sp>
      <p:sp>
        <p:nvSpPr>
          <p:cNvPr id="19" name="pole tekstowe 18"/>
          <p:cNvSpPr txBox="1"/>
          <p:nvPr/>
        </p:nvSpPr>
        <p:spPr>
          <a:xfrm>
            <a:off x="2483768" y="4077072"/>
            <a:ext cx="2520280" cy="707886"/>
          </a:xfrm>
          <a:prstGeom prst="rect">
            <a:avLst/>
          </a:prstGeom>
          <a:solidFill>
            <a:srgbClr val="92D050"/>
          </a:solidFill>
        </p:spPr>
        <p:txBody>
          <a:bodyPr wrap="square" rtlCol="0">
            <a:spAutoFit/>
          </a:bodyPr>
          <a:lstStyle/>
          <a:p>
            <a:r>
              <a:rPr lang="pl-PL" sz="2000" dirty="0" smtClean="0"/>
              <a:t>Koordynator SK   </a:t>
            </a:r>
          </a:p>
          <a:p>
            <a:r>
              <a:rPr lang="pl-PL" sz="2000" dirty="0" smtClean="0"/>
              <a:t>Administrator ISWK </a:t>
            </a:r>
            <a:endParaRPr lang="pl-PL" sz="2000" dirty="0"/>
          </a:p>
        </p:txBody>
      </p:sp>
      <p:sp>
        <p:nvSpPr>
          <p:cNvPr id="20" name="pole tekstowe 19"/>
          <p:cNvSpPr txBox="1"/>
          <p:nvPr/>
        </p:nvSpPr>
        <p:spPr>
          <a:xfrm>
            <a:off x="5436096" y="3035054"/>
            <a:ext cx="1478767" cy="707886"/>
          </a:xfrm>
          <a:prstGeom prst="rect">
            <a:avLst/>
          </a:prstGeom>
          <a:solidFill>
            <a:schemeClr val="tx2">
              <a:lumMod val="60000"/>
              <a:lumOff val="40000"/>
            </a:schemeClr>
          </a:solidFill>
        </p:spPr>
        <p:txBody>
          <a:bodyPr wrap="square" rtlCol="0">
            <a:spAutoFit/>
          </a:bodyPr>
          <a:lstStyle/>
          <a:p>
            <a:r>
              <a:rPr lang="pl-PL" sz="2000" dirty="0" smtClean="0"/>
              <a:t>Grupa projektowa</a:t>
            </a:r>
            <a:endParaRPr lang="pl-PL" sz="2000" dirty="0"/>
          </a:p>
        </p:txBody>
      </p:sp>
      <p:sp>
        <p:nvSpPr>
          <p:cNvPr id="21" name="pole tekstowe 20"/>
          <p:cNvSpPr txBox="1"/>
          <p:nvPr/>
        </p:nvSpPr>
        <p:spPr>
          <a:xfrm>
            <a:off x="326549" y="1894479"/>
            <a:ext cx="1080120" cy="369332"/>
          </a:xfrm>
          <a:prstGeom prst="rect">
            <a:avLst/>
          </a:prstGeom>
          <a:solidFill>
            <a:srgbClr val="FFFF00"/>
          </a:solidFill>
        </p:spPr>
        <p:txBody>
          <a:bodyPr wrap="square" rtlCol="0">
            <a:spAutoFit/>
          </a:bodyPr>
          <a:lstStyle/>
          <a:p>
            <a:r>
              <a:rPr lang="pl-PL" dirty="0" smtClean="0"/>
              <a:t>Inspektor</a:t>
            </a:r>
            <a:endParaRPr lang="pl-PL" dirty="0"/>
          </a:p>
        </p:txBody>
      </p:sp>
      <p:cxnSp>
        <p:nvCxnSpPr>
          <p:cNvPr id="6" name="Łącznik prosty ze strzałką 5"/>
          <p:cNvCxnSpPr/>
          <p:nvPr/>
        </p:nvCxnSpPr>
        <p:spPr>
          <a:xfrm>
            <a:off x="1619672" y="2079145"/>
            <a:ext cx="792088" cy="18466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Łącznik prosty ze strzałką 24"/>
          <p:cNvCxnSpPr/>
          <p:nvPr/>
        </p:nvCxnSpPr>
        <p:spPr>
          <a:xfrm flipV="1">
            <a:off x="7092280" y="3388997"/>
            <a:ext cx="792088" cy="192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Łącznik prosty ze strzałką 26"/>
          <p:cNvCxnSpPr/>
          <p:nvPr/>
        </p:nvCxnSpPr>
        <p:spPr>
          <a:xfrm flipV="1">
            <a:off x="4932040" y="3717032"/>
            <a:ext cx="432048" cy="3600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Łącznik prosty ze strzałką 28"/>
          <p:cNvCxnSpPr/>
          <p:nvPr/>
        </p:nvCxnSpPr>
        <p:spPr>
          <a:xfrm>
            <a:off x="4932040" y="2852936"/>
            <a:ext cx="504056" cy="26389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Łącznik prosty ze strzałką 29"/>
          <p:cNvCxnSpPr/>
          <p:nvPr/>
        </p:nvCxnSpPr>
        <p:spPr>
          <a:xfrm flipV="1">
            <a:off x="1589094" y="2770846"/>
            <a:ext cx="853244" cy="22309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Łącznik prosty ze strzałką 30"/>
          <p:cNvCxnSpPr/>
          <p:nvPr/>
        </p:nvCxnSpPr>
        <p:spPr>
          <a:xfrm>
            <a:off x="1589584" y="4230733"/>
            <a:ext cx="792088" cy="18466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Łącznik prosty ze strzałką 31"/>
          <p:cNvCxnSpPr/>
          <p:nvPr/>
        </p:nvCxnSpPr>
        <p:spPr>
          <a:xfrm flipV="1">
            <a:off x="1619672" y="4869160"/>
            <a:ext cx="792088" cy="28242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0021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p:cNvSpPr>
            <a:spLocks noGrp="1"/>
          </p:cNvSpPr>
          <p:nvPr>
            <p:ph type="sldNum" sz="quarter" idx="12"/>
          </p:nvPr>
        </p:nvSpPr>
        <p:spPr/>
        <p:txBody>
          <a:bodyPr/>
          <a:lstStyle/>
          <a:p>
            <a:fld id="{2E01A7D6-C70B-408F-BDBD-2AE5A83EBB20}" type="slidenum">
              <a:rPr lang="pl-PL" smtClean="0"/>
              <a:pPr/>
              <a:t>5</a:t>
            </a:fld>
            <a:endParaRPr lang="pl-PL"/>
          </a:p>
        </p:txBody>
      </p:sp>
      <p:pic>
        <p:nvPicPr>
          <p:cNvPr id="2" name="Obraz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2033" y="4707478"/>
            <a:ext cx="10742514" cy="2564904"/>
          </a:xfrm>
          <a:prstGeom prst="rect">
            <a:avLst/>
          </a:prstGeom>
        </p:spPr>
      </p:pic>
      <p:sp>
        <p:nvSpPr>
          <p:cNvPr id="3" name="Strzałka w dół 2"/>
          <p:cNvSpPr/>
          <p:nvPr/>
        </p:nvSpPr>
        <p:spPr>
          <a:xfrm>
            <a:off x="1043608" y="3212976"/>
            <a:ext cx="648072" cy="1441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trzałka w dół 6"/>
          <p:cNvSpPr/>
          <p:nvPr/>
        </p:nvSpPr>
        <p:spPr>
          <a:xfrm>
            <a:off x="2411760" y="3212976"/>
            <a:ext cx="648072" cy="1441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Strzałka w dół 7"/>
          <p:cNvSpPr/>
          <p:nvPr/>
        </p:nvSpPr>
        <p:spPr>
          <a:xfrm>
            <a:off x="3755761" y="3212976"/>
            <a:ext cx="648072" cy="1441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trzałka w dół 8"/>
          <p:cNvSpPr/>
          <p:nvPr/>
        </p:nvSpPr>
        <p:spPr>
          <a:xfrm>
            <a:off x="5076056" y="3212976"/>
            <a:ext cx="648072" cy="1441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Strzałka w dół 9"/>
          <p:cNvSpPr/>
          <p:nvPr/>
        </p:nvSpPr>
        <p:spPr>
          <a:xfrm>
            <a:off x="6516216" y="3212976"/>
            <a:ext cx="648072" cy="1441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ole tekstowe 3"/>
          <p:cNvSpPr txBox="1"/>
          <p:nvPr/>
        </p:nvSpPr>
        <p:spPr>
          <a:xfrm>
            <a:off x="1451505" y="1700808"/>
            <a:ext cx="5256584" cy="1077218"/>
          </a:xfrm>
          <a:prstGeom prst="rect">
            <a:avLst/>
          </a:prstGeom>
          <a:solidFill>
            <a:schemeClr val="tx2">
              <a:lumMod val="40000"/>
              <a:lumOff val="60000"/>
            </a:schemeClr>
          </a:solidFill>
        </p:spPr>
        <p:txBody>
          <a:bodyPr wrap="square" rtlCol="0">
            <a:spAutoFit/>
          </a:bodyPr>
          <a:lstStyle/>
          <a:p>
            <a:pPr algn="ctr"/>
            <a:r>
              <a:rPr lang="pl-PL" sz="3200" dirty="0" smtClean="0"/>
              <a:t>Informatyczny System Wspomagania Kontroli</a:t>
            </a:r>
            <a:endParaRPr lang="pl-PL" sz="3200" dirty="0"/>
          </a:p>
        </p:txBody>
      </p:sp>
      <p:sp>
        <p:nvSpPr>
          <p:cNvPr id="16" name="pole tekstowe 15"/>
          <p:cNvSpPr txBox="1"/>
          <p:nvPr/>
        </p:nvSpPr>
        <p:spPr>
          <a:xfrm>
            <a:off x="192416" y="6092997"/>
            <a:ext cx="8951583" cy="369332"/>
          </a:xfrm>
          <a:prstGeom prst="rect">
            <a:avLst/>
          </a:prstGeom>
          <a:noFill/>
        </p:spPr>
        <p:txBody>
          <a:bodyPr wrap="square" rtlCol="0">
            <a:spAutoFit/>
          </a:bodyPr>
          <a:lstStyle/>
          <a:p>
            <a:r>
              <a:rPr lang="pl-PL" b="1" dirty="0">
                <a:solidFill>
                  <a:srgbClr val="FF0000"/>
                </a:solidFill>
              </a:rPr>
              <a:t>PLANOWANIE     </a:t>
            </a:r>
            <a:r>
              <a:rPr lang="pl-PL" b="1" dirty="0" smtClean="0">
                <a:solidFill>
                  <a:srgbClr val="FF0000"/>
                </a:solidFill>
              </a:rPr>
              <a:t>&gt;    KONTROLA     &gt;     DZIAŁANIA POKONTRONE    &gt;     SPRAWOZDANIE       </a:t>
            </a:r>
            <a:endParaRPr lang="pl-PL"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p:cNvSpPr>
            <a:spLocks noGrp="1"/>
          </p:cNvSpPr>
          <p:nvPr>
            <p:ph type="sldNum" sz="quarter" idx="12"/>
          </p:nvPr>
        </p:nvSpPr>
        <p:spPr/>
        <p:txBody>
          <a:bodyPr/>
          <a:lstStyle/>
          <a:p>
            <a:fld id="{2E01A7D6-C70B-408F-BDBD-2AE5A83EBB20}" type="slidenum">
              <a:rPr lang="pl-PL" smtClean="0"/>
              <a:pPr/>
              <a:t>6</a:t>
            </a:fld>
            <a:endParaRPr lang="pl-PL"/>
          </a:p>
        </p:txBody>
      </p:sp>
      <p:pic>
        <p:nvPicPr>
          <p:cNvPr id="7" name="Picture 3"/>
          <p:cNvPicPr>
            <a:picLocks noChangeAspect="1" noChangeArrowheads="1"/>
          </p:cNvPicPr>
          <p:nvPr/>
        </p:nvPicPr>
        <p:blipFill>
          <a:blip r:embed="rId3" cstate="print"/>
          <a:srcRect/>
          <a:stretch>
            <a:fillRect/>
          </a:stretch>
        </p:blipFill>
        <p:spPr bwMode="auto">
          <a:xfrm>
            <a:off x="124701" y="4149080"/>
            <a:ext cx="8820472" cy="4365891"/>
          </a:xfrm>
          <a:prstGeom prst="rect">
            <a:avLst/>
          </a:prstGeom>
          <a:noFill/>
          <a:ln w="9525">
            <a:noFill/>
            <a:miter lim="800000"/>
            <a:headEnd/>
            <a:tailEnd/>
          </a:ln>
        </p:spPr>
      </p:pic>
      <p:sp>
        <p:nvSpPr>
          <p:cNvPr id="8" name="pole tekstowe 7"/>
          <p:cNvSpPr txBox="1"/>
          <p:nvPr/>
        </p:nvSpPr>
        <p:spPr>
          <a:xfrm>
            <a:off x="0" y="2918002"/>
            <a:ext cx="9144000" cy="2308324"/>
          </a:xfrm>
          <a:prstGeom prst="rect">
            <a:avLst/>
          </a:prstGeom>
          <a:solidFill>
            <a:schemeClr val="accent6">
              <a:lumMod val="60000"/>
              <a:lumOff val="40000"/>
            </a:schemeClr>
          </a:solidFill>
        </p:spPr>
        <p:txBody>
          <a:bodyPr wrap="square" rtlCol="0">
            <a:spAutoFit/>
          </a:bodyPr>
          <a:lstStyle/>
          <a:p>
            <a:r>
              <a:rPr lang="pl-PL" sz="1600" b="1" dirty="0" smtClean="0">
                <a:solidFill>
                  <a:srgbClr val="FF0000"/>
                </a:solidFill>
              </a:rPr>
              <a:t>Propozycja zmian: </a:t>
            </a:r>
            <a:r>
              <a:rPr lang="pl-PL" sz="1600" b="1" dirty="0" smtClean="0">
                <a:solidFill>
                  <a:schemeClr val="tx2"/>
                </a:solidFill>
              </a:rPr>
              <a:t>Ujednolicić wygląd modułów służących do wyszukiwania danych tak, aby w każdym rejestrze ISWK pola o tym samym kryterium wyszukiwania występowały w tym samym miejscu. </a:t>
            </a:r>
          </a:p>
          <a:p>
            <a:r>
              <a:rPr lang="pl-PL" sz="1600" b="1" dirty="0" smtClean="0">
                <a:solidFill>
                  <a:schemeClr val="accent2">
                    <a:lumMod val="75000"/>
                  </a:schemeClr>
                </a:solidFill>
              </a:rPr>
              <a:t>Umożliwić </a:t>
            </a:r>
            <a:r>
              <a:rPr lang="pl-PL" sz="1600" b="1" dirty="0">
                <a:solidFill>
                  <a:schemeClr val="accent2">
                    <a:lumMod val="75000"/>
                  </a:schemeClr>
                </a:solidFill>
              </a:rPr>
              <a:t>eksport wyszukanych danych do pliku w formacie </a:t>
            </a:r>
            <a:r>
              <a:rPr lang="pl-PL" sz="1600" b="1" dirty="0" smtClean="0">
                <a:solidFill>
                  <a:schemeClr val="accent2">
                    <a:lumMod val="75000"/>
                  </a:schemeClr>
                </a:solidFill>
              </a:rPr>
              <a:t>Excel</a:t>
            </a:r>
            <a:r>
              <a:rPr lang="pl-PL" sz="1600" b="1" dirty="0">
                <a:solidFill>
                  <a:schemeClr val="accent2">
                    <a:lumMod val="75000"/>
                  </a:schemeClr>
                </a:solidFill>
              </a:rPr>
              <a:t> </a:t>
            </a:r>
            <a:r>
              <a:rPr lang="pl-PL" sz="1600" b="1" dirty="0" smtClean="0">
                <a:solidFill>
                  <a:schemeClr val="accent2">
                    <a:lumMod val="75000"/>
                  </a:schemeClr>
                </a:solidFill>
              </a:rPr>
              <a:t>we wszystkich rejestrach.</a:t>
            </a:r>
          </a:p>
          <a:p>
            <a:r>
              <a:rPr lang="pl-PL" sz="1600" b="1" dirty="0" smtClean="0">
                <a:solidFill>
                  <a:schemeClr val="accent3">
                    <a:lumMod val="50000"/>
                  </a:schemeClr>
                </a:solidFill>
              </a:rPr>
              <a:t>Wprowadzenie więcej danych obowiązkowych do wypełnienia w celu poprawnego wyszukiwania żądanych informacji  </a:t>
            </a:r>
          </a:p>
          <a:p>
            <a:r>
              <a:rPr lang="pl-PL" sz="1600" b="1" dirty="0" smtClean="0">
                <a:solidFill>
                  <a:schemeClr val="tx1">
                    <a:lumMod val="85000"/>
                    <a:lumOff val="15000"/>
                  </a:schemeClr>
                </a:solidFill>
              </a:rPr>
              <a:t>Dodanie więcej parametrów wyszukiwania np. w zakładce „rejestr kontroli” – naruszenia, cele kontroli, sankcje, miejsce prowadzonej działalności (kontrole z wyjazdem w teren), </a:t>
            </a:r>
          </a:p>
          <a:p>
            <a:r>
              <a:rPr lang="pl-PL" sz="1600" b="1" dirty="0" smtClean="0">
                <a:solidFill>
                  <a:schemeClr val="tx1">
                    <a:lumMod val="85000"/>
                    <a:lumOff val="15000"/>
                  </a:schemeClr>
                </a:solidFill>
              </a:rPr>
              <a:t>naruszenia (kontrole </a:t>
            </a:r>
            <a:r>
              <a:rPr lang="pl-PL" sz="1600" b="1" dirty="0" err="1" smtClean="0">
                <a:solidFill>
                  <a:schemeClr val="tx1">
                    <a:lumMod val="85000"/>
                    <a:lumOff val="15000"/>
                  </a:schemeClr>
                </a:solidFill>
              </a:rPr>
              <a:t>automonitoringowe</a:t>
            </a:r>
            <a:r>
              <a:rPr lang="pl-PL" sz="1600" b="1" dirty="0" smtClean="0">
                <a:solidFill>
                  <a:schemeClr val="tx1">
                    <a:lumMod val="85000"/>
                    <a:lumOff val="15000"/>
                  </a:schemeClr>
                </a:solidFill>
              </a:rPr>
              <a:t>);</a:t>
            </a:r>
          </a:p>
          <a:p>
            <a:r>
              <a:rPr lang="pl-PL" sz="1600" b="1" dirty="0" smtClean="0">
                <a:solidFill>
                  <a:schemeClr val="tx1">
                    <a:lumMod val="85000"/>
                    <a:lumOff val="15000"/>
                  </a:schemeClr>
                </a:solidFill>
              </a:rPr>
              <a:t>w zakładce „rejestr działań pokontrolnych” – inicjały inspektora, WIOŚ/Delegatura.</a:t>
            </a:r>
          </a:p>
        </p:txBody>
      </p:sp>
      <p:sp>
        <p:nvSpPr>
          <p:cNvPr id="9" name="pole tekstowe 8"/>
          <p:cNvSpPr txBox="1"/>
          <p:nvPr/>
        </p:nvSpPr>
        <p:spPr>
          <a:xfrm>
            <a:off x="245311" y="1268760"/>
            <a:ext cx="8549637" cy="1569660"/>
          </a:xfrm>
          <a:prstGeom prst="rect">
            <a:avLst/>
          </a:prstGeom>
          <a:noFill/>
        </p:spPr>
        <p:txBody>
          <a:bodyPr wrap="square" rtlCol="0">
            <a:spAutoFit/>
          </a:bodyPr>
          <a:lstStyle/>
          <a:p>
            <a:r>
              <a:rPr lang="pl-PL" sz="1600" b="1" dirty="0" smtClean="0"/>
              <a:t>              </a:t>
            </a:r>
            <a:r>
              <a:rPr lang="pl-PL" sz="1600" b="1" dirty="0" smtClean="0">
                <a:solidFill>
                  <a:schemeClr val="accent6">
                    <a:lumMod val="50000"/>
                  </a:schemeClr>
                </a:solidFill>
              </a:rPr>
              <a:t>Wyszukiwanie danych z rejestrów za pomocą odpowiedniego filtra.</a:t>
            </a:r>
          </a:p>
          <a:p>
            <a:endParaRPr lang="pl-PL" sz="1600" b="1" dirty="0" smtClean="0">
              <a:solidFill>
                <a:schemeClr val="accent6">
                  <a:lumMod val="50000"/>
                </a:schemeClr>
              </a:solidFill>
            </a:endParaRPr>
          </a:p>
          <a:p>
            <a:r>
              <a:rPr lang="pl-PL" sz="1600" b="1" dirty="0">
                <a:solidFill>
                  <a:schemeClr val="accent6">
                    <a:lumMod val="50000"/>
                  </a:schemeClr>
                </a:solidFill>
              </a:rPr>
              <a:t> </a:t>
            </a:r>
            <a:r>
              <a:rPr lang="pl-PL" sz="1600" b="1" dirty="0" smtClean="0">
                <a:solidFill>
                  <a:schemeClr val="accent6">
                    <a:lumMod val="50000"/>
                  </a:schemeClr>
                </a:solidFill>
              </a:rPr>
              <a:t>             Dane z całego WIOŚ – szybki dostęp do  informacji. </a:t>
            </a:r>
          </a:p>
          <a:p>
            <a:endParaRPr lang="pl-PL" sz="1600" b="1" dirty="0">
              <a:solidFill>
                <a:schemeClr val="accent6">
                  <a:lumMod val="50000"/>
                </a:schemeClr>
              </a:solidFill>
            </a:endParaRPr>
          </a:p>
          <a:p>
            <a:r>
              <a:rPr lang="pl-PL" sz="1600" b="1" dirty="0" smtClean="0">
                <a:solidFill>
                  <a:schemeClr val="accent6">
                    <a:lumMod val="50000"/>
                  </a:schemeClr>
                </a:solidFill>
              </a:rPr>
              <a:t>              Rola koordynatorów SK, administratorów  ISWK – nadzór nad prawidłowością</a:t>
            </a:r>
          </a:p>
          <a:p>
            <a:r>
              <a:rPr lang="pl-PL" sz="1600" b="1" dirty="0" smtClean="0">
                <a:solidFill>
                  <a:schemeClr val="accent6">
                    <a:lumMod val="50000"/>
                  </a:schemeClr>
                </a:solidFill>
              </a:rPr>
              <a:t>	  wprowadzania danych. Pomoc i współpraca z innymi użytkownikami.</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323528" y="1223174"/>
            <a:ext cx="6967028" cy="523220"/>
          </a:xfrm>
          <a:prstGeom prst="rect">
            <a:avLst/>
          </a:prstGeom>
          <a:noFill/>
        </p:spPr>
        <p:txBody>
          <a:bodyPr wrap="square" rtlCol="0">
            <a:spAutoFit/>
          </a:bodyPr>
          <a:lstStyle/>
          <a:p>
            <a:r>
              <a:rPr lang="pl-PL" sz="2800" b="1" dirty="0" smtClean="0">
                <a:solidFill>
                  <a:srgbClr val="BF1783"/>
                </a:solidFill>
              </a:rPr>
              <a:t>Przygotowanie do kontroli</a:t>
            </a:r>
            <a:endParaRPr lang="pl-PL" sz="2800" b="1" dirty="0">
              <a:solidFill>
                <a:srgbClr val="BF1783"/>
              </a:solidFill>
            </a:endParaRPr>
          </a:p>
        </p:txBody>
      </p:sp>
      <p:sp>
        <p:nvSpPr>
          <p:cNvPr id="4" name="Symbol zastępczy numeru slajdu 3"/>
          <p:cNvSpPr>
            <a:spLocks noGrp="1"/>
          </p:cNvSpPr>
          <p:nvPr>
            <p:ph type="sldNum" sz="quarter" idx="12"/>
          </p:nvPr>
        </p:nvSpPr>
        <p:spPr/>
        <p:txBody>
          <a:bodyPr/>
          <a:lstStyle/>
          <a:p>
            <a:fld id="{2E01A7D6-C70B-408F-BDBD-2AE5A83EBB20}" type="slidenum">
              <a:rPr lang="pl-PL" smtClean="0"/>
              <a:pPr/>
              <a:t>7</a:t>
            </a:fld>
            <a:endParaRPr lang="pl-PL"/>
          </a:p>
        </p:txBody>
      </p:sp>
      <p:sp>
        <p:nvSpPr>
          <p:cNvPr id="7" name="pole tekstowe 6"/>
          <p:cNvSpPr txBox="1"/>
          <p:nvPr/>
        </p:nvSpPr>
        <p:spPr>
          <a:xfrm>
            <a:off x="323528" y="1746394"/>
            <a:ext cx="6967028" cy="369332"/>
          </a:xfrm>
          <a:prstGeom prst="rect">
            <a:avLst/>
          </a:prstGeom>
          <a:noFill/>
        </p:spPr>
        <p:txBody>
          <a:bodyPr wrap="square" rtlCol="0">
            <a:spAutoFit/>
          </a:bodyPr>
          <a:lstStyle/>
          <a:p>
            <a:r>
              <a:rPr lang="pl-PL" dirty="0" smtClean="0"/>
              <a:t>1. Zakład. Jednostka nadrzędna. </a:t>
            </a:r>
            <a:endParaRPr lang="pl-PL" dirty="0"/>
          </a:p>
        </p:txBody>
      </p:sp>
      <p:pic>
        <p:nvPicPr>
          <p:cNvPr id="2" name="Obraz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12" y="2420887"/>
            <a:ext cx="9144000" cy="3973975"/>
          </a:xfrm>
          <a:prstGeom prst="rect">
            <a:avLst/>
          </a:prstGeom>
        </p:spPr>
      </p:pic>
      <p:cxnSp>
        <p:nvCxnSpPr>
          <p:cNvPr id="11" name="Łącznik prosty ze strzałką 10"/>
          <p:cNvCxnSpPr/>
          <p:nvPr/>
        </p:nvCxnSpPr>
        <p:spPr>
          <a:xfrm>
            <a:off x="6804248" y="4797152"/>
            <a:ext cx="1296144" cy="0"/>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p:nvPr/>
        </p:nvCxnSpPr>
        <p:spPr>
          <a:xfrm flipH="1">
            <a:off x="3203848" y="2546265"/>
            <a:ext cx="1318840" cy="0"/>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Łącznik prosty ze strzałką 14"/>
          <p:cNvCxnSpPr/>
          <p:nvPr/>
        </p:nvCxnSpPr>
        <p:spPr>
          <a:xfrm flipH="1">
            <a:off x="2938782" y="4149080"/>
            <a:ext cx="1318840" cy="0"/>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 name="Obraz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19332"/>
            <a:ext cx="9144000" cy="437708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2E01A7D6-C70B-408F-BDBD-2AE5A83EBB20}" type="slidenum">
              <a:rPr lang="pl-PL" smtClean="0"/>
              <a:pPr/>
              <a:t>8</a:t>
            </a:fld>
            <a:endParaRPr lang="pl-PL"/>
          </a:p>
        </p:txBody>
      </p:sp>
      <p:sp>
        <p:nvSpPr>
          <p:cNvPr id="3" name="Podtytuł 2"/>
          <p:cNvSpPr>
            <a:spLocks noGrp="1"/>
          </p:cNvSpPr>
          <p:nvPr>
            <p:ph type="subTitle" idx="1"/>
          </p:nvPr>
        </p:nvSpPr>
        <p:spPr/>
        <p:txBody>
          <a:bodyPr/>
          <a:lstStyle/>
          <a:p>
            <a:endParaRPr lang="pl-PL"/>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725" y="1124744"/>
            <a:ext cx="8208912" cy="6257143"/>
          </a:xfrm>
          <a:prstGeom prst="rect">
            <a:avLst/>
          </a:prstGeom>
        </p:spPr>
      </p:pic>
      <p:cxnSp>
        <p:nvCxnSpPr>
          <p:cNvPr id="7" name="Łącznik prosty ze strzałką 6"/>
          <p:cNvCxnSpPr/>
          <p:nvPr/>
        </p:nvCxnSpPr>
        <p:spPr>
          <a:xfrm>
            <a:off x="2411760" y="2276872"/>
            <a:ext cx="1296144" cy="0"/>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Łącznik prosty ze strzałką 7"/>
          <p:cNvCxnSpPr/>
          <p:nvPr/>
        </p:nvCxnSpPr>
        <p:spPr>
          <a:xfrm>
            <a:off x="4283968" y="2564904"/>
            <a:ext cx="1296144" cy="0"/>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pole tekstowe 8"/>
          <p:cNvSpPr txBox="1"/>
          <p:nvPr/>
        </p:nvSpPr>
        <p:spPr>
          <a:xfrm>
            <a:off x="0" y="3212976"/>
            <a:ext cx="9144000" cy="1569660"/>
          </a:xfrm>
          <a:prstGeom prst="rect">
            <a:avLst/>
          </a:prstGeom>
          <a:solidFill>
            <a:schemeClr val="accent1">
              <a:lumMod val="20000"/>
              <a:lumOff val="80000"/>
            </a:schemeClr>
          </a:solidFill>
        </p:spPr>
        <p:txBody>
          <a:bodyPr wrap="square" rtlCol="0">
            <a:spAutoFit/>
          </a:bodyPr>
          <a:lstStyle/>
          <a:p>
            <a:pPr algn="ctr"/>
            <a:endParaRPr lang="pl-PL" sz="2400" dirty="0" smtClean="0">
              <a:solidFill>
                <a:srgbClr val="FF0000"/>
              </a:solidFill>
            </a:endParaRPr>
          </a:p>
          <a:p>
            <a:pPr algn="ctr"/>
            <a:r>
              <a:rPr lang="pl-PL" sz="2400" dirty="0" smtClean="0">
                <a:solidFill>
                  <a:srgbClr val="FF0000"/>
                </a:solidFill>
              </a:rPr>
              <a:t>Użytkownik </a:t>
            </a:r>
            <a:r>
              <a:rPr lang="pl-PL" sz="2400" dirty="0">
                <a:solidFill>
                  <a:srgbClr val="FF0000"/>
                </a:solidFill>
              </a:rPr>
              <a:t>może utworzyć nową jednostkę nadrzędną tylko w swoim województwie. </a:t>
            </a:r>
            <a:endParaRPr lang="pl-PL" sz="2400" dirty="0" smtClean="0">
              <a:solidFill>
                <a:srgbClr val="FF0000"/>
              </a:solidFill>
            </a:endParaRPr>
          </a:p>
          <a:p>
            <a:pPr algn="ctr"/>
            <a:endParaRPr lang="pl-PL" sz="24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dtytuł 3"/>
          <p:cNvSpPr>
            <a:spLocks noGrp="1"/>
          </p:cNvSpPr>
          <p:nvPr>
            <p:ph type="subTitle" idx="1"/>
          </p:nvPr>
        </p:nvSpPr>
        <p:spPr/>
        <p:txBody>
          <a:bodyPr/>
          <a:lstStyle/>
          <a:p>
            <a:endParaRPr lang="pl-PL"/>
          </a:p>
        </p:txBody>
      </p:sp>
      <p:sp>
        <p:nvSpPr>
          <p:cNvPr id="5" name="Symbol zastępczy numeru slajdu 4"/>
          <p:cNvSpPr>
            <a:spLocks noGrp="1"/>
          </p:cNvSpPr>
          <p:nvPr>
            <p:ph type="sldNum" sz="quarter" idx="12"/>
          </p:nvPr>
        </p:nvSpPr>
        <p:spPr/>
        <p:txBody>
          <a:bodyPr/>
          <a:lstStyle/>
          <a:p>
            <a:fld id="{2E01A7D6-C70B-408F-BDBD-2AE5A83EBB20}" type="slidenum">
              <a:rPr lang="pl-PL" smtClean="0"/>
              <a:pPr/>
              <a:t>9</a:t>
            </a:fld>
            <a:endParaRPr lang="pl-PL"/>
          </a:p>
        </p:txBody>
      </p:sp>
      <p:pic>
        <p:nvPicPr>
          <p:cNvPr id="2" name="Obraz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31" y="3717032"/>
            <a:ext cx="9144000" cy="4281714"/>
          </a:xfrm>
          <a:prstGeom prst="rect">
            <a:avLst/>
          </a:prstGeom>
        </p:spPr>
      </p:pic>
      <p:sp>
        <p:nvSpPr>
          <p:cNvPr id="3" name="pole tekstowe 2"/>
          <p:cNvSpPr txBox="1"/>
          <p:nvPr/>
        </p:nvSpPr>
        <p:spPr>
          <a:xfrm>
            <a:off x="345502" y="1484784"/>
            <a:ext cx="8280920" cy="1754326"/>
          </a:xfrm>
          <a:prstGeom prst="rect">
            <a:avLst/>
          </a:prstGeom>
          <a:noFill/>
        </p:spPr>
        <p:txBody>
          <a:bodyPr wrap="square" rtlCol="0">
            <a:spAutoFit/>
          </a:bodyPr>
          <a:lstStyle/>
          <a:p>
            <a:r>
              <a:rPr lang="pl-PL" dirty="0" smtClean="0">
                <a:solidFill>
                  <a:srgbClr val="FF0000"/>
                </a:solidFill>
              </a:rPr>
              <a:t>Administratorzy ISWK</a:t>
            </a:r>
          </a:p>
          <a:p>
            <a:pPr marL="285750" indent="-285750">
              <a:buFontTx/>
              <a:buChar char="-"/>
            </a:pPr>
            <a:r>
              <a:rPr lang="pl-PL" dirty="0" smtClean="0">
                <a:solidFill>
                  <a:schemeClr val="accent2">
                    <a:lumMod val="75000"/>
                  </a:schemeClr>
                </a:solidFill>
              </a:rPr>
              <a:t>Kontakt z użytkownikami spoza województwa w zakresie tworzenia nowych jednostek nadrzędnych</a:t>
            </a:r>
          </a:p>
          <a:p>
            <a:pPr marL="285750" indent="-285750">
              <a:buFontTx/>
              <a:buChar char="-"/>
            </a:pPr>
            <a:r>
              <a:rPr lang="pl-PL" dirty="0" smtClean="0">
                <a:solidFill>
                  <a:schemeClr val="accent3">
                    <a:lumMod val="50000"/>
                  </a:schemeClr>
                </a:solidFill>
              </a:rPr>
              <a:t>Nadzór nad prowadzeniem aktualnej i zgodnej ze stanem rzeczywistym bazy zakładów i jednostek nadrzędnych – kontakt z administratorami Ekoinfonet</a:t>
            </a:r>
          </a:p>
          <a:p>
            <a:pPr marL="285750" indent="-285750">
              <a:buFontTx/>
              <a:buChar char="-"/>
            </a:pPr>
            <a:r>
              <a:rPr lang="pl-PL" dirty="0" smtClean="0">
                <a:solidFill>
                  <a:schemeClr val="accent1">
                    <a:lumMod val="75000"/>
                  </a:schemeClr>
                </a:solidFill>
              </a:rPr>
              <a:t>Tylko administrator ISWK  posiada możliwość zmiany jednostki nadrzędnej</a:t>
            </a:r>
          </a:p>
        </p:txBody>
      </p:sp>
      <p:cxnSp>
        <p:nvCxnSpPr>
          <p:cNvPr id="7" name="Łącznik prosty ze strzałką 6"/>
          <p:cNvCxnSpPr/>
          <p:nvPr/>
        </p:nvCxnSpPr>
        <p:spPr>
          <a:xfrm>
            <a:off x="-108520" y="5604994"/>
            <a:ext cx="1296144" cy="0"/>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pole tekstowe 7"/>
          <p:cNvSpPr txBox="1"/>
          <p:nvPr/>
        </p:nvSpPr>
        <p:spPr>
          <a:xfrm>
            <a:off x="17331" y="3717032"/>
            <a:ext cx="9144000" cy="4247317"/>
          </a:xfrm>
          <a:prstGeom prst="rect">
            <a:avLst/>
          </a:prstGeom>
          <a:solidFill>
            <a:schemeClr val="accent3">
              <a:lumMod val="60000"/>
              <a:lumOff val="40000"/>
            </a:schemeClr>
          </a:solidFill>
        </p:spPr>
        <p:txBody>
          <a:bodyPr wrap="square" rtlCol="0">
            <a:spAutoFit/>
          </a:bodyPr>
          <a:lstStyle/>
          <a:p>
            <a:r>
              <a:rPr lang="pl-PL" dirty="0" smtClean="0">
                <a:solidFill>
                  <a:srgbClr val="FF0000"/>
                </a:solidFill>
              </a:rPr>
              <a:t>       Propozycje zmian</a:t>
            </a:r>
          </a:p>
          <a:p>
            <a:endParaRPr lang="pl-PL" dirty="0" smtClean="0"/>
          </a:p>
          <a:p>
            <a:pPr marL="742950" lvl="1" indent="-285750">
              <a:buFontTx/>
              <a:buChar char="-"/>
            </a:pPr>
            <a:r>
              <a:rPr lang="pl-PL" dirty="0" smtClean="0"/>
              <a:t>Ujednolicić nazewnictwo w Ekoinfonet i ISWK, </a:t>
            </a:r>
          </a:p>
          <a:p>
            <a:r>
              <a:rPr lang="pl-PL" dirty="0"/>
              <a:t> </a:t>
            </a:r>
            <a:r>
              <a:rPr lang="pl-PL" dirty="0" smtClean="0"/>
              <a:t>     	</a:t>
            </a:r>
            <a:r>
              <a:rPr lang="pl-PL" dirty="0" smtClean="0">
                <a:solidFill>
                  <a:srgbClr val="00B050"/>
                </a:solidFill>
              </a:rPr>
              <a:t>jednostka nadrzędna = podmiot korzystający ze środowiska</a:t>
            </a:r>
          </a:p>
          <a:p>
            <a:endParaRPr lang="pl-PL" dirty="0" smtClean="0">
              <a:solidFill>
                <a:srgbClr val="00B050"/>
              </a:solidFill>
            </a:endParaRPr>
          </a:p>
          <a:p>
            <a:pPr marL="742950" lvl="1" indent="-285750">
              <a:buFontTx/>
              <a:buChar char="-"/>
            </a:pPr>
            <a:r>
              <a:rPr lang="pl-PL" dirty="0" smtClean="0">
                <a:solidFill>
                  <a:srgbClr val="C00000"/>
                </a:solidFill>
              </a:rPr>
              <a:t>Umożliwić edycję zakładu z poziomu jednostki nadrzędnej i na odwrót</a:t>
            </a:r>
          </a:p>
          <a:p>
            <a:r>
              <a:rPr lang="pl-PL" dirty="0" smtClean="0"/>
              <a:t> </a:t>
            </a:r>
          </a:p>
          <a:p>
            <a:pPr marL="742950" lvl="1" indent="-285750">
              <a:buFontTx/>
              <a:buChar char="-"/>
            </a:pPr>
            <a:r>
              <a:rPr lang="pl-PL" dirty="0" smtClean="0"/>
              <a:t>Wprowadzić jasne procedury archiwizowania zakładów</a:t>
            </a:r>
          </a:p>
          <a:p>
            <a:pPr marL="285750" indent="-285750">
              <a:buFontTx/>
              <a:buChar char="-"/>
            </a:pPr>
            <a:endParaRPr lang="pl-PL" b="1" dirty="0"/>
          </a:p>
          <a:p>
            <a:pPr marL="742950" lvl="1" indent="-285750">
              <a:buFontTx/>
              <a:buChar char="-"/>
            </a:pPr>
            <a:r>
              <a:rPr lang="pl-PL" dirty="0" smtClean="0">
                <a:solidFill>
                  <a:schemeClr val="tx2">
                    <a:lumMod val="75000"/>
                  </a:schemeClr>
                </a:solidFill>
              </a:rPr>
              <a:t>Możliwość usuwania zakładów z pozycji danej jednostki nadrzędnej</a:t>
            </a:r>
          </a:p>
          <a:p>
            <a:pPr marL="285750" indent="-285750">
              <a:buFontTx/>
              <a:buChar char="-"/>
            </a:pPr>
            <a:endParaRPr lang="pl-PL" b="1" dirty="0"/>
          </a:p>
          <a:p>
            <a:pPr marL="285750" indent="-285750">
              <a:buFontTx/>
              <a:buChar char="-"/>
            </a:pPr>
            <a:endParaRPr lang="pl-PL" b="1" dirty="0" smtClean="0"/>
          </a:p>
          <a:p>
            <a:pPr marL="285750" indent="-285750">
              <a:buFontTx/>
              <a:buChar char="-"/>
            </a:pPr>
            <a:endParaRPr lang="pl-PL" b="1" dirty="0"/>
          </a:p>
          <a:p>
            <a:pPr marL="285750" indent="-285750">
              <a:buFontTx/>
              <a:buChar char="-"/>
            </a:pPr>
            <a:endParaRPr lang="pl-PL" b="1" dirty="0" smtClean="0"/>
          </a:p>
          <a:p>
            <a:endParaRPr lang="pl-PL" b="1"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szablonABab">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szablonABab</Template>
  <TotalTime>2773</TotalTime>
  <Words>3775</Words>
  <Application>Microsoft Office PowerPoint</Application>
  <PresentationFormat>Pokaz na ekranie (4:3)</PresentationFormat>
  <Paragraphs>247</Paragraphs>
  <Slides>19</Slides>
  <Notes>19</Notes>
  <HiddenSlides>0</HiddenSlides>
  <MMClips>0</MMClips>
  <ScaleCrop>false</ScaleCrop>
  <HeadingPairs>
    <vt:vector size="4" baseType="variant">
      <vt:variant>
        <vt:lpstr>Motyw</vt:lpstr>
      </vt:variant>
      <vt:variant>
        <vt:i4>1</vt:i4>
      </vt:variant>
      <vt:variant>
        <vt:lpstr>Tytuły slajdów</vt:lpstr>
      </vt:variant>
      <vt:variant>
        <vt:i4>19</vt:i4>
      </vt:variant>
    </vt:vector>
  </HeadingPairs>
  <TitlesOfParts>
    <vt:vector size="20" baseType="lpstr">
      <vt:lpstr>szablonABab</vt:lpstr>
      <vt:lpstr>Praktyczne zastosowanie ISWK. Stan obecny oraz propozycje zmian.</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Robert Więcławski</dc:creator>
  <cp:lastModifiedBy>Łukasz Kuczmierczyk</cp:lastModifiedBy>
  <cp:revision>691</cp:revision>
  <dcterms:created xsi:type="dcterms:W3CDTF">2013-06-04T07:25:46Z</dcterms:created>
  <dcterms:modified xsi:type="dcterms:W3CDTF">2013-11-03T19:34:46Z</dcterms:modified>
</cp:coreProperties>
</file>