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1"/>
  </p:notesMasterIdLst>
  <p:sldIdLst>
    <p:sldId id="264" r:id="rId2"/>
    <p:sldId id="270" r:id="rId3"/>
    <p:sldId id="265" r:id="rId4"/>
    <p:sldId id="273" r:id="rId5"/>
    <p:sldId id="266" r:id="rId6"/>
    <p:sldId id="274" r:id="rId7"/>
    <p:sldId id="267" r:id="rId8"/>
    <p:sldId id="278" r:id="rId9"/>
    <p:sldId id="272" r:id="rId10"/>
    <p:sldId id="271" r:id="rId11"/>
    <p:sldId id="268" r:id="rId12"/>
    <p:sldId id="269" r:id="rId13"/>
    <p:sldId id="279" r:id="rId14"/>
    <p:sldId id="275" r:id="rId15"/>
    <p:sldId id="276" r:id="rId16"/>
    <p:sldId id="277" r:id="rId17"/>
    <p:sldId id="281" r:id="rId18"/>
    <p:sldId id="280" r:id="rId19"/>
    <p:sldId id="28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57" autoAdjust="0"/>
  </p:normalViewPr>
  <p:slideViewPr>
    <p:cSldViewPr>
      <p:cViewPr>
        <p:scale>
          <a:sx n="110" d="100"/>
          <a:sy n="110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E282-E051-4378-87E1-37E913664680}" type="datetimeFigureOut">
              <a:rPr lang="pl-PL" smtClean="0"/>
              <a:pPr/>
              <a:t>2013-11-04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55814-8D09-47C5-9F78-60E779F858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47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55814-8D09-47C5-9F78-60E779F858B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1E2A3-1F63-49A1-98DE-9AA3C0CD31FD}" type="datetime1">
              <a:rPr lang="pl-PL" smtClean="0"/>
              <a:t>2013-11-04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Ołtarzew: 5-8  listopada 2013 r.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E01A7D6-C70B-408F-BDBD-2AE5A83EBB2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07504" y="188640"/>
            <a:ext cx="6264696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Monitoring efektów realizacji Projektu PL0100 „Wzrost efektywności działalności Inspekcji Ochrony Środowiska, na podstawie doświadczeń norweskich”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424936" cy="5112568"/>
          </a:xfrm>
        </p:spPr>
        <p:txBody>
          <a:bodyPr/>
          <a:lstStyle/>
          <a:p>
            <a:pPr marL="457200" lvl="0" indent="-457200"/>
            <a:endParaRPr lang="pl-PL" sz="2000" u="sng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2000" b="1" dirty="0" smtClean="0">
                <a:solidFill>
                  <a:schemeClr val="tx1"/>
                </a:solidFill>
              </a:rPr>
              <a:t>Działanie 3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„Wzmocnienie metodologiczne Inspekcji Ochrony Środowiska”</a:t>
            </a:r>
          </a:p>
          <a:p>
            <a:pPr marL="457200" lvl="0" indent="-457200"/>
            <a:endParaRPr lang="pl-PL" sz="2000" b="1" dirty="0">
              <a:solidFill>
                <a:schemeClr val="tx1"/>
              </a:solidFill>
            </a:endParaRPr>
          </a:p>
          <a:p>
            <a:pPr marL="457200" lvl="0" indent="-457200"/>
            <a:endParaRPr lang="pl-PL" sz="2000" b="1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4800" b="1" dirty="0">
                <a:solidFill>
                  <a:schemeClr val="tx1"/>
                </a:solidFill>
              </a:rPr>
              <a:t>Przegląd zasad wykonywania kontroli dokumentacyjnych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076056" y="5689447"/>
            <a:ext cx="28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Przygotował: Adam Nadolski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320480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Kontrole dokumentacyjne, które zostaną usunięte z SK: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</a:t>
            </a:r>
            <a:r>
              <a:rPr lang="pl-PL" sz="2800" dirty="0" smtClean="0">
                <a:solidFill>
                  <a:schemeClr val="tx1"/>
                </a:solidFill>
              </a:rPr>
              <a:t>w celu </a:t>
            </a:r>
            <a:r>
              <a:rPr lang="pl-PL" sz="2800" dirty="0">
                <a:solidFill>
                  <a:schemeClr val="tx1"/>
                </a:solidFill>
              </a:rPr>
              <a:t>weryfikacji rocznego raportu emisji </a:t>
            </a:r>
            <a:r>
              <a:rPr lang="pl-PL" sz="2800" dirty="0" smtClean="0">
                <a:solidFill>
                  <a:schemeClr val="tx1"/>
                </a:solidFill>
              </a:rPr>
              <a:t>CO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Analiza dokumentów w celu naliczenia opłaty sankcyjnej w trybie art. 79 a ustawy </a:t>
            </a:r>
            <a:r>
              <a:rPr lang="pl-PL" sz="2800" i="1" dirty="0">
                <a:solidFill>
                  <a:schemeClr val="tx1"/>
                </a:solidFill>
              </a:rPr>
              <a:t>o </a:t>
            </a:r>
            <a:r>
              <a:rPr lang="pl-PL" sz="2800" i="1" dirty="0" smtClean="0">
                <a:solidFill>
                  <a:schemeClr val="tx1"/>
                </a:solidFill>
              </a:rPr>
              <a:t>odpadach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</a:t>
            </a:r>
            <a:r>
              <a:rPr lang="pl-PL" sz="2800" dirty="0" smtClean="0">
                <a:solidFill>
                  <a:schemeClr val="tx1"/>
                </a:solidFill>
              </a:rPr>
              <a:t>w celu </a:t>
            </a:r>
            <a:r>
              <a:rPr lang="pl-PL" sz="2800" dirty="0">
                <a:solidFill>
                  <a:schemeClr val="tx1"/>
                </a:solidFill>
              </a:rPr>
              <a:t>wydania</a:t>
            </a:r>
            <a:r>
              <a:rPr lang="pl-PL" sz="2800" b="1" dirty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</a:rPr>
              <a:t>postanowienia opiniującego raport </a:t>
            </a:r>
            <a:r>
              <a:rPr lang="pl-PL" sz="2800" dirty="0" smtClean="0">
                <a:solidFill>
                  <a:schemeClr val="tx1"/>
                </a:solidFill>
              </a:rPr>
              <a:t>o bezpieczeństwie </a:t>
            </a:r>
            <a:r>
              <a:rPr lang="pl-PL" sz="2800" dirty="0">
                <a:solidFill>
                  <a:schemeClr val="tx1"/>
                </a:solidFill>
              </a:rPr>
              <a:t>zakładu o dużym ryzyku wystąpienia poważnej awarii przemysłowej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2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12968" cy="4608512"/>
          </a:xfrm>
        </p:spPr>
        <p:txBody>
          <a:bodyPr/>
          <a:lstStyle/>
          <a:p>
            <a:r>
              <a:rPr lang="pl-PL" sz="2800" dirty="0">
                <a:solidFill>
                  <a:schemeClr val="tx1"/>
                </a:solidFill>
              </a:rPr>
              <a:t>Jeżeli ww. działania skutkują podjęciem kontroli </a:t>
            </a:r>
            <a:r>
              <a:rPr lang="pl-PL" sz="2800" dirty="0" smtClean="0">
                <a:solidFill>
                  <a:schemeClr val="tx1"/>
                </a:solidFill>
              </a:rPr>
              <a:t>w zakładzie </a:t>
            </a:r>
            <a:r>
              <a:rPr lang="pl-PL" sz="2800" dirty="0">
                <a:solidFill>
                  <a:schemeClr val="tx1"/>
                </a:solidFill>
              </a:rPr>
              <a:t>wówczas z dokonanych czynności </a:t>
            </a:r>
            <a:r>
              <a:rPr lang="pl-PL" sz="2800" b="1" dirty="0" smtClean="0">
                <a:solidFill>
                  <a:schemeClr val="tx1"/>
                </a:solidFill>
              </a:rPr>
              <a:t>nie sporządza </a:t>
            </a:r>
            <a:r>
              <a:rPr lang="pl-PL" sz="2800" b="1" dirty="0">
                <a:solidFill>
                  <a:schemeClr val="tx1"/>
                </a:solidFill>
              </a:rPr>
              <a:t>się adnotacji </a:t>
            </a:r>
            <a:r>
              <a:rPr lang="pl-PL" sz="2800" dirty="0">
                <a:solidFill>
                  <a:schemeClr val="tx1"/>
                </a:solidFill>
              </a:rPr>
              <a:t>i traktuje się je, jako materiał stanowiący przygotowanie do kontroli zakładu w terenie.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0"/>
            <a:r>
              <a:rPr lang="pl-PL" sz="2800" dirty="0" smtClean="0">
                <a:solidFill>
                  <a:schemeClr val="tx1"/>
                </a:solidFill>
              </a:rPr>
              <a:t>Kontrole </a:t>
            </a:r>
            <a:r>
              <a:rPr lang="pl-PL" sz="2800" dirty="0">
                <a:solidFill>
                  <a:schemeClr val="tx1"/>
                </a:solidFill>
              </a:rPr>
              <a:t>z wyjazdem w teren bez ustalonego podmiotu (potwierdzone protokółem kontroli) oraz kontrole wykonane w oparciu o analizę dokumentacji bez wyjazdu w teren planowe i pozaplanowe (potwierdzone adnotacją) wliczane są do ogólnej liczy kontroli wykonywanych przez IOŚ. </a:t>
            </a:r>
          </a:p>
          <a:p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93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608512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Zasady określania liczby kontroli opartych o dokumentację: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a</a:t>
            </a:r>
            <a:r>
              <a:rPr lang="pl-PL" sz="2800" dirty="0" smtClean="0">
                <a:solidFill>
                  <a:schemeClr val="tx1"/>
                </a:solidFill>
              </a:rPr>
              <a:t>nalizę dokumentacji przekazywanej przez zakład w ramach </a:t>
            </a:r>
            <a:r>
              <a:rPr lang="pl-PL" sz="2800" dirty="0" err="1" smtClean="0">
                <a:solidFill>
                  <a:schemeClr val="tx1"/>
                </a:solidFill>
              </a:rPr>
              <a:t>automonitoringu</a:t>
            </a:r>
            <a:r>
              <a:rPr lang="pl-PL" sz="2800" dirty="0" smtClean="0">
                <a:solidFill>
                  <a:schemeClr val="tx1"/>
                </a:solidFill>
              </a:rPr>
              <a:t> w danym roku, we wszystkich komponentach, traktuje się jako jedną kontrolę zgodnie z rocznym planem kontroli (bez względu na liczbę sporządzonych adnotacji, wprowadzonych do ISWK). </a:t>
            </a:r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4608512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Zasady określania liczby kontroli opartych o dokumentację c.d.: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Sprawdzenie </a:t>
            </a:r>
            <a:r>
              <a:rPr lang="pl-PL" sz="2800" dirty="0">
                <a:solidFill>
                  <a:schemeClr val="tx1"/>
                </a:solidFill>
              </a:rPr>
              <a:t>przekazanych przez zakład dokumentów innych niż </a:t>
            </a:r>
            <a:r>
              <a:rPr lang="pl-PL" sz="2800" dirty="0" smtClean="0">
                <a:solidFill>
                  <a:schemeClr val="tx1"/>
                </a:solidFill>
              </a:rPr>
              <a:t>wynikające z </a:t>
            </a:r>
            <a:r>
              <a:rPr lang="pl-PL" sz="2800" dirty="0">
                <a:solidFill>
                  <a:schemeClr val="tx1"/>
                </a:solidFill>
              </a:rPr>
              <a:t>obowiązującego </a:t>
            </a:r>
            <a:r>
              <a:rPr lang="pl-PL" sz="2800" dirty="0" err="1">
                <a:solidFill>
                  <a:schemeClr val="tx1"/>
                </a:solidFill>
              </a:rPr>
              <a:t>automonitoringu</a:t>
            </a:r>
            <a:r>
              <a:rPr lang="pl-PL" sz="2800" dirty="0">
                <a:solidFill>
                  <a:schemeClr val="tx1"/>
                </a:solidFill>
              </a:rPr>
              <a:t>, traktuje się jako odrębną kontrolę </a:t>
            </a:r>
            <a:r>
              <a:rPr lang="pl-PL" sz="2800" dirty="0" smtClean="0">
                <a:solidFill>
                  <a:schemeClr val="tx1"/>
                </a:solidFill>
              </a:rPr>
              <a:t>w oparciu o </a:t>
            </a:r>
            <a:r>
              <a:rPr lang="pl-PL" sz="2800" dirty="0">
                <a:solidFill>
                  <a:schemeClr val="tx1"/>
                </a:solidFill>
              </a:rPr>
              <a:t>dokumentację, z której sporządza się adnotację generowaną z </a:t>
            </a:r>
            <a:r>
              <a:rPr lang="pl-PL" sz="2800" dirty="0" smtClean="0">
                <a:solidFill>
                  <a:schemeClr val="tx1"/>
                </a:solidFill>
              </a:rPr>
              <a:t>ISWK i </a:t>
            </a:r>
            <a:r>
              <a:rPr lang="pl-PL" sz="2800" dirty="0">
                <a:solidFill>
                  <a:schemeClr val="tx1"/>
                </a:solidFill>
              </a:rPr>
              <a:t>podpisaną przez inspektora</a:t>
            </a:r>
            <a:r>
              <a:rPr lang="pl-PL" sz="2800" dirty="0" smtClean="0">
                <a:solidFill>
                  <a:schemeClr val="tx1"/>
                </a:solidFill>
              </a:rPr>
              <a:t>.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UWAGA: analizę zasadności podjęcia interwencji w zakładzie nie traktuje się jako kontroli opartych o dokumentację. </a:t>
            </a:r>
            <a:endParaRPr lang="pl-PL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585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248472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Spostrzeżenia i wnioski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Sposób tworzenia kontroli dokumentacji w ISWK jest wystarczający sprawny.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Korekty wymaga zakres czynności podlegających dokumentowaniu (sporządzaniu adnotacji).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43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39248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r>
              <a:rPr lang="pl-PL" sz="2800" dirty="0">
                <a:solidFill>
                  <a:schemeClr val="tx1"/>
                </a:solidFill>
              </a:rPr>
              <a:t>Należy rozważyć potrzebę planowania kontroli dokumentacji , a jeśli kontrole dokumentacji </a:t>
            </a:r>
            <a:r>
              <a:rPr lang="pl-PL" sz="2800" dirty="0" smtClean="0">
                <a:solidFill>
                  <a:schemeClr val="tx1"/>
                </a:solidFill>
              </a:rPr>
              <a:t>w dalszym </a:t>
            </a:r>
            <a:r>
              <a:rPr lang="pl-PL" sz="2800" dirty="0">
                <a:solidFill>
                  <a:schemeClr val="tx1"/>
                </a:solidFill>
              </a:rPr>
              <a:t>ciągu należy planować – należy rozważyć jak usprawnić ten proces w ISWK </a:t>
            </a:r>
            <a:r>
              <a:rPr lang="pl-PL" sz="2400" dirty="0">
                <a:solidFill>
                  <a:schemeClr val="tx1"/>
                </a:solidFill>
              </a:rPr>
              <a:t>(powinno to być powiązane  m.in.  </a:t>
            </a:r>
            <a:r>
              <a:rPr lang="pl-PL" sz="2400" dirty="0" smtClean="0">
                <a:solidFill>
                  <a:schemeClr val="tx1"/>
                </a:solidFill>
              </a:rPr>
              <a:t>z zarejestrowanymi </a:t>
            </a:r>
            <a:r>
              <a:rPr lang="pl-PL" sz="2400" dirty="0">
                <a:solidFill>
                  <a:schemeClr val="tx1"/>
                </a:solidFill>
              </a:rPr>
              <a:t>decyzjami środowiskowymi)</a:t>
            </a:r>
            <a:r>
              <a:rPr lang="pl-PL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buFont typeface="+mj-lt"/>
              <a:buAutoNum type="arabicPeriod" startAt="3"/>
            </a:pPr>
            <a:r>
              <a:rPr lang="pl-PL" sz="2800" dirty="0" smtClean="0">
                <a:solidFill>
                  <a:schemeClr val="tx1"/>
                </a:solidFill>
              </a:rPr>
              <a:t>W </a:t>
            </a:r>
            <a:r>
              <a:rPr lang="pl-PL" sz="2800" dirty="0">
                <a:solidFill>
                  <a:schemeClr val="tx1"/>
                </a:solidFill>
              </a:rPr>
              <a:t>przypadku próby dodawania nowej kontroli dokumentacyjnej dla zakładu dla którego już przeprowadzono kontrole dokumentacyjną </a:t>
            </a:r>
            <a:r>
              <a:rPr lang="pl-PL" sz="2800" dirty="0" smtClean="0">
                <a:solidFill>
                  <a:schemeClr val="tx1"/>
                </a:solidFill>
              </a:rPr>
              <a:t>w bieżącym </a:t>
            </a:r>
            <a:r>
              <a:rPr lang="pl-PL" sz="2800" dirty="0">
                <a:solidFill>
                  <a:schemeClr val="tx1"/>
                </a:solidFill>
              </a:rPr>
              <a:t>roku - system ISWK winien ostrzegać </a:t>
            </a:r>
            <a:r>
              <a:rPr lang="pl-PL" sz="2800" dirty="0" smtClean="0">
                <a:solidFill>
                  <a:schemeClr val="tx1"/>
                </a:solidFill>
              </a:rPr>
              <a:t>o takim </a:t>
            </a:r>
            <a:r>
              <a:rPr lang="pl-PL" sz="2800" dirty="0">
                <a:solidFill>
                  <a:schemeClr val="tx1"/>
                </a:solidFill>
              </a:rPr>
              <a:t>zdarzeniu. </a:t>
            </a:r>
          </a:p>
          <a:p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90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920880" cy="439248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5"/>
            </a:pPr>
            <a:r>
              <a:rPr lang="pl-PL" sz="2800" dirty="0">
                <a:solidFill>
                  <a:schemeClr val="tx1"/>
                </a:solidFill>
              </a:rPr>
              <a:t>Możliwość cofania statusu „zakończonego” protokołu w przypadku gdy wystąpi konieczność dopisywania kolejnej otrzymanej do analizy dokumentacji.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pl-PL" sz="2800" dirty="0" smtClean="0">
                <a:solidFill>
                  <a:schemeClr val="tx1"/>
                </a:solidFill>
              </a:rPr>
              <a:t>Należy rozważyć zmianę sposobu rejestrowania kontroli dokumentacji dotyczących PEM, gdyż powoduje to nadmierny wzrost liczby zakładów zarejestrowanych w ISWK.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53603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1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920880" cy="439248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7"/>
            </a:pPr>
            <a:r>
              <a:rPr lang="pl-PL" sz="2800" dirty="0" smtClean="0">
                <a:solidFill>
                  <a:schemeClr val="tx1"/>
                </a:solidFill>
              </a:rPr>
              <a:t>W </a:t>
            </a:r>
            <a:r>
              <a:rPr lang="pl-PL" sz="2800" dirty="0">
                <a:solidFill>
                  <a:schemeClr val="tx1"/>
                </a:solidFill>
              </a:rPr>
              <a:t>przypadku próby dodawania nowej kontroli dokumentacyjnej dla zakładu, ujętego w rocznym planie kontroli z wyjazdem w </a:t>
            </a:r>
            <a:r>
              <a:rPr lang="pl-PL" sz="2800" dirty="0" smtClean="0">
                <a:solidFill>
                  <a:schemeClr val="tx1"/>
                </a:solidFill>
              </a:rPr>
              <a:t>teren, system </a:t>
            </a:r>
            <a:r>
              <a:rPr lang="pl-PL" sz="2800" dirty="0">
                <a:solidFill>
                  <a:schemeClr val="tx1"/>
                </a:solidFill>
              </a:rPr>
              <a:t>ISWK winien ostrzegać o takim zdarzeniu.</a:t>
            </a:r>
          </a:p>
          <a:p>
            <a:pPr marL="514350" indent="-514350" algn="l">
              <a:buFont typeface="+mj-lt"/>
              <a:buAutoNum type="arabicPeriod" startAt="7"/>
            </a:pPr>
            <a:r>
              <a:rPr lang="pl-PL" sz="2800" dirty="0" smtClean="0">
                <a:solidFill>
                  <a:schemeClr val="tx1"/>
                </a:solidFill>
              </a:rPr>
              <a:t>Należy rozważyć zasadność rejestrowania kontroli dokumentacji w przypadku wydawanych zaświadczeń i opinii (np. o spełnianiu wymogów ochrony środowiska).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53603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13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920880" cy="439248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9"/>
            </a:pPr>
            <a:r>
              <a:rPr lang="pl-PL" sz="2800" dirty="0">
                <a:solidFill>
                  <a:schemeClr val="tx1"/>
                </a:solidFill>
              </a:rPr>
              <a:t>W przypadku nie wypełnienia poprawnie wszystkich niezbędnych pól podczas sporządzania adnotacji ISWK nie powinien pozwalać na nadanie kontroli </a:t>
            </a:r>
            <a:r>
              <a:rPr lang="pl-PL" sz="2800" dirty="0" smtClean="0">
                <a:solidFill>
                  <a:schemeClr val="tx1"/>
                </a:solidFill>
              </a:rPr>
              <a:t>statusu „</a:t>
            </a:r>
            <a:r>
              <a:rPr lang="pl-PL" sz="2800" dirty="0">
                <a:solidFill>
                  <a:schemeClr val="tx1"/>
                </a:solidFill>
              </a:rPr>
              <a:t>zakończonej”. 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9"/>
            </a:pPr>
            <a:r>
              <a:rPr lang="pl-PL" sz="2800" dirty="0" smtClean="0">
                <a:solidFill>
                  <a:schemeClr val="tx1"/>
                </a:solidFill>
              </a:rPr>
              <a:t>Po zalogowaniu się do ISWK, użytkownik winien mieć możliwość wyszukania swoich kontroli ze statusem „w trakcie realizacji”.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53603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6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52600"/>
          </a:xfrm>
        </p:spPr>
        <p:txBody>
          <a:bodyPr/>
          <a:lstStyle/>
          <a:p>
            <a:r>
              <a:rPr lang="pl-PL" sz="6000" b="1" dirty="0" smtClean="0">
                <a:solidFill>
                  <a:schemeClr val="accent6">
                    <a:lumMod val="50000"/>
                  </a:schemeClr>
                </a:solidFill>
              </a:rPr>
              <a:t>Dziękuję za uwagę.</a:t>
            </a:r>
            <a:endParaRPr lang="pl-PL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56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424936" cy="4176464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Wyróżnia się następujące rodzaje kontroli dokumentacji: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Kontrole planowe</a:t>
            </a:r>
            <a:r>
              <a:rPr lang="pl-PL" sz="2800" dirty="0" smtClean="0">
                <a:solidFill>
                  <a:schemeClr val="tx1"/>
                </a:solidFill>
              </a:rPr>
              <a:t>: </a:t>
            </a:r>
            <a:r>
              <a:rPr lang="pl-PL" sz="2800" dirty="0">
                <a:solidFill>
                  <a:schemeClr val="tx1"/>
                </a:solidFill>
              </a:rPr>
              <a:t>kontrole dokumentacyjne oparte na analizie badań </a:t>
            </a:r>
            <a:r>
              <a:rPr lang="pl-PL" sz="2800" dirty="0" err="1">
                <a:solidFill>
                  <a:schemeClr val="tx1"/>
                </a:solidFill>
              </a:rPr>
              <a:t>automonitoringowych</a:t>
            </a:r>
            <a:r>
              <a:rPr lang="pl-PL" sz="2800" dirty="0">
                <a:solidFill>
                  <a:schemeClr val="tx1"/>
                </a:solidFill>
              </a:rPr>
              <a:t>, które  uwzględnione zostały w rocznym planie kontroli dokumentacyjnych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Kontrole pozaplanowe</a:t>
            </a:r>
            <a:r>
              <a:rPr lang="pl-PL" sz="2800" dirty="0" smtClean="0">
                <a:solidFill>
                  <a:schemeClr val="tx1"/>
                </a:solidFill>
              </a:rPr>
              <a:t>: </a:t>
            </a:r>
            <a:r>
              <a:rPr lang="pl-PL" sz="2800" dirty="0">
                <a:solidFill>
                  <a:schemeClr val="tx1"/>
                </a:solidFill>
              </a:rPr>
              <a:t>kontrole oparte na analizie dokumentacji z wyłączeniem badań </a:t>
            </a:r>
            <a:r>
              <a:rPr lang="pl-PL" sz="2800" dirty="0" err="1" smtClean="0">
                <a:solidFill>
                  <a:schemeClr val="tx1"/>
                </a:solidFill>
              </a:rPr>
              <a:t>automonitoringowych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</a:rPr>
              <a:t>i oparte na analizie badań </a:t>
            </a:r>
            <a:r>
              <a:rPr lang="pl-PL" sz="2800" dirty="0" err="1">
                <a:solidFill>
                  <a:schemeClr val="tx1"/>
                </a:solidFill>
              </a:rPr>
              <a:t>automonitoringowych</a:t>
            </a:r>
            <a:r>
              <a:rPr lang="pl-PL" sz="2800" dirty="0">
                <a:solidFill>
                  <a:schemeClr val="tx1"/>
                </a:solidFill>
              </a:rPr>
              <a:t>, które nie zostały uwzględnione w rocznym planie kontroli dokumentacyjnych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4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424936" cy="4176464"/>
          </a:xfrm>
        </p:spPr>
        <p:txBody>
          <a:bodyPr/>
          <a:lstStyle/>
          <a:p>
            <a:pPr algn="l"/>
            <a:r>
              <a:rPr lang="pl-PL" sz="2800" dirty="0">
                <a:solidFill>
                  <a:schemeClr val="tx1"/>
                </a:solidFill>
              </a:rPr>
              <a:t>Wykaz czynności inspektora kwalifikowanych, jako kontrole na podstawie dokumentacji bez wyjazdu </a:t>
            </a:r>
            <a:r>
              <a:rPr lang="pl-PL" sz="2800" dirty="0" smtClean="0">
                <a:solidFill>
                  <a:schemeClr val="tx1"/>
                </a:solidFill>
              </a:rPr>
              <a:t>w teren:</a:t>
            </a:r>
          </a:p>
          <a:p>
            <a:pPr algn="l"/>
            <a:r>
              <a:rPr lang="pl-PL" sz="2800" b="1" dirty="0">
                <a:solidFill>
                  <a:schemeClr val="tx1"/>
                </a:solidFill>
              </a:rPr>
              <a:t>Kontrole bez wyjazdu w teren oparte na analizie </a:t>
            </a:r>
            <a:r>
              <a:rPr lang="pl-PL" sz="2800" b="1" dirty="0" smtClean="0">
                <a:solidFill>
                  <a:schemeClr val="tx1"/>
                </a:solidFill>
              </a:rPr>
              <a:t>badań </a:t>
            </a:r>
            <a:r>
              <a:rPr lang="pl-PL" sz="2800" b="1" dirty="0" err="1" smtClean="0">
                <a:solidFill>
                  <a:schemeClr val="tx1"/>
                </a:solidFill>
              </a:rPr>
              <a:t>automonitoringowych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r>
              <a:rPr lang="pl-PL" sz="2800" b="1" dirty="0">
                <a:solidFill>
                  <a:schemeClr val="tx1"/>
                </a:solidFill>
              </a:rPr>
              <a:t>wynikające z rocznego planu kontroli oraz </a:t>
            </a:r>
            <a:r>
              <a:rPr lang="pl-PL" sz="2800" b="1" dirty="0" smtClean="0">
                <a:solidFill>
                  <a:schemeClr val="tx1"/>
                </a:solidFill>
              </a:rPr>
              <a:t>pozaplanowe: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</a:t>
            </a:r>
            <a:r>
              <a:rPr lang="pl-PL" sz="2800" dirty="0" smtClean="0">
                <a:solidFill>
                  <a:schemeClr val="tx1"/>
                </a:solidFill>
              </a:rPr>
              <a:t>w celu </a:t>
            </a:r>
            <a:r>
              <a:rPr lang="pl-PL" sz="2800" dirty="0">
                <a:solidFill>
                  <a:schemeClr val="tx1"/>
                </a:solidFill>
              </a:rPr>
              <a:t>oceny dotrzymywania wielkości dopuszczalnych oraz spełnienia wymagań dotyczących badań </a:t>
            </a:r>
            <a:r>
              <a:rPr lang="pl-PL" sz="2800" dirty="0" err="1">
                <a:solidFill>
                  <a:schemeClr val="tx1"/>
                </a:solidFill>
              </a:rPr>
              <a:t>automonitoringowych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84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4464496"/>
          </a:xfrm>
        </p:spPr>
        <p:txBody>
          <a:bodyPr/>
          <a:lstStyle/>
          <a:p>
            <a:pPr algn="l"/>
            <a:r>
              <a:rPr lang="pl-PL" sz="2800" b="1" i="1" dirty="0">
                <a:solidFill>
                  <a:schemeClr val="tx1"/>
                </a:solidFill>
              </a:rPr>
              <a:t>Kontrole bez wyjazdu w teren </a:t>
            </a:r>
            <a:r>
              <a:rPr lang="pl-PL" sz="2800" b="1" dirty="0">
                <a:solidFill>
                  <a:schemeClr val="tx1"/>
                </a:solidFill>
              </a:rPr>
              <a:t>oparte na analizie dokumentacji</a:t>
            </a:r>
            <a:r>
              <a:rPr lang="pl-PL" sz="2800" b="1" i="1" dirty="0">
                <a:solidFill>
                  <a:schemeClr val="tx1"/>
                </a:solidFill>
              </a:rPr>
              <a:t> </a:t>
            </a:r>
            <a:r>
              <a:rPr lang="pl-PL" sz="2800" b="1" i="1" dirty="0" smtClean="0">
                <a:solidFill>
                  <a:schemeClr val="tx1"/>
                </a:solidFill>
              </a:rPr>
              <a:t>z </a:t>
            </a:r>
            <a:r>
              <a:rPr lang="pl-PL" sz="2800" b="1" i="1" dirty="0">
                <a:solidFill>
                  <a:schemeClr val="tx1"/>
                </a:solidFill>
              </a:rPr>
              <a:t>wyłączeniem badań </a:t>
            </a:r>
            <a:r>
              <a:rPr lang="pl-PL" sz="2800" b="1" i="1" dirty="0" err="1" smtClean="0">
                <a:solidFill>
                  <a:schemeClr val="tx1"/>
                </a:solidFill>
              </a:rPr>
              <a:t>automonitoringowych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  <a:endParaRPr lang="pl-PL" sz="28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w celu weryfikacji wykazu zawierającego dane o rodzaju, kategorii i ilości substancji niebezpiecznych znajdujących się na terenie zakładu o dużym ryzyku wystąpienia awarii oraz innych zgłoszeń ZDR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w celu weryfikacji lub aktualizacji dokumentów, zgłoszeń </a:t>
            </a:r>
            <a:r>
              <a:rPr lang="pl-PL" sz="2800" dirty="0" smtClean="0">
                <a:solidFill>
                  <a:schemeClr val="tx1"/>
                </a:solidFill>
              </a:rPr>
              <a:t>i wykazów </a:t>
            </a:r>
            <a:r>
              <a:rPr lang="pl-PL" sz="2800" dirty="0">
                <a:solidFill>
                  <a:schemeClr val="tx1"/>
                </a:solidFill>
              </a:rPr>
              <a:t>dotyczących ZZR.</a:t>
            </a:r>
          </a:p>
          <a:p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72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92888" cy="4608512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3"/>
            </a:pPr>
            <a:r>
              <a:rPr lang="pl-PL" sz="2800" dirty="0">
                <a:solidFill>
                  <a:schemeClr val="tx1"/>
                </a:solidFill>
              </a:rPr>
              <a:t>Analiza dokumentów w celu </a:t>
            </a:r>
            <a:r>
              <a:rPr lang="pl-PL" sz="2800" dirty="0" smtClean="0">
                <a:solidFill>
                  <a:schemeClr val="tx1"/>
                </a:solidFill>
              </a:rPr>
              <a:t>przedstawienia </a:t>
            </a:r>
            <a:r>
              <a:rPr lang="pl-PL" sz="2800" dirty="0">
                <a:solidFill>
                  <a:schemeClr val="tx1"/>
                </a:solidFill>
              </a:rPr>
              <a:t>informacji w związku z postępowaniem GIOŚ </a:t>
            </a:r>
            <a:r>
              <a:rPr lang="pl-PL" sz="2800" dirty="0" smtClean="0">
                <a:solidFill>
                  <a:schemeClr val="tx1"/>
                </a:solidFill>
              </a:rPr>
              <a:t>w sprawie </a:t>
            </a:r>
            <a:r>
              <a:rPr lang="pl-PL" sz="2800" dirty="0">
                <a:solidFill>
                  <a:schemeClr val="tx1"/>
                </a:solidFill>
              </a:rPr>
              <a:t>zezwolenia na </a:t>
            </a:r>
            <a:r>
              <a:rPr lang="pl-PL" sz="2800" dirty="0" smtClean="0">
                <a:solidFill>
                  <a:schemeClr val="tx1"/>
                </a:solidFill>
              </a:rPr>
              <a:t>międzynarodowe </a:t>
            </a:r>
            <a:r>
              <a:rPr lang="pl-PL" sz="2800" dirty="0">
                <a:solidFill>
                  <a:schemeClr val="tx1"/>
                </a:solidFill>
              </a:rPr>
              <a:t>przemieszczanie </a:t>
            </a:r>
            <a:r>
              <a:rPr lang="pl-PL" sz="2800" dirty="0" smtClean="0">
                <a:solidFill>
                  <a:schemeClr val="tx1"/>
                </a:solidFill>
              </a:rPr>
              <a:t>odpadów </a:t>
            </a:r>
            <a:r>
              <a:rPr lang="pl-PL" sz="2800" dirty="0" smtClean="0">
                <a:solidFill>
                  <a:srgbClr val="FF0000"/>
                </a:solidFill>
              </a:rPr>
              <a:t>– zapis korygowano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 startAt="3"/>
            </a:pPr>
            <a:r>
              <a:rPr lang="pl-PL" sz="2800" dirty="0">
                <a:solidFill>
                  <a:schemeClr val="tx1"/>
                </a:solidFill>
              </a:rPr>
              <a:t>Ocena na podstawie dokumentów przewożonego przez granicę towaru pod kątem identyfikacji, </a:t>
            </a:r>
            <a:r>
              <a:rPr lang="pl-PL" sz="2800" dirty="0" smtClean="0">
                <a:solidFill>
                  <a:schemeClr val="tx1"/>
                </a:solidFill>
              </a:rPr>
              <a:t>czy nie </a:t>
            </a:r>
            <a:r>
              <a:rPr lang="pl-PL" sz="2800" dirty="0">
                <a:solidFill>
                  <a:schemeClr val="tx1"/>
                </a:solidFill>
              </a:rPr>
              <a:t>jest odpadem w rozumieniu rozporządzenia 1013/2006 Parlamentu Europejskiego i Rady i jego ewentualnej klasyfikacji lub wykluczenia go </a:t>
            </a:r>
            <a:r>
              <a:rPr lang="pl-PL" sz="2800" dirty="0" smtClean="0">
                <a:solidFill>
                  <a:schemeClr val="tx1"/>
                </a:solidFill>
              </a:rPr>
              <a:t>z kategorii </a:t>
            </a:r>
            <a:r>
              <a:rPr lang="pl-PL" sz="2800" dirty="0">
                <a:solidFill>
                  <a:schemeClr val="tx1"/>
                </a:solidFill>
              </a:rPr>
              <a:t>odpadów.</a:t>
            </a:r>
            <a:endParaRPr lang="pl-PL" sz="2800" dirty="0" smtClean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92888" cy="4608512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5"/>
            </a:pPr>
            <a:r>
              <a:rPr lang="pl-PL" sz="2800" dirty="0">
                <a:solidFill>
                  <a:schemeClr val="tx1"/>
                </a:solidFill>
              </a:rPr>
              <a:t>Analiza zawiadomienia o planowanym terminie oddania obiektu, instalacji do użytkowania składanego przez inwestora w celu oceny przestrzegania wymagań przez nowe przedsięwzięcia określone w §2 ust.1 pkt 7i §3 ust.1 pkt 7 i 8 </a:t>
            </a:r>
            <a:r>
              <a:rPr lang="pl-PL" sz="2800" dirty="0" err="1">
                <a:solidFill>
                  <a:schemeClr val="tx1"/>
                </a:solidFill>
              </a:rPr>
              <a:t>rozp</a:t>
            </a:r>
            <a:r>
              <a:rPr lang="pl-PL" sz="2800" dirty="0">
                <a:solidFill>
                  <a:schemeClr val="tx1"/>
                </a:solidFill>
              </a:rPr>
              <a:t>. Rady Ministrów z dnia 9 listopada 2010 r. (</a:t>
            </a:r>
            <a:r>
              <a:rPr lang="pl-PL" sz="2800" dirty="0" err="1">
                <a:solidFill>
                  <a:schemeClr val="tx1"/>
                </a:solidFill>
              </a:rPr>
              <a:t>Dz.U</a:t>
            </a:r>
            <a:r>
              <a:rPr lang="pl-PL" sz="2800" dirty="0">
                <a:solidFill>
                  <a:schemeClr val="tx1"/>
                </a:solidFill>
              </a:rPr>
              <a:t>. Nr 213 ,poz.  1397 z </a:t>
            </a:r>
            <a:r>
              <a:rPr lang="pl-PL" sz="2800" dirty="0" err="1">
                <a:solidFill>
                  <a:schemeClr val="tx1"/>
                </a:solidFill>
              </a:rPr>
              <a:t>późn</a:t>
            </a:r>
            <a:r>
              <a:rPr lang="pl-PL" sz="2800" dirty="0">
                <a:solidFill>
                  <a:schemeClr val="tx1"/>
                </a:solidFill>
              </a:rPr>
              <a:t>. zm.) </a:t>
            </a:r>
            <a:r>
              <a:rPr lang="pl-PL" sz="2800" dirty="0">
                <a:solidFill>
                  <a:srgbClr val="FF0000"/>
                </a:solidFill>
              </a:rPr>
              <a:t>- uaktualniono podstawę prawną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 startAt="6"/>
            </a:pPr>
            <a:r>
              <a:rPr lang="pl-PL" sz="2800" dirty="0">
                <a:solidFill>
                  <a:schemeClr val="tx1"/>
                </a:solidFill>
              </a:rPr>
              <a:t>Analiza dokumentów przekazanych przez zakład </a:t>
            </a:r>
            <a:r>
              <a:rPr lang="pl-PL" sz="2800" dirty="0" smtClean="0">
                <a:solidFill>
                  <a:schemeClr val="tx1"/>
                </a:solidFill>
              </a:rPr>
              <a:t>w celu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</a:rPr>
              <a:t>weryfikacja raportu PRTR </a:t>
            </a: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91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80920" cy="4608512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7"/>
            </a:pPr>
            <a:r>
              <a:rPr lang="pl-PL" sz="2800" dirty="0">
                <a:solidFill>
                  <a:schemeClr val="tx1"/>
                </a:solidFill>
              </a:rPr>
              <a:t>Analiza dokumentów będących w posiadaniu </a:t>
            </a:r>
            <a:r>
              <a:rPr lang="pl-PL" sz="2800" dirty="0" err="1">
                <a:solidFill>
                  <a:schemeClr val="tx1"/>
                </a:solidFill>
              </a:rPr>
              <a:t>wioś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i przekazanych </a:t>
            </a:r>
            <a:r>
              <a:rPr lang="pl-PL" sz="2800" dirty="0">
                <a:solidFill>
                  <a:schemeClr val="tx1"/>
                </a:solidFill>
              </a:rPr>
              <a:t>przez interweniującego w celu oceny zasadności zgłoszonej interwencji (</a:t>
            </a:r>
            <a:r>
              <a:rPr lang="pl-PL" sz="2800" dirty="0" smtClean="0">
                <a:solidFill>
                  <a:schemeClr val="tx1"/>
                </a:solidFill>
              </a:rPr>
              <a:t>nie dotyczy </a:t>
            </a:r>
            <a:r>
              <a:rPr lang="pl-PL" sz="2800" dirty="0">
                <a:solidFill>
                  <a:schemeClr val="tx1"/>
                </a:solidFill>
              </a:rPr>
              <a:t>spraw przekazanych przez </a:t>
            </a:r>
            <a:r>
              <a:rPr lang="pl-PL" sz="2800" dirty="0" err="1">
                <a:solidFill>
                  <a:schemeClr val="tx1"/>
                </a:solidFill>
              </a:rPr>
              <a:t>wioś</a:t>
            </a:r>
            <a:r>
              <a:rPr lang="pl-PL" sz="2800" dirty="0">
                <a:solidFill>
                  <a:schemeClr val="tx1"/>
                </a:solidFill>
              </a:rPr>
              <a:t>  zgodnie z właściwością </a:t>
            </a:r>
            <a:r>
              <a:rPr lang="pl-PL" sz="2800" dirty="0" smtClean="0">
                <a:solidFill>
                  <a:schemeClr val="tx1"/>
                </a:solidFill>
              </a:rPr>
              <a:t>na podstawie </a:t>
            </a:r>
            <a:r>
              <a:rPr lang="pl-PL" sz="2800" dirty="0">
                <a:solidFill>
                  <a:schemeClr val="tx1"/>
                </a:solidFill>
              </a:rPr>
              <a:t>art. 243 </a:t>
            </a:r>
            <a:r>
              <a:rPr lang="pl-PL" sz="2800" dirty="0" smtClean="0">
                <a:solidFill>
                  <a:schemeClr val="tx1"/>
                </a:solidFill>
              </a:rPr>
              <a:t>a KPA</a:t>
            </a:r>
            <a:r>
              <a:rPr lang="pl-PL" sz="2800" dirty="0">
                <a:solidFill>
                  <a:schemeClr val="tx1"/>
                </a:solidFill>
              </a:rPr>
              <a:t>) </a:t>
            </a:r>
            <a:r>
              <a:rPr lang="pl-PL" sz="2800" dirty="0">
                <a:solidFill>
                  <a:srgbClr val="FF0000"/>
                </a:solidFill>
              </a:rPr>
              <a:t>– zapis skorygowano</a:t>
            </a:r>
          </a:p>
          <a:p>
            <a:pPr marL="457200" indent="-457200" algn="l">
              <a:buFont typeface="+mj-lt"/>
              <a:buAutoNum type="arabicPeriod" startAt="7"/>
            </a:pPr>
            <a:r>
              <a:rPr lang="pl-PL" sz="2800" dirty="0" smtClean="0">
                <a:solidFill>
                  <a:schemeClr val="tx1"/>
                </a:solidFill>
              </a:rPr>
              <a:t>Analiza </a:t>
            </a:r>
            <a:r>
              <a:rPr lang="pl-PL" sz="2800" dirty="0">
                <a:solidFill>
                  <a:schemeClr val="tx1"/>
                </a:solidFill>
              </a:rPr>
              <a:t>dokumentów przekazanych przez podmiot (zakład) lub organ, dołączanych do wniosków </a:t>
            </a:r>
            <a:r>
              <a:rPr lang="pl-PL" sz="2800" dirty="0" smtClean="0">
                <a:solidFill>
                  <a:schemeClr val="tx1"/>
                </a:solidFill>
              </a:rPr>
              <a:t>o wydanie </a:t>
            </a:r>
            <a:r>
              <a:rPr lang="pl-PL" sz="2800" dirty="0">
                <a:solidFill>
                  <a:schemeClr val="tx1"/>
                </a:solidFill>
              </a:rPr>
              <a:t>zaświadczenia, </a:t>
            </a:r>
            <a:r>
              <a:rPr lang="pl-PL" sz="2800" dirty="0" smtClean="0">
                <a:solidFill>
                  <a:schemeClr val="tx1"/>
                </a:solidFill>
              </a:rPr>
              <a:t>opinii </a:t>
            </a:r>
            <a:r>
              <a:rPr lang="pl-PL" sz="2800" dirty="0" smtClean="0">
                <a:solidFill>
                  <a:srgbClr val="FF0000"/>
                </a:solidFill>
              </a:rPr>
              <a:t>– zapis skorygowano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l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403244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9"/>
            </a:pPr>
            <a:r>
              <a:rPr lang="pl-PL" sz="2800" dirty="0">
                <a:solidFill>
                  <a:schemeClr val="tx1"/>
                </a:solidFill>
              </a:rPr>
              <a:t>Analiza dokumentów w celu naliczenia kary </a:t>
            </a:r>
            <a:r>
              <a:rPr lang="pl-PL" sz="2800" dirty="0" smtClean="0">
                <a:solidFill>
                  <a:schemeClr val="tx1"/>
                </a:solidFill>
              </a:rPr>
              <a:t>w trybie </a:t>
            </a:r>
            <a:r>
              <a:rPr lang="pl-PL" sz="2800" dirty="0">
                <a:solidFill>
                  <a:schemeClr val="tx1"/>
                </a:solidFill>
              </a:rPr>
              <a:t>art. 73 ustawy o systemie handlu uprawnieniami do emisji gazów cieplarnianych </a:t>
            </a:r>
            <a:r>
              <a:rPr lang="pl-PL" sz="2800" dirty="0">
                <a:solidFill>
                  <a:srgbClr val="FF0000"/>
                </a:solidFill>
              </a:rPr>
              <a:t>– nowa pozycja. </a:t>
            </a:r>
            <a:endParaRPr lang="pl-PL" sz="28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9"/>
            </a:pPr>
            <a:r>
              <a:rPr lang="pl-PL" sz="2800" dirty="0">
                <a:solidFill>
                  <a:schemeClr val="tx1"/>
                </a:solidFill>
              </a:rPr>
              <a:t>Analiza dokumentów w celu naliczenia kary za brak przestrzegania ustawy o zużytym sprzęcie elektrycznym i elektronicznym.</a:t>
            </a:r>
          </a:p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endParaRPr lang="pl-PL" sz="28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Ołtarzew: 5-8  listopada 2013 r.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94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4464496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11"/>
            </a:pPr>
            <a:r>
              <a:rPr lang="pl-PL" sz="2800" dirty="0" smtClean="0">
                <a:solidFill>
                  <a:schemeClr val="tx1"/>
                </a:solidFill>
              </a:rPr>
              <a:t>Analiza </a:t>
            </a:r>
            <a:r>
              <a:rPr lang="pl-PL" sz="2800" dirty="0">
                <a:solidFill>
                  <a:schemeClr val="tx1"/>
                </a:solidFill>
              </a:rPr>
              <a:t>dokumentów w celu naliczenia kary w trybie art. 9z ust. 1, ustawy o utrzymaniu czystości </a:t>
            </a:r>
            <a:r>
              <a:rPr lang="pl-PL" sz="2800" dirty="0" smtClean="0">
                <a:solidFill>
                  <a:schemeClr val="tx1"/>
                </a:solidFill>
              </a:rPr>
              <a:t>i porządku </a:t>
            </a:r>
            <a:r>
              <a:rPr lang="pl-PL" sz="2800" dirty="0">
                <a:solidFill>
                  <a:schemeClr val="tx1"/>
                </a:solidFill>
              </a:rPr>
              <a:t>w gminach</a:t>
            </a:r>
            <a:r>
              <a:rPr lang="pl-PL" sz="2800" dirty="0">
                <a:solidFill>
                  <a:srgbClr val="FF0000"/>
                </a:solidFill>
              </a:rPr>
              <a:t> – nowa pozycja</a:t>
            </a:r>
            <a:r>
              <a:rPr lang="pl-PL" sz="2800" dirty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pl-PL" sz="2800" dirty="0" smtClean="0">
                <a:solidFill>
                  <a:schemeClr val="tx1"/>
                </a:solidFill>
              </a:rPr>
              <a:t> Analiza </a:t>
            </a:r>
            <a:r>
              <a:rPr lang="pl-PL" sz="2800" dirty="0">
                <a:solidFill>
                  <a:schemeClr val="tx1"/>
                </a:solidFill>
              </a:rPr>
              <a:t>dokumentów w celu naliczenia kary w trybie art.  9y ust. 1 pkt 4, 5 ustawy o utrzymaniu czystości </a:t>
            </a:r>
            <a:r>
              <a:rPr lang="pl-PL" sz="2800" dirty="0" smtClean="0">
                <a:solidFill>
                  <a:schemeClr val="tx1"/>
                </a:solidFill>
              </a:rPr>
              <a:t>i porządku </a:t>
            </a:r>
            <a:r>
              <a:rPr lang="pl-PL" sz="2800" dirty="0">
                <a:solidFill>
                  <a:schemeClr val="tx1"/>
                </a:solidFill>
              </a:rPr>
              <a:t>w gminach</a:t>
            </a:r>
            <a:r>
              <a:rPr lang="pl-PL" sz="2800" dirty="0">
                <a:solidFill>
                  <a:srgbClr val="FF0000"/>
                </a:solidFill>
              </a:rPr>
              <a:t> – nowa pozycja</a:t>
            </a:r>
            <a:r>
              <a:rPr lang="pl-PL" sz="2800" dirty="0">
                <a:solidFill>
                  <a:schemeClr val="tx1"/>
                </a:solidFill>
              </a:rPr>
              <a:t>. 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 startAt="11"/>
            </a:pPr>
            <a:r>
              <a:rPr lang="pl-PL" sz="2800" dirty="0" smtClean="0">
                <a:solidFill>
                  <a:schemeClr val="tx1"/>
                </a:solidFill>
              </a:rPr>
              <a:t>Analiza dokumentów w celu naliczenia kary w trybie art. 200, w związku z art. 237, ustawy o odpadach </a:t>
            </a:r>
            <a:r>
              <a:rPr lang="pl-PL" sz="2800" dirty="0" smtClean="0">
                <a:solidFill>
                  <a:srgbClr val="FF0000"/>
                </a:solidFill>
              </a:rPr>
              <a:t>– nowa pozycja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97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ABab">
  <a:themeElements>
    <a:clrScheme name="Niestandardowy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C0504D"/>
      </a:accent2>
      <a:accent3>
        <a:srgbClr val="9BBB59"/>
      </a:accent3>
      <a:accent4>
        <a:srgbClr val="8064A2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604</Words>
  <Application>Microsoft Office PowerPoint</Application>
  <PresentationFormat>Pokaz na ekranie (4:3)</PresentationFormat>
  <Paragraphs>88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szablonABab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a.bronisz</dc:creator>
  <cp:lastModifiedBy>January Lasota</cp:lastModifiedBy>
  <cp:revision>47</cp:revision>
  <dcterms:created xsi:type="dcterms:W3CDTF">2013-06-04T07:25:46Z</dcterms:created>
  <dcterms:modified xsi:type="dcterms:W3CDTF">2013-11-04T18:43:23Z</dcterms:modified>
</cp:coreProperties>
</file>