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6"/>
  </p:notesMasterIdLst>
  <p:sldIdLst>
    <p:sldId id="264" r:id="rId2"/>
    <p:sldId id="265" r:id="rId3"/>
    <p:sldId id="286" r:id="rId4"/>
    <p:sldId id="287" r:id="rId5"/>
    <p:sldId id="266" r:id="rId6"/>
    <p:sldId id="268" r:id="rId7"/>
    <p:sldId id="269" r:id="rId8"/>
    <p:sldId id="270" r:id="rId9"/>
    <p:sldId id="271" r:id="rId10"/>
    <p:sldId id="272" r:id="rId11"/>
    <p:sldId id="273" r:id="rId12"/>
    <p:sldId id="275" r:id="rId13"/>
    <p:sldId id="274" r:id="rId14"/>
    <p:sldId id="276" r:id="rId15"/>
    <p:sldId id="277" r:id="rId16"/>
    <p:sldId id="278" r:id="rId17"/>
    <p:sldId id="299" r:id="rId18"/>
    <p:sldId id="279" r:id="rId19"/>
    <p:sldId id="280" r:id="rId20"/>
    <p:sldId id="281" r:id="rId21"/>
    <p:sldId id="284" r:id="rId22"/>
    <p:sldId id="283" r:id="rId23"/>
    <p:sldId id="285" r:id="rId24"/>
    <p:sldId id="288" r:id="rId25"/>
    <p:sldId id="289" r:id="rId26"/>
    <p:sldId id="290" r:id="rId27"/>
    <p:sldId id="291" r:id="rId28"/>
    <p:sldId id="292" r:id="rId29"/>
    <p:sldId id="293" r:id="rId30"/>
    <p:sldId id="294" r:id="rId31"/>
    <p:sldId id="295" r:id="rId32"/>
    <p:sldId id="296" r:id="rId33"/>
    <p:sldId id="298" r:id="rId34"/>
    <p:sldId id="297" r:id="rId35"/>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20" autoAdjust="0"/>
  </p:normalViewPr>
  <p:slideViewPr>
    <p:cSldViewPr>
      <p:cViewPr>
        <p:scale>
          <a:sx n="125" d="100"/>
          <a:sy n="125" d="100"/>
        </p:scale>
        <p:origin x="-1140" y="6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9E1E282-E051-4378-87E1-37E913664680}" type="datetimeFigureOut">
              <a:rPr lang="pl-PL" smtClean="0"/>
              <a:pPr/>
              <a:t>2013-11-05</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EC55814-8D09-47C5-9F78-60E779F858B4}" type="slidenum">
              <a:rPr lang="pl-PL" smtClean="0"/>
              <a:pPr/>
              <a:t>‹#›</a:t>
            </a:fld>
            <a:endParaRPr lang="pl-PL"/>
          </a:p>
        </p:txBody>
      </p:sp>
    </p:spTree>
    <p:extLst>
      <p:ext uri="{BB962C8B-B14F-4D97-AF65-F5344CB8AC3E}">
        <p14:creationId xmlns:p14="http://schemas.microsoft.com/office/powerpoint/2010/main" val="91556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CEC55814-8D09-47C5-9F78-60E779F858B4}" type="slidenum">
              <a:rPr lang="pl-PL" smtClean="0"/>
              <a:pPr/>
              <a:t>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a:xfrm>
            <a:off x="457200" y="6356350"/>
            <a:ext cx="2133600" cy="365125"/>
          </a:xfrm>
          <a:prstGeom prst="rect">
            <a:avLst/>
          </a:prstGeom>
        </p:spPr>
        <p:txBody>
          <a:bodyPr/>
          <a:lstStyle/>
          <a:p>
            <a:fld id="{33309660-09CF-43F7-99DD-9A062C7D1F6B}" type="datetime1">
              <a:rPr lang="pl-PL" smtClean="0"/>
              <a:pPr/>
              <a:t>2013-11-05</a:t>
            </a:fld>
            <a:endParaRPr lang="pl-PL"/>
          </a:p>
        </p:txBody>
      </p:sp>
      <p:sp>
        <p:nvSpPr>
          <p:cNvPr id="5" name="Symbol zastępczy stopki 4"/>
          <p:cNvSpPr>
            <a:spLocks noGrp="1"/>
          </p:cNvSpPr>
          <p:nvPr>
            <p:ph type="ftr" sz="quarter" idx="11"/>
          </p:nvPr>
        </p:nvSpPr>
        <p:spPr>
          <a:xfrm>
            <a:off x="3124200" y="6356350"/>
            <a:ext cx="2895600" cy="365125"/>
          </a:xfrm>
          <a:prstGeom prst="rect">
            <a:avLst/>
          </a:prstGeom>
        </p:spPr>
        <p:txBody>
          <a:bodyPr/>
          <a:lstStyle/>
          <a:p>
            <a:r>
              <a:rPr lang="pl-PL" smtClean="0"/>
              <a:t>11 czerwca 2013 r. </a:t>
            </a:r>
            <a:endParaRPr lang="pl-PL"/>
          </a:p>
        </p:txBody>
      </p:sp>
      <p:sp>
        <p:nvSpPr>
          <p:cNvPr id="6" name="Symbol zastępczy numeru slajdu 5"/>
          <p:cNvSpPr>
            <a:spLocks noGrp="1"/>
          </p:cNvSpPr>
          <p:nvPr>
            <p:ph type="sldNum" sz="quarter" idx="12"/>
          </p:nvPr>
        </p:nvSpPr>
        <p:spPr>
          <a:xfrm>
            <a:off x="6553200" y="6356350"/>
            <a:ext cx="2133600" cy="365125"/>
          </a:xfrm>
          <a:prstGeom prst="rect">
            <a:avLst/>
          </a:prstGeom>
        </p:spPr>
        <p:txBody>
          <a:bodyPr/>
          <a:lstStyle/>
          <a:p>
            <a:fld id="{2E01A7D6-C70B-408F-BDBD-2AE5A83EBB20}"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 name="Tytuł 1"/>
          <p:cNvSpPr txBox="1">
            <a:spLocks/>
          </p:cNvSpPr>
          <p:nvPr/>
        </p:nvSpPr>
        <p:spPr>
          <a:xfrm>
            <a:off x="107504" y="188640"/>
            <a:ext cx="6264696" cy="1296144"/>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2000" b="0" i="0" u="none" strike="noStrike" kern="1200" cap="none" spc="0" normalizeH="0" baseline="0" noProof="0" dirty="0" smtClean="0">
                <a:ln>
                  <a:noFill/>
                </a:ln>
                <a:solidFill>
                  <a:schemeClr val="tx1"/>
                </a:solidFill>
                <a:effectLst/>
                <a:uLnTx/>
                <a:uFillTx/>
                <a:latin typeface="+mj-lt"/>
                <a:ea typeface="+mj-ea"/>
                <a:cs typeface="+mj-cs"/>
              </a:rPr>
              <a:t>Monitoring efektów realizacji Projektu PL0100 „Wzrost efektywności działalności Inspekcji Ochrony Środowiska, na podstawie doświadczeń norweskich”</a:t>
            </a:r>
            <a:endParaRPr kumimoji="0" lang="pl-PL" sz="2000" b="0" i="0" u="none" strike="noStrike" kern="1200" cap="none" spc="0" normalizeH="0" baseline="0" noProof="0" dirty="0">
              <a:ln>
                <a:noFill/>
              </a:ln>
              <a:solidFill>
                <a:schemeClr val="tx1"/>
              </a:solidFill>
              <a:effectLst/>
              <a:uLnTx/>
              <a:uFillTx/>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51" r:id="rId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package" Target="../embeddings/Dokument_programu_Microsoft_Word1.docx"/><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79512" y="1196752"/>
            <a:ext cx="8424936" cy="5112568"/>
          </a:xfrm>
        </p:spPr>
        <p:txBody>
          <a:bodyPr/>
          <a:lstStyle/>
          <a:p>
            <a:pPr marL="457200" lvl="0" indent="-457200"/>
            <a:endParaRPr lang="pl-PL" sz="2000" dirty="0" smtClean="0">
              <a:solidFill>
                <a:schemeClr val="tx1"/>
              </a:solidFill>
            </a:endParaRPr>
          </a:p>
          <a:p>
            <a:pPr marL="457200" lvl="0" indent="-457200"/>
            <a:endParaRPr lang="pl-PL" sz="2000" dirty="0">
              <a:solidFill>
                <a:schemeClr val="tx1"/>
              </a:solidFill>
            </a:endParaRPr>
          </a:p>
          <a:p>
            <a:pPr marL="457200" lvl="0" indent="-457200"/>
            <a:endParaRPr lang="pl-PL" sz="2000" dirty="0" smtClean="0">
              <a:solidFill>
                <a:schemeClr val="tx1"/>
              </a:solidFill>
            </a:endParaRPr>
          </a:p>
          <a:p>
            <a:pPr marL="457200" lvl="0" indent="-457200"/>
            <a:endParaRPr lang="pl-PL" sz="2000" dirty="0" smtClean="0">
              <a:solidFill>
                <a:schemeClr val="tx1"/>
              </a:solidFill>
            </a:endParaRPr>
          </a:p>
          <a:p>
            <a:pPr marL="457200" lvl="0" indent="-457200"/>
            <a:r>
              <a:rPr lang="pl-PL" sz="4000" dirty="0" smtClean="0">
                <a:solidFill>
                  <a:schemeClr val="tx1"/>
                </a:solidFill>
              </a:rPr>
              <a:t>Przegląd </a:t>
            </a:r>
            <a:r>
              <a:rPr lang="pl-PL" sz="4000" dirty="0">
                <a:solidFill>
                  <a:schemeClr val="tx1"/>
                </a:solidFill>
              </a:rPr>
              <a:t>zasad wykonywania kontroli inwestycyjnych - propozycje zmian </a:t>
            </a:r>
            <a:endParaRPr lang="pl-PL" sz="4000" dirty="0" smtClean="0">
              <a:solidFill>
                <a:schemeClr val="tx1"/>
              </a:solidFill>
            </a:endParaRPr>
          </a:p>
          <a:p>
            <a:pPr marL="457200" lvl="0" indent="-457200" algn="l"/>
            <a:endParaRPr lang="pl-PL" sz="2000" dirty="0" smtClean="0">
              <a:solidFill>
                <a:schemeClr val="tx1"/>
              </a:solidFill>
            </a:endParaRPr>
          </a:p>
          <a:p>
            <a:pPr marL="457200" lvl="0" indent="-457200" algn="l"/>
            <a:endParaRPr lang="pl-PL" sz="2000" dirty="0">
              <a:solidFill>
                <a:schemeClr val="tx1"/>
              </a:solidFill>
            </a:endParaRPr>
          </a:p>
          <a:p>
            <a:pPr marL="457200" lvl="0" indent="-457200" algn="l">
              <a:spcBef>
                <a:spcPts val="0"/>
              </a:spcBef>
            </a:pPr>
            <a:endParaRPr lang="pl-PL" sz="2000" dirty="0" smtClean="0">
              <a:solidFill>
                <a:schemeClr val="tx1"/>
              </a:solidFill>
            </a:endParaRPr>
          </a:p>
          <a:p>
            <a:pPr marL="457200" lvl="0" indent="-457200" algn="l"/>
            <a:r>
              <a:rPr lang="pl-PL" sz="2400" dirty="0" smtClean="0">
                <a:solidFill>
                  <a:srgbClr val="002060"/>
                </a:solidFill>
              </a:rPr>
              <a:t>Marta </a:t>
            </a:r>
            <a:r>
              <a:rPr lang="pl-PL" sz="2400" dirty="0" err="1" smtClean="0">
                <a:solidFill>
                  <a:srgbClr val="002060"/>
                </a:solidFill>
              </a:rPr>
              <a:t>Wojtaczka</a:t>
            </a:r>
            <a:endParaRPr lang="pl-PL" sz="2400" dirty="0">
              <a:solidFill>
                <a:srgbClr val="002060"/>
              </a:solidFill>
            </a:endParaRPr>
          </a:p>
          <a:p>
            <a:pPr marL="457200" lvl="0" indent="-457200" algn="l"/>
            <a:r>
              <a:rPr lang="pl-PL" sz="2400" dirty="0">
                <a:solidFill>
                  <a:srgbClr val="002060"/>
                </a:solidFill>
              </a:rPr>
              <a:t>Wydział Inspekcji </a:t>
            </a:r>
          </a:p>
          <a:p>
            <a:pPr marL="457200" lvl="0" indent="-457200" algn="l"/>
            <a:r>
              <a:rPr lang="pl-PL" sz="2400" dirty="0">
                <a:solidFill>
                  <a:srgbClr val="002060"/>
                </a:solidFill>
              </a:rPr>
              <a:t>WIOŚ w Warszawie</a:t>
            </a:r>
          </a:p>
          <a:p>
            <a:pPr marL="457200" lvl="0" indent="-457200"/>
            <a:endParaRPr lang="pl-PL" sz="2000" dirty="0" smtClean="0">
              <a:solidFill>
                <a:schemeClr val="tx1"/>
              </a:solidFill>
            </a:endParaRPr>
          </a:p>
        </p:txBody>
      </p:sp>
      <p:sp>
        <p:nvSpPr>
          <p:cNvPr id="4" name="Symbol zastępczy stopki 3"/>
          <p:cNvSpPr>
            <a:spLocks noGrp="1"/>
          </p:cNvSpPr>
          <p:nvPr>
            <p:ph type="ftr" sz="quarter" idx="11"/>
          </p:nvPr>
        </p:nvSpPr>
        <p:spPr>
          <a:xfrm>
            <a:off x="2987824" y="6356350"/>
            <a:ext cx="3031976" cy="365125"/>
          </a:xfrm>
        </p:spPr>
        <p:txBody>
          <a:bodyPr/>
          <a:lstStyle/>
          <a:p>
            <a:r>
              <a:rPr lang="pl-PL" dirty="0" smtClean="0"/>
              <a:t>Ołtarzew - 6  listopada 2013 r. </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1704405296"/>
              </p:ext>
            </p:extLst>
          </p:nvPr>
        </p:nvGraphicFramePr>
        <p:xfrm>
          <a:off x="107504" y="2132856"/>
          <a:ext cx="8928992" cy="4521696"/>
        </p:xfrm>
        <a:graphic>
          <a:graphicData uri="http://schemas.openxmlformats.org/drawingml/2006/table">
            <a:tbl>
              <a:tblPr firstRow="1" firstCol="1" bandRow="1"/>
              <a:tblGrid>
                <a:gridCol w="4176464"/>
                <a:gridCol w="4752528"/>
              </a:tblGrid>
              <a:tr h="72880">
                <a:tc>
                  <a:txBody>
                    <a:bodyPr/>
                    <a:lstStyle/>
                    <a:p>
                      <a:pPr algn="ctr">
                        <a:lnSpc>
                          <a:spcPct val="115000"/>
                        </a:lnSpc>
                        <a:spcAft>
                          <a:spcPts val="0"/>
                        </a:spcAft>
                      </a:pPr>
                      <a:r>
                        <a:rPr lang="pl-PL" sz="1800" b="1" dirty="0">
                          <a:effectLst/>
                          <a:latin typeface="Times New Roman"/>
                          <a:ea typeface="Calibri"/>
                          <a:cs typeface="Times New Roman"/>
                        </a:rPr>
                        <a:t>Zgodnie z obowiązującym dokumentem SK</a:t>
                      </a:r>
                      <a:endParaRPr lang="pl-PL" sz="1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800" b="1" dirty="0">
                          <a:effectLst/>
                          <a:latin typeface="Times New Roman"/>
                          <a:ea typeface="Calibri"/>
                          <a:cs typeface="Times New Roman"/>
                        </a:rPr>
                        <a:t>Proponowane zmiany</a:t>
                      </a:r>
                      <a:endParaRPr lang="pl-PL" sz="1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5528">
                <a:tc>
                  <a:txBody>
                    <a:bodyPr/>
                    <a:lstStyle/>
                    <a:p>
                      <a:pPr marL="342900" lvl="0" indent="-342900">
                        <a:lnSpc>
                          <a:spcPct val="100000"/>
                        </a:lnSpc>
                        <a:spcAft>
                          <a:spcPts val="0"/>
                        </a:spcAft>
                        <a:buFont typeface="+mj-lt"/>
                        <a:buAutoNum type="arabicPeriod" startAt="2"/>
                        <a:tabLst>
                          <a:tab pos="457200" algn="l"/>
                        </a:tabLst>
                      </a:pPr>
                      <a:r>
                        <a:rPr lang="pl-PL" sz="1200" dirty="0" smtClean="0">
                          <a:effectLst/>
                          <a:latin typeface="Times New Roman"/>
                          <a:ea typeface="Calibri"/>
                          <a:cs typeface="Times New Roman"/>
                        </a:rPr>
                        <a:t>Wskazanym jest, aby inwestor do swojego zgłoszenia o zamiarze oddania inwestycji do użytkowania dołączył dokumenty potwierdzające spełnienie obowiązków, które są wymagane przed rozpoczęciem eksploatacji, w tym określonych w art. 76 ust. 2 ustawy Prawo ochrony środowiska. Do takich dokumentów m.in. należą: </a:t>
                      </a:r>
                    </a:p>
                    <a:p>
                      <a:pPr marL="541338" lvl="0" indent="-228600">
                        <a:lnSpc>
                          <a:spcPct val="115000"/>
                        </a:lnSpc>
                        <a:spcAft>
                          <a:spcPts val="0"/>
                        </a:spcAft>
                        <a:buFont typeface="+mj-lt"/>
                        <a:buAutoNum type="arabicParenR"/>
                        <a:tabLst/>
                      </a:pPr>
                      <a:r>
                        <a:rPr lang="pl-PL" sz="1200" dirty="0" smtClean="0">
                          <a:effectLst/>
                          <a:latin typeface="Times New Roman"/>
                          <a:ea typeface="Calibri"/>
                          <a:cs typeface="Times New Roman"/>
                        </a:rPr>
                        <a:t>plan zagospodarowania działki,</a:t>
                      </a:r>
                    </a:p>
                    <a:p>
                      <a:pPr marL="541338" lvl="0" indent="-228600">
                        <a:lnSpc>
                          <a:spcPct val="115000"/>
                        </a:lnSpc>
                        <a:spcAft>
                          <a:spcPts val="0"/>
                        </a:spcAft>
                        <a:buFont typeface="+mj-lt"/>
                        <a:buAutoNum type="arabicParenR"/>
                        <a:tabLst/>
                      </a:pPr>
                      <a:r>
                        <a:rPr lang="pl-PL" sz="1200" dirty="0" smtClean="0">
                          <a:effectLst/>
                          <a:latin typeface="Times New Roman"/>
                          <a:ea typeface="Calibri"/>
                          <a:cs typeface="Times New Roman"/>
                        </a:rPr>
                        <a:t>pozwolenia i zezwolenia związane z realizacją inwestycji,</a:t>
                      </a:r>
                    </a:p>
                    <a:p>
                      <a:pPr marL="541338" lvl="0" indent="-228600">
                        <a:lnSpc>
                          <a:spcPct val="115000"/>
                        </a:lnSpc>
                        <a:spcAft>
                          <a:spcPts val="0"/>
                        </a:spcAft>
                        <a:buFont typeface="+mj-lt"/>
                        <a:buAutoNum type="arabicParenR"/>
                        <a:tabLst/>
                      </a:pPr>
                      <a:r>
                        <a:rPr lang="pl-PL" sz="1200" dirty="0" smtClean="0">
                          <a:effectLst/>
                          <a:latin typeface="Times New Roman"/>
                          <a:ea typeface="Calibri"/>
                          <a:cs typeface="Times New Roman"/>
                        </a:rPr>
                        <a:t>pozwolenia i zezwolenia dotyczące korzystania ze środowiska, wymagane przepisami szczególnymi, </a:t>
                      </a:r>
                    </a:p>
                    <a:p>
                      <a:pPr marL="541338" lvl="0" indent="-228600">
                        <a:lnSpc>
                          <a:spcPct val="115000"/>
                        </a:lnSpc>
                        <a:spcAft>
                          <a:spcPts val="0"/>
                        </a:spcAft>
                        <a:buFont typeface="+mj-lt"/>
                        <a:buAutoNum type="arabicParenR"/>
                        <a:tabLst/>
                      </a:pPr>
                      <a:r>
                        <a:rPr lang="pl-PL" sz="1200" dirty="0" smtClean="0">
                          <a:effectLst/>
                          <a:latin typeface="Times New Roman"/>
                          <a:ea typeface="Calibri"/>
                          <a:cs typeface="Times New Roman"/>
                        </a:rPr>
                        <a:t>postanowienie o konieczności sporządzania raportu oddziaływania przedsięwzięcia na środowisko lub jego braku (dotyczy przedsięwzięć dla których raport może być wymagany)</a:t>
                      </a:r>
                    </a:p>
                    <a:p>
                      <a:pPr marL="541338" lvl="0" indent="-228600">
                        <a:lnSpc>
                          <a:spcPct val="115000"/>
                        </a:lnSpc>
                        <a:spcAft>
                          <a:spcPts val="0"/>
                        </a:spcAft>
                        <a:buFont typeface="+mj-lt"/>
                        <a:buAutoNum type="arabicParenR"/>
                        <a:tabLst/>
                      </a:pPr>
                      <a:r>
                        <a:rPr lang="pl-PL" sz="1200" dirty="0" smtClean="0">
                          <a:effectLst/>
                          <a:latin typeface="Times New Roman"/>
                          <a:ea typeface="Calibri"/>
                          <a:cs typeface="Times New Roman"/>
                        </a:rPr>
                        <a:t>wyniki pomiarów kontrolnych.</a:t>
                      </a:r>
                    </a:p>
                    <a:p>
                      <a:pPr>
                        <a:lnSpc>
                          <a:spcPct val="115000"/>
                        </a:lnSpc>
                        <a:spcAft>
                          <a:spcPts val="0"/>
                        </a:spcAft>
                      </a:pPr>
                      <a:r>
                        <a:rPr lang="pl-PL" sz="1200" dirty="0">
                          <a:effectLst/>
                          <a:latin typeface="Times New Roman"/>
                          <a:ea typeface="Calibri"/>
                          <a:cs typeface="Times New Roman"/>
                        </a:rPr>
                        <a:t> </a:t>
                      </a:r>
                      <a:endParaRPr lang="pl-PL" sz="12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00000"/>
                        </a:lnSpc>
                        <a:spcAft>
                          <a:spcPts val="0"/>
                        </a:spcAft>
                        <a:buFont typeface="+mj-lt"/>
                        <a:buAutoNum type="arabicPeriod" startAt="2"/>
                      </a:pPr>
                      <a:r>
                        <a:rPr lang="pl-PL" sz="1200" dirty="0" smtClean="0">
                          <a:solidFill>
                            <a:srgbClr val="FF0000"/>
                          </a:solidFill>
                          <a:effectLst/>
                          <a:latin typeface="Times New Roman"/>
                          <a:ea typeface="Times New Roman"/>
                        </a:rPr>
                        <a:t>Sposób postępowania po otrzymaniu od inwestora zgłoszenia zamiaru oddania do użytkowania obiektu (instalacji) określanego w §2 ust 1 pkt 7 i §3 ust. 1 pkt 7 i 8 rozporządzenia Rady Ministrów z dnia 9 listopada 2010 r. </a:t>
                      </a:r>
                      <a:r>
                        <a:rPr lang="pl-PL" sz="1200" i="1" dirty="0" smtClean="0">
                          <a:solidFill>
                            <a:srgbClr val="FF0000"/>
                          </a:solidFill>
                          <a:effectLst/>
                          <a:latin typeface="Times New Roman"/>
                          <a:ea typeface="Times New Roman"/>
                        </a:rPr>
                        <a:t>w sprawie określenia rodzajów przedsięwzięć mogących znacząco oddziaływać na środowisko</a:t>
                      </a:r>
                      <a:r>
                        <a:rPr lang="pl-PL" sz="1200" dirty="0" smtClean="0">
                          <a:solidFill>
                            <a:srgbClr val="FF0000"/>
                          </a:solidFill>
                          <a:effectLst/>
                          <a:latin typeface="Times New Roman"/>
                          <a:ea typeface="Times New Roman"/>
                        </a:rPr>
                        <a:t> (Dz. U. Nr 213, poz. 1397 z późn.zm.) </a:t>
                      </a:r>
                      <a:r>
                        <a:rPr lang="pl-PL" sz="1200" b="0" dirty="0" smtClean="0">
                          <a:solidFill>
                            <a:srgbClr val="FF0000"/>
                          </a:solidFill>
                          <a:effectLst/>
                          <a:latin typeface="Times New Roman"/>
                          <a:ea typeface="Times New Roman"/>
                        </a:rPr>
                        <a:t>oraz innych przedsięwzięć w zależności od indywidualnej oceny </a:t>
                      </a:r>
                      <a:r>
                        <a:rPr lang="pl-PL" sz="1200" b="0" dirty="0" err="1" smtClean="0">
                          <a:solidFill>
                            <a:srgbClr val="FF0000"/>
                          </a:solidFill>
                          <a:effectLst/>
                          <a:latin typeface="Times New Roman"/>
                          <a:ea typeface="Times New Roman"/>
                        </a:rPr>
                        <a:t>wioś</a:t>
                      </a:r>
                      <a:r>
                        <a:rPr lang="pl-PL" sz="1200" b="0" dirty="0" smtClean="0">
                          <a:solidFill>
                            <a:srgbClr val="FF0000"/>
                          </a:solidFill>
                          <a:effectLst/>
                          <a:latin typeface="Times New Roman"/>
                          <a:ea typeface="Times New Roman"/>
                        </a:rPr>
                        <a:t>,</a:t>
                      </a:r>
                      <a:r>
                        <a:rPr lang="pl-PL" sz="1200" b="0" baseline="0" dirty="0" smtClean="0">
                          <a:solidFill>
                            <a:srgbClr val="FF0000"/>
                          </a:solidFill>
                          <a:effectLst/>
                          <a:latin typeface="Times New Roman"/>
                          <a:ea typeface="Times New Roman"/>
                        </a:rPr>
                        <a:t> </a:t>
                      </a:r>
                      <a:r>
                        <a:rPr lang="pl-PL" sz="1200" dirty="0" smtClean="0">
                          <a:solidFill>
                            <a:srgbClr val="FF0000"/>
                          </a:solidFill>
                          <a:effectLst/>
                          <a:latin typeface="Times New Roman"/>
                          <a:ea typeface="Times New Roman"/>
                        </a:rPr>
                        <a:t>zgodnie z zasadami określonymi </a:t>
                      </a:r>
                      <a:br>
                        <a:rPr lang="pl-PL" sz="1200" dirty="0" smtClean="0">
                          <a:solidFill>
                            <a:srgbClr val="FF0000"/>
                          </a:solidFill>
                          <a:effectLst/>
                          <a:latin typeface="Times New Roman"/>
                          <a:ea typeface="Times New Roman"/>
                        </a:rPr>
                      </a:br>
                      <a:r>
                        <a:rPr lang="pl-PL" sz="1200" dirty="0" smtClean="0">
                          <a:solidFill>
                            <a:srgbClr val="FF0000"/>
                          </a:solidFill>
                          <a:effectLst/>
                          <a:latin typeface="Times New Roman"/>
                          <a:ea typeface="Times New Roman"/>
                        </a:rPr>
                        <a:t>w Dokumentem 1.3.1.4. </a:t>
                      </a:r>
                      <a:r>
                        <a:rPr lang="pl-PL" sz="1200" b="1" i="1" dirty="0" smtClean="0">
                          <a:solidFill>
                            <a:srgbClr val="FF0000"/>
                          </a:solidFill>
                          <a:effectLst/>
                          <a:latin typeface="Times New Roman"/>
                          <a:ea typeface="Times New Roman"/>
                        </a:rPr>
                        <a:t>Zasady wykonywania i dokumentowania kontroli na podstawie dokumentacji bez wyjazdu w teren oraz kontroli w terenie bez ustalonego podmiotu – </a:t>
                      </a:r>
                      <a:r>
                        <a:rPr lang="pl-PL" sz="1200" dirty="0" smtClean="0">
                          <a:solidFill>
                            <a:srgbClr val="FF0000"/>
                          </a:solidFill>
                          <a:effectLst/>
                          <a:latin typeface="Times New Roman"/>
                          <a:ea typeface="Times New Roman"/>
                        </a:rPr>
                        <a:t>inspektor wykonuje kontrolę dokumentacyjną sporządzając w ISWK adnotację  </a:t>
                      </a:r>
                      <a:br>
                        <a:rPr lang="pl-PL" sz="1200" dirty="0" smtClean="0">
                          <a:solidFill>
                            <a:srgbClr val="FF0000"/>
                          </a:solidFill>
                          <a:effectLst/>
                          <a:latin typeface="Times New Roman"/>
                          <a:ea typeface="Times New Roman"/>
                        </a:rPr>
                      </a:br>
                      <a:r>
                        <a:rPr lang="pl-PL" sz="1200" dirty="0" smtClean="0">
                          <a:solidFill>
                            <a:srgbClr val="FF0000"/>
                          </a:solidFill>
                          <a:effectLst/>
                          <a:latin typeface="Times New Roman"/>
                          <a:ea typeface="Times New Roman"/>
                        </a:rPr>
                        <a:t>z czynności kontrolnych</a:t>
                      </a:r>
                      <a:r>
                        <a:rPr lang="pl-PL" sz="1200" b="1" i="1" dirty="0" smtClean="0">
                          <a:solidFill>
                            <a:srgbClr val="FF0000"/>
                          </a:solidFill>
                          <a:effectLst/>
                          <a:latin typeface="Times New Roman"/>
                          <a:ea typeface="Times New Roman"/>
                        </a:rPr>
                        <a:t> </a:t>
                      </a:r>
                      <a:r>
                        <a:rPr lang="pl-PL" sz="1200" dirty="0" smtClean="0">
                          <a:solidFill>
                            <a:srgbClr val="FF0000"/>
                          </a:solidFill>
                          <a:effectLst/>
                          <a:latin typeface="Times New Roman"/>
                          <a:ea typeface="Times New Roman"/>
                        </a:rPr>
                        <a:t>według szablonu dokumentu SK </a:t>
                      </a:r>
                      <a:br>
                        <a:rPr lang="pl-PL" sz="1200" dirty="0" smtClean="0">
                          <a:solidFill>
                            <a:srgbClr val="FF0000"/>
                          </a:solidFill>
                          <a:effectLst/>
                          <a:latin typeface="Times New Roman"/>
                          <a:ea typeface="Times New Roman"/>
                        </a:rPr>
                      </a:br>
                      <a:r>
                        <a:rPr lang="pl-PL" sz="1200" dirty="0" smtClean="0">
                          <a:solidFill>
                            <a:srgbClr val="FF0000"/>
                          </a:solidFill>
                          <a:effectLst/>
                          <a:latin typeface="Times New Roman"/>
                          <a:ea typeface="Times New Roman"/>
                        </a:rPr>
                        <a:t>o sygnaturze 1.4.1.5. </a:t>
                      </a:r>
                      <a:r>
                        <a:rPr lang="pl-PL" sz="1200" b="1" i="1" dirty="0" smtClean="0">
                          <a:solidFill>
                            <a:srgbClr val="FF0000"/>
                          </a:solidFill>
                          <a:effectLst/>
                          <a:latin typeface="Times New Roman"/>
                          <a:ea typeface="Times New Roman"/>
                        </a:rPr>
                        <a:t>Wzór adnotacji czynności kontrolnych bez wyjazdu w teren, z wyłączeniem badań </a:t>
                      </a:r>
                      <a:r>
                        <a:rPr lang="pl-PL" sz="1200" b="1" i="1" dirty="0" err="1" smtClean="0">
                          <a:solidFill>
                            <a:srgbClr val="FF0000"/>
                          </a:solidFill>
                          <a:effectLst/>
                          <a:latin typeface="Times New Roman"/>
                          <a:ea typeface="Times New Roman"/>
                        </a:rPr>
                        <a:t>automonitoringowych</a:t>
                      </a:r>
                      <a:r>
                        <a:rPr lang="pl-PL" sz="1200" b="1" i="1" dirty="0" smtClean="0">
                          <a:solidFill>
                            <a:srgbClr val="FF0000"/>
                          </a:solidFill>
                          <a:effectLst/>
                          <a:latin typeface="Times New Roman"/>
                          <a:ea typeface="Times New Roman"/>
                        </a:rPr>
                        <a:t>. </a:t>
                      </a:r>
                    </a:p>
                    <a:p>
                      <a:pPr marL="358775" lvl="0" indent="0" algn="l">
                        <a:lnSpc>
                          <a:spcPct val="100000"/>
                        </a:lnSpc>
                        <a:spcBef>
                          <a:spcPts val="600"/>
                        </a:spcBef>
                        <a:spcAft>
                          <a:spcPts val="0"/>
                        </a:spcAft>
                        <a:buFont typeface="+mj-lt"/>
                        <a:buNone/>
                      </a:pPr>
                      <a:r>
                        <a:rPr lang="pl-PL" sz="1200" b="0" i="0" dirty="0" smtClean="0">
                          <a:solidFill>
                            <a:srgbClr val="FF0000"/>
                          </a:solidFill>
                          <a:effectLst/>
                          <a:latin typeface="Times New Roman"/>
                          <a:ea typeface="Times New Roman"/>
                        </a:rPr>
                        <a:t>Może się zdarzyć, że w oparciu o ustalenia kontroli dokumentów zostanie podjęta decyzja o przeprowadzeniu kontroli w terenie. Wówczas nie sporządza się adnotacji urzędowej i nie rejestruje się kontroli dokumentacyjnej, traktując te czynności jako przygotowanie </a:t>
                      </a:r>
                      <a:br>
                        <a:rPr lang="pl-PL" sz="1200" b="0" i="0" dirty="0" smtClean="0">
                          <a:solidFill>
                            <a:srgbClr val="FF0000"/>
                          </a:solidFill>
                          <a:effectLst/>
                          <a:latin typeface="Times New Roman"/>
                          <a:ea typeface="Times New Roman"/>
                        </a:rPr>
                      </a:br>
                      <a:r>
                        <a:rPr lang="pl-PL" sz="1200" b="0" i="0" dirty="0" smtClean="0">
                          <a:solidFill>
                            <a:srgbClr val="FF0000"/>
                          </a:solidFill>
                          <a:effectLst/>
                          <a:latin typeface="Times New Roman"/>
                          <a:ea typeface="Times New Roman"/>
                        </a:rPr>
                        <a:t>do podjęcia kontroli w terenie.</a:t>
                      </a:r>
                      <a:r>
                        <a:rPr lang="pl-PL" sz="1200" b="1" i="1" dirty="0" smtClean="0">
                          <a:effectLst/>
                          <a:latin typeface="Times New Roman"/>
                          <a:ea typeface="Calibri"/>
                          <a:cs typeface="Times New Roman"/>
                        </a:rPr>
                        <a:t> </a:t>
                      </a:r>
                      <a:endParaRPr lang="pl-PL" sz="1200" b="1" i="1"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842">
                <a:tc gridSpan="2">
                  <a:txBody>
                    <a:bodyPr/>
                    <a:lstStyle/>
                    <a:p>
                      <a:pPr>
                        <a:lnSpc>
                          <a:spcPct val="115000"/>
                        </a:lnSpc>
                        <a:spcAft>
                          <a:spcPts val="0"/>
                        </a:spcAft>
                      </a:pPr>
                      <a:r>
                        <a:rPr lang="pl-PL" sz="1200" b="1" dirty="0" smtClean="0">
                          <a:solidFill>
                            <a:srgbClr val="002060"/>
                          </a:solidFill>
                          <a:effectLst/>
                          <a:latin typeface="Times New Roman"/>
                          <a:ea typeface="Calibri"/>
                          <a:cs typeface="Times New Roman"/>
                        </a:rPr>
                        <a:t>UWAGA:</a:t>
                      </a:r>
                      <a:r>
                        <a:rPr lang="pl-PL" sz="1200" b="1" dirty="0" smtClean="0">
                          <a:solidFill>
                            <a:srgbClr val="0070C0"/>
                          </a:solidFill>
                          <a:effectLst/>
                          <a:latin typeface="Times New Roman"/>
                          <a:ea typeface="Calibri"/>
                          <a:cs typeface="Times New Roman"/>
                        </a:rPr>
                        <a:t> indywidualna ocena </a:t>
                      </a:r>
                      <a:r>
                        <a:rPr lang="pl-PL" sz="1200" b="1" dirty="0" err="1" smtClean="0">
                          <a:solidFill>
                            <a:srgbClr val="0070C0"/>
                          </a:solidFill>
                          <a:effectLst/>
                          <a:latin typeface="Times New Roman"/>
                          <a:ea typeface="Calibri"/>
                          <a:cs typeface="Times New Roman"/>
                        </a:rPr>
                        <a:t>wioś</a:t>
                      </a:r>
                      <a:r>
                        <a:rPr lang="pl-PL" sz="1200" b="1" dirty="0" smtClean="0">
                          <a:solidFill>
                            <a:srgbClr val="0070C0"/>
                          </a:solidFill>
                          <a:effectLst/>
                          <a:latin typeface="Times New Roman"/>
                          <a:ea typeface="Calibri"/>
                          <a:cs typeface="Times New Roman"/>
                        </a:rPr>
                        <a:t> (kontrola w terenie czy kontrola dokumentacyjna) </a:t>
                      </a:r>
                      <a:endParaRPr lang="pl-PL" sz="12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r>
            </a:tbl>
          </a:graphicData>
        </a:graphic>
      </p:graphicFrame>
      <p:sp>
        <p:nvSpPr>
          <p:cNvPr id="5" name="Prostokąt 4"/>
          <p:cNvSpPr/>
          <p:nvPr/>
        </p:nvSpPr>
        <p:spPr>
          <a:xfrm>
            <a:off x="307192" y="1257360"/>
            <a:ext cx="5607204" cy="461665"/>
          </a:xfrm>
          <a:prstGeom prst="rect">
            <a:avLst/>
          </a:prstGeom>
        </p:spPr>
        <p:txBody>
          <a:bodyPr wrap="square">
            <a:spAutoFit/>
          </a:bodyPr>
          <a:lstStyle/>
          <a:p>
            <a:pPr marL="457200" lvl="0" indent="-457200">
              <a:spcBef>
                <a:spcPct val="20000"/>
              </a:spcBef>
              <a:buFont typeface="+mj-lt"/>
              <a:buAutoNum type="arabicPeriod" startAt="4"/>
            </a:pPr>
            <a:r>
              <a:rPr lang="pl-PL" sz="2400" b="1" u="sng" dirty="0">
                <a:solidFill>
                  <a:prstClr val="black"/>
                </a:solidFill>
              </a:rPr>
              <a:t>Sposób postępowania</a:t>
            </a:r>
          </a:p>
        </p:txBody>
      </p:sp>
      <p:sp>
        <p:nvSpPr>
          <p:cNvPr id="6" name="Prostokąt 5"/>
          <p:cNvSpPr/>
          <p:nvPr/>
        </p:nvSpPr>
        <p:spPr>
          <a:xfrm>
            <a:off x="323528" y="1664733"/>
            <a:ext cx="8496944" cy="400110"/>
          </a:xfrm>
          <a:prstGeom prst="rect">
            <a:avLst/>
          </a:prstGeom>
        </p:spPr>
        <p:txBody>
          <a:bodyPr wrap="square">
            <a:spAutoFit/>
          </a:bodyPr>
          <a:lstStyle/>
          <a:p>
            <a:pPr marL="457200" lvl="0" indent="-457200">
              <a:spcBef>
                <a:spcPct val="20000"/>
              </a:spcBef>
              <a:buFont typeface="+mj-lt"/>
              <a:buAutoNum type="arabicPeriod"/>
            </a:pPr>
            <a:r>
              <a:rPr lang="pl-PL" sz="2000" b="1" dirty="0">
                <a:solidFill>
                  <a:prstClr val="black"/>
                </a:solidFill>
              </a:rPr>
              <a:t>Ustalenie potrzeby przeprowadzenia kontroli w </a:t>
            </a:r>
            <a:r>
              <a:rPr lang="pl-PL" sz="2000" b="1" dirty="0" smtClean="0">
                <a:solidFill>
                  <a:prstClr val="black"/>
                </a:solidFill>
              </a:rPr>
              <a:t>terenie </a:t>
            </a:r>
            <a:r>
              <a:rPr lang="pl-PL" sz="2000" b="1" dirty="0" smtClean="0">
                <a:solidFill>
                  <a:srgbClr val="00B0F0"/>
                </a:solidFill>
              </a:rPr>
              <a:t>c.d. </a:t>
            </a:r>
            <a:endParaRPr lang="pl-PL" sz="2000" b="1" dirty="0">
              <a:solidFill>
                <a:srgbClr val="00B0F0"/>
              </a:solidFill>
            </a:endParaRPr>
          </a:p>
        </p:txBody>
      </p:sp>
    </p:spTree>
    <p:extLst>
      <p:ext uri="{BB962C8B-B14F-4D97-AF65-F5344CB8AC3E}">
        <p14:creationId xmlns:p14="http://schemas.microsoft.com/office/powerpoint/2010/main" val="1539663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395536" y="1196752"/>
            <a:ext cx="8496944" cy="792088"/>
          </a:xfrm>
        </p:spPr>
        <p:txBody>
          <a:bodyPr/>
          <a:lstStyle/>
          <a:p>
            <a:pPr marL="457200" indent="-457200" algn="l">
              <a:buFont typeface="+mj-lt"/>
              <a:buAutoNum type="arabicPeriod" startAt="4"/>
            </a:pPr>
            <a:r>
              <a:rPr lang="pl-PL" sz="2400" b="1" u="sng" dirty="0" smtClean="0">
                <a:solidFill>
                  <a:schemeClr val="tx1"/>
                </a:solidFill>
              </a:rPr>
              <a:t>Sposób postępowania</a:t>
            </a:r>
          </a:p>
          <a:p>
            <a:pPr marL="457200" indent="-457200" algn="l">
              <a:buFont typeface="+mj-lt"/>
              <a:buAutoNum type="arabicPeriod"/>
            </a:pPr>
            <a:r>
              <a:rPr lang="pl-PL" sz="2000" b="1" dirty="0" smtClean="0">
                <a:solidFill>
                  <a:schemeClr val="tx1"/>
                </a:solidFill>
              </a:rPr>
              <a:t>Ustalenie potrzeby przeprowadzenia kontroli w terenie </a:t>
            </a:r>
            <a:r>
              <a:rPr lang="pl-PL" sz="2000" b="1" dirty="0" smtClean="0">
                <a:solidFill>
                  <a:srgbClr val="00B0F0"/>
                </a:solidFill>
              </a:rPr>
              <a:t>c.d.</a:t>
            </a:r>
          </a:p>
        </p:txBody>
      </p:sp>
      <p:graphicFrame>
        <p:nvGraphicFramePr>
          <p:cNvPr id="4" name="Tabela 3"/>
          <p:cNvGraphicFramePr>
            <a:graphicFrameLocks noGrp="1"/>
          </p:cNvGraphicFramePr>
          <p:nvPr>
            <p:extLst>
              <p:ext uri="{D42A27DB-BD31-4B8C-83A1-F6EECF244321}">
                <p14:modId xmlns:p14="http://schemas.microsoft.com/office/powerpoint/2010/main" val="3684274701"/>
              </p:ext>
            </p:extLst>
          </p:nvPr>
        </p:nvGraphicFramePr>
        <p:xfrm>
          <a:off x="323528" y="2016775"/>
          <a:ext cx="8496944" cy="4234470"/>
        </p:xfrm>
        <a:graphic>
          <a:graphicData uri="http://schemas.openxmlformats.org/drawingml/2006/table">
            <a:tbl>
              <a:tblPr firstRow="1" firstCol="1" bandRow="1"/>
              <a:tblGrid>
                <a:gridCol w="5047788"/>
                <a:gridCol w="3449156"/>
              </a:tblGrid>
              <a:tr h="217523">
                <a:tc>
                  <a:txBody>
                    <a:bodyPr/>
                    <a:lstStyle/>
                    <a:p>
                      <a:pPr algn="ctr">
                        <a:lnSpc>
                          <a:spcPct val="115000"/>
                        </a:lnSpc>
                        <a:spcAft>
                          <a:spcPts val="0"/>
                        </a:spcAft>
                      </a:pPr>
                      <a:r>
                        <a:rPr lang="pl-PL" sz="1300" b="1" dirty="0">
                          <a:effectLst/>
                          <a:latin typeface="Times New Roman"/>
                          <a:ea typeface="Calibri"/>
                          <a:cs typeface="Times New Roman"/>
                        </a:rPr>
                        <a:t>Zgodnie z obowiązującym dokumentem SK</a:t>
                      </a:r>
                      <a:endParaRPr lang="pl-PL" sz="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300" b="1">
                          <a:effectLst/>
                          <a:latin typeface="Times New Roman"/>
                          <a:ea typeface="Calibri"/>
                          <a:cs typeface="Times New Roman"/>
                        </a:rPr>
                        <a:t>Proponowane zmiany</a:t>
                      </a:r>
                      <a:endParaRPr lang="pl-PL" sz="80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5128">
                <a:tc>
                  <a:txBody>
                    <a:bodyPr/>
                    <a:lstStyle/>
                    <a:p>
                      <a:pPr marL="342900" lvl="0" indent="-342900">
                        <a:lnSpc>
                          <a:spcPct val="115000"/>
                        </a:lnSpc>
                        <a:spcAft>
                          <a:spcPts val="0"/>
                        </a:spcAft>
                        <a:buFont typeface="+mj-lt"/>
                        <a:buAutoNum type="arabicPeriod" startAt="3"/>
                        <a:tabLst>
                          <a:tab pos="457200" algn="l"/>
                        </a:tabLst>
                      </a:pPr>
                      <a:r>
                        <a:rPr lang="pl-PL" sz="1000" dirty="0" smtClean="0">
                          <a:effectLst/>
                          <a:latin typeface="Times New Roman"/>
                          <a:ea typeface="Calibri"/>
                          <a:cs typeface="Times New Roman"/>
                        </a:rPr>
                        <a:t>W przypadku, jeśli w ocenie wojewódzkiego inspektora ochrony środowiska, inwestor do swojego zgłoszenia nie dołączył stosownych dokumentów, może w trybie art. 50 § 1 Kodeksu postępowania administracyjnego zwrócić się do inwestora o ich uzupełnienie </a:t>
                      </a:r>
                      <a:br>
                        <a:rPr lang="pl-PL" sz="1000" dirty="0" smtClean="0">
                          <a:effectLst/>
                          <a:latin typeface="Times New Roman"/>
                          <a:ea typeface="Calibri"/>
                          <a:cs typeface="Times New Roman"/>
                        </a:rPr>
                      </a:br>
                      <a:r>
                        <a:rPr lang="pl-PL" sz="1000" dirty="0" smtClean="0">
                          <a:effectLst/>
                          <a:latin typeface="Times New Roman"/>
                          <a:ea typeface="Calibri"/>
                          <a:cs typeface="Times New Roman"/>
                        </a:rPr>
                        <a:t>(w oparciu o ten przepis organ administracji publicznej może wzywać osoby do udziału </a:t>
                      </a:r>
                      <a:br>
                        <a:rPr lang="pl-PL" sz="1000" dirty="0" smtClean="0">
                          <a:effectLst/>
                          <a:latin typeface="Times New Roman"/>
                          <a:ea typeface="Calibri"/>
                          <a:cs typeface="Times New Roman"/>
                        </a:rPr>
                      </a:br>
                      <a:r>
                        <a:rPr lang="pl-PL" sz="1000" dirty="0" smtClean="0">
                          <a:effectLst/>
                          <a:latin typeface="Times New Roman"/>
                          <a:ea typeface="Calibri"/>
                          <a:cs typeface="Times New Roman"/>
                        </a:rPr>
                        <a:t>w podejmowanych czynnościach i do złożenia wyjaśnień lub zeznań osobiście, przez pełnomocnika lub na piśmie, jeżeli jest to niezbędne dla rozstrzygnięcia sprawy lub dla wykonania czynności urzędowych).  </a:t>
                      </a:r>
                    </a:p>
                    <a:p>
                      <a:pPr marL="342900" lvl="0" indent="-342900">
                        <a:lnSpc>
                          <a:spcPct val="115000"/>
                        </a:lnSpc>
                        <a:spcAft>
                          <a:spcPts val="0"/>
                        </a:spcAft>
                        <a:buFont typeface="+mj-lt"/>
                        <a:buAutoNum type="arabicPeriod" startAt="3"/>
                        <a:tabLst>
                          <a:tab pos="457200" algn="l"/>
                        </a:tabLst>
                      </a:pPr>
                      <a:r>
                        <a:rPr lang="pl-PL" sz="1000" dirty="0" smtClean="0">
                          <a:effectLst/>
                          <a:latin typeface="Times New Roman"/>
                          <a:ea typeface="Calibri"/>
                          <a:cs typeface="Times New Roman"/>
                        </a:rPr>
                        <a:t>Pierwszymi czynnościami, jakie podejmuje inspektor jest sprawdzenie dokumentów przekazanych przez inwestora i dokonanie analizy, czy jest pożądane przeprowadzenie kontroli w terenie. </a:t>
                      </a:r>
                    </a:p>
                    <a:p>
                      <a:pPr marL="342900" lvl="0" indent="-342900">
                        <a:lnSpc>
                          <a:spcPct val="115000"/>
                        </a:lnSpc>
                        <a:spcAft>
                          <a:spcPts val="0"/>
                        </a:spcAft>
                        <a:buFont typeface="+mj-lt"/>
                        <a:buAutoNum type="arabicPeriod" startAt="3"/>
                        <a:tabLst>
                          <a:tab pos="457200" algn="l"/>
                        </a:tabLst>
                      </a:pPr>
                      <a:r>
                        <a:rPr lang="pl-PL" sz="1000" dirty="0" smtClean="0">
                          <a:effectLst/>
                          <a:latin typeface="Times New Roman"/>
                          <a:ea typeface="Calibri"/>
                          <a:cs typeface="Times New Roman"/>
                        </a:rPr>
                        <a:t>Jeżeli wynik analizy wskazuje, iż nie ma przesłanek uzasadniających przeprowadzenie kontroli w terenie, inspektor informuje o tym wojewódzkiego inspektora ochrony środowiska. W przypadku odstąpienia od kontroli w terenie, inspektor sporządza adnotację, postępując zgodnie z procedurą opisaną w Systemie Kontroli w </a:t>
                      </a:r>
                      <a:r>
                        <a:rPr lang="pl-PL" sz="1000" b="1" i="1" dirty="0" smtClean="0">
                          <a:effectLst/>
                          <a:latin typeface="Times New Roman"/>
                          <a:ea typeface="Calibri"/>
                          <a:cs typeface="Times New Roman"/>
                        </a:rPr>
                        <a:t>Dokumencie 1.3.1.4. Zasady wykonywania i dokumentowania kontroli na podstawie dokumentacji bez wyjazdu w teren</a:t>
                      </a:r>
                      <a:r>
                        <a:rPr lang="pl-PL" sz="1000" dirty="0" smtClean="0">
                          <a:effectLst/>
                          <a:latin typeface="Times New Roman"/>
                          <a:ea typeface="Calibri"/>
                          <a:cs typeface="Times New Roman"/>
                        </a:rPr>
                        <a:t>. </a:t>
                      </a:r>
                    </a:p>
                    <a:p>
                      <a:pPr marL="342900" lvl="0" indent="-342900">
                        <a:lnSpc>
                          <a:spcPct val="115000"/>
                        </a:lnSpc>
                        <a:spcAft>
                          <a:spcPts val="0"/>
                        </a:spcAft>
                        <a:buFont typeface="+mj-lt"/>
                        <a:buAutoNum type="arabicPeriod" startAt="3"/>
                        <a:tabLst>
                          <a:tab pos="457200" algn="l"/>
                        </a:tabLst>
                      </a:pPr>
                      <a:r>
                        <a:rPr lang="pl-PL" sz="1000" dirty="0" smtClean="0">
                          <a:effectLst/>
                          <a:latin typeface="Times New Roman"/>
                          <a:ea typeface="Calibri"/>
                          <a:cs typeface="Times New Roman"/>
                        </a:rPr>
                        <a:t>Jeżeli w ocenie inspektora dokumentacja budzi wątpliwości, lub występują inne merytoryczne przesłanki uzasadniające przeprowadzenie kontroli w terenie, inspektor informuje o tym wojewódzkiego inspektora ochrony środowiska. Dalsze postępowanie jest zależne od rozstrzygnięcia przez </a:t>
                      </a:r>
                      <a:r>
                        <a:rPr lang="pl-PL" sz="1000" dirty="0" err="1" smtClean="0">
                          <a:effectLst/>
                          <a:latin typeface="Times New Roman"/>
                          <a:ea typeface="Calibri"/>
                          <a:cs typeface="Times New Roman"/>
                        </a:rPr>
                        <a:t>wioś</a:t>
                      </a:r>
                      <a:r>
                        <a:rPr lang="pl-PL" sz="1000" dirty="0" smtClean="0">
                          <a:effectLst/>
                          <a:latin typeface="Times New Roman"/>
                          <a:ea typeface="Calibri"/>
                          <a:cs typeface="Times New Roman"/>
                        </a:rPr>
                        <a:t>:</a:t>
                      </a:r>
                    </a:p>
                    <a:p>
                      <a:pPr marL="342900" lvl="0" indent="-342900">
                        <a:lnSpc>
                          <a:spcPct val="115000"/>
                        </a:lnSpc>
                        <a:spcAft>
                          <a:spcPts val="0"/>
                        </a:spcAft>
                        <a:tabLst>
                          <a:tab pos="457200" algn="l"/>
                        </a:tabLst>
                      </a:pPr>
                      <a:r>
                        <a:rPr lang="pl-PL" sz="1000" dirty="0" smtClean="0">
                          <a:effectLst/>
                          <a:latin typeface="Times New Roman"/>
                          <a:ea typeface="Calibri"/>
                          <a:cs typeface="Times New Roman"/>
                        </a:rPr>
                        <a:t>           a)	 w przypadku rozstrzygnięcia o wykonaniu kontroli, inspektor podejmuje czynności związane z przygotowaniem do kontroli w terenie,</a:t>
                      </a:r>
                    </a:p>
                    <a:p>
                      <a:pPr marL="342900" lvl="0" indent="-342900">
                        <a:lnSpc>
                          <a:spcPct val="115000"/>
                        </a:lnSpc>
                        <a:spcAft>
                          <a:spcPts val="0"/>
                        </a:spcAft>
                        <a:tabLst>
                          <a:tab pos="457200" algn="l"/>
                        </a:tabLst>
                      </a:pPr>
                      <a:r>
                        <a:rPr lang="pl-PL" sz="1000" dirty="0" smtClean="0">
                          <a:effectLst/>
                          <a:latin typeface="Times New Roman"/>
                          <a:ea typeface="Calibri"/>
                          <a:cs typeface="Times New Roman"/>
                        </a:rPr>
                        <a:t>           b)	 w przypadku odstąpienia od kontroli, inspektor sporządza adnotację.</a:t>
                      </a: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a:lnSpc>
                          <a:spcPct val="150000"/>
                        </a:lnSpc>
                        <a:spcAft>
                          <a:spcPts val="0"/>
                        </a:spcAft>
                        <a:buFont typeface="+mj-lt"/>
                        <a:buNone/>
                      </a:pPr>
                      <a:r>
                        <a:rPr kumimoji="0" lang="pl-PL" sz="1400" b="0" i="0" u="none" strike="noStrike" kern="1200" cap="none" spc="0" normalizeH="0" baseline="0" noProof="0" dirty="0" smtClean="0">
                          <a:ln>
                            <a:noFill/>
                          </a:ln>
                          <a:solidFill>
                            <a:srgbClr val="FF0000"/>
                          </a:solidFill>
                          <a:effectLst/>
                          <a:uLnTx/>
                          <a:uFillTx/>
                          <a:latin typeface="Times New Roman"/>
                          <a:ea typeface="Times New Roman"/>
                          <a:cs typeface="Times New Roman"/>
                        </a:rPr>
                        <a:t>Wykreślenie pkt 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400" b="0" i="0" u="none" strike="noStrike" kern="1200" cap="none" spc="0" normalizeH="0" baseline="0" noProof="0" dirty="0" smtClean="0">
                          <a:ln>
                            <a:noFill/>
                          </a:ln>
                          <a:solidFill>
                            <a:srgbClr val="FF0000"/>
                          </a:solidFill>
                          <a:effectLst/>
                          <a:uLnTx/>
                          <a:uFillTx/>
                          <a:latin typeface="Times New Roman"/>
                          <a:ea typeface="Calibri"/>
                          <a:cs typeface="Times New Roman"/>
                        </a:rPr>
                        <a:t>Pozostawienie pkt 4,5,6 w przypadku </a:t>
                      </a:r>
                      <a:r>
                        <a:rPr kumimoji="0" lang="pl-PL" sz="1300" b="0" i="0" u="none" strike="noStrike" kern="1200" cap="none" spc="0" normalizeH="0" baseline="0" noProof="0" dirty="0" smtClean="0">
                          <a:ln>
                            <a:noFill/>
                          </a:ln>
                          <a:solidFill>
                            <a:srgbClr val="FF0000"/>
                          </a:solidFill>
                          <a:effectLst/>
                          <a:uLnTx/>
                          <a:uFillTx/>
                          <a:latin typeface="Times New Roman"/>
                          <a:ea typeface="Calibri"/>
                          <a:cs typeface="Times New Roman"/>
                        </a:rPr>
                        <a:t>rozszerzenia katalogu inwestycji, dla których możliwe jest przeprowadzenie kontroli dokumentacyjnej w zależności od indywidualnej oceny </a:t>
                      </a:r>
                      <a:r>
                        <a:rPr kumimoji="0" lang="pl-PL" sz="1300" b="0" i="0" u="none" strike="noStrike" kern="1200" cap="none" spc="0" normalizeH="0" baseline="0" noProof="0" dirty="0" err="1" smtClean="0">
                          <a:ln>
                            <a:noFill/>
                          </a:ln>
                          <a:solidFill>
                            <a:srgbClr val="FF0000"/>
                          </a:solidFill>
                          <a:effectLst/>
                          <a:uLnTx/>
                          <a:uFillTx/>
                          <a:latin typeface="Times New Roman"/>
                          <a:ea typeface="Calibri"/>
                          <a:cs typeface="Times New Roman"/>
                        </a:rPr>
                        <a:t>wioś</a:t>
                      </a:r>
                      <a:endParaRPr kumimoji="0" lang="pl-PL" sz="1300" b="0" i="0" u="none" strike="noStrike" kern="1200" cap="none" spc="0" normalizeH="0" baseline="0" noProof="0" dirty="0" smtClean="0">
                        <a:ln>
                          <a:noFill/>
                        </a:ln>
                        <a:solidFill>
                          <a:srgbClr val="FF0000"/>
                        </a:solidFill>
                        <a:effectLst/>
                        <a:uLnTx/>
                        <a:uFillTx/>
                        <a:latin typeface="Times New Roman"/>
                        <a:ea typeface="Calibri"/>
                        <a:cs typeface="Times New Roman"/>
                      </a:endParaRPr>
                    </a:p>
                    <a:p>
                      <a:pPr marL="0" lvl="0" indent="0" algn="l">
                        <a:lnSpc>
                          <a:spcPct val="150000"/>
                        </a:lnSpc>
                        <a:spcAft>
                          <a:spcPts val="0"/>
                        </a:spcAft>
                        <a:buFont typeface="+mj-lt"/>
                        <a:buNone/>
                      </a:pPr>
                      <a:endParaRPr lang="pl-PL" sz="1400" b="0" dirty="0">
                        <a:solidFill>
                          <a:srgbClr val="00B050"/>
                        </a:solidFill>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3345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251520" y="1124744"/>
            <a:ext cx="8496944" cy="72008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4"/>
            </a:pPr>
            <a:r>
              <a:rPr lang="pl-PL" sz="2400" b="1" u="sng" dirty="0" smtClean="0">
                <a:solidFill>
                  <a:schemeClr val="tx1"/>
                </a:solidFill>
              </a:rPr>
              <a:t>Sposób postępowania</a:t>
            </a:r>
          </a:p>
          <a:p>
            <a:pPr marL="457200" indent="-457200" algn="l">
              <a:buFont typeface="+mj-lt"/>
              <a:buAutoNum type="arabicPeriod" startAt="2"/>
            </a:pPr>
            <a:r>
              <a:rPr lang="pl-PL" sz="2000" b="1" dirty="0" smtClean="0">
                <a:solidFill>
                  <a:schemeClr val="tx1"/>
                </a:solidFill>
              </a:rPr>
              <a:t>Przygotowanie </a:t>
            </a:r>
            <a:r>
              <a:rPr lang="pl-PL" sz="2000" b="1" dirty="0">
                <a:solidFill>
                  <a:schemeClr val="tx1"/>
                </a:solidFill>
              </a:rPr>
              <a:t>do kontroli w terenie</a:t>
            </a:r>
            <a:endParaRPr lang="pl-PL" sz="2000" b="1" dirty="0" smtClean="0">
              <a:solidFill>
                <a:srgbClr val="00B0F0"/>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1152641308"/>
              </p:ext>
            </p:extLst>
          </p:nvPr>
        </p:nvGraphicFramePr>
        <p:xfrm>
          <a:off x="107504" y="1916832"/>
          <a:ext cx="8928992" cy="4782169"/>
        </p:xfrm>
        <a:graphic>
          <a:graphicData uri="http://schemas.openxmlformats.org/drawingml/2006/table">
            <a:tbl>
              <a:tblPr firstRow="1" firstCol="1" bandRow="1"/>
              <a:tblGrid>
                <a:gridCol w="3394493"/>
                <a:gridCol w="5534499"/>
              </a:tblGrid>
              <a:tr h="231327">
                <a:tc>
                  <a:txBody>
                    <a:bodyPr/>
                    <a:lstStyle/>
                    <a:p>
                      <a:pPr algn="ctr">
                        <a:lnSpc>
                          <a:spcPct val="115000"/>
                        </a:lnSpc>
                        <a:spcAft>
                          <a:spcPts val="0"/>
                        </a:spcAft>
                      </a:pPr>
                      <a:r>
                        <a:rPr lang="pl-PL" sz="1300" b="1" dirty="0">
                          <a:effectLst/>
                          <a:latin typeface="Times New Roman"/>
                          <a:ea typeface="Calibri"/>
                          <a:cs typeface="Times New Roman"/>
                        </a:rPr>
                        <a:t>Zgodnie z obowiązującym dokumentem SK</a:t>
                      </a:r>
                      <a:endParaRPr lang="pl-PL" sz="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300" b="1">
                          <a:effectLst/>
                          <a:latin typeface="Times New Roman"/>
                          <a:ea typeface="Calibri"/>
                          <a:cs typeface="Times New Roman"/>
                        </a:rPr>
                        <a:t>Proponowane zmiany</a:t>
                      </a:r>
                      <a:endParaRPr lang="pl-PL" sz="80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6785">
                <a:tc>
                  <a:txBody>
                    <a:bodyPr/>
                    <a:lstStyle/>
                    <a:p>
                      <a:pPr marL="342900" lvl="0" indent="-342900">
                        <a:lnSpc>
                          <a:spcPct val="100000"/>
                        </a:lnSpc>
                        <a:spcAft>
                          <a:spcPts val="0"/>
                        </a:spcAft>
                        <a:buFont typeface="+mj-lt"/>
                        <a:buAutoNum type="arabicPeriod"/>
                        <a:tabLst>
                          <a:tab pos="457200" algn="l"/>
                        </a:tabLst>
                      </a:pPr>
                      <a:r>
                        <a:rPr lang="pl-PL" sz="1100" dirty="0" smtClean="0">
                          <a:effectLst/>
                          <a:latin typeface="Times New Roman"/>
                          <a:ea typeface="Calibri"/>
                          <a:cs typeface="Times New Roman"/>
                        </a:rPr>
                        <a:t>Inspektor podejmuje czynności związane z przygotowaniem kontroli w terenie, postępując zgodnie z zasadami opisanymi w Systemie Kontroli w </a:t>
                      </a:r>
                      <a:r>
                        <a:rPr lang="pl-PL" sz="1100" b="1" dirty="0" smtClean="0">
                          <a:effectLst/>
                          <a:latin typeface="Times New Roman"/>
                          <a:ea typeface="Calibri"/>
                          <a:cs typeface="Times New Roman"/>
                        </a:rPr>
                        <a:t>Dokumencie 1.3. </a:t>
                      </a:r>
                      <a:r>
                        <a:rPr lang="pl-PL" sz="1100" b="1" i="1" dirty="0" smtClean="0">
                          <a:effectLst/>
                          <a:latin typeface="Times New Roman"/>
                          <a:ea typeface="Calibri"/>
                          <a:cs typeface="Times New Roman"/>
                        </a:rPr>
                        <a:t>Procedura wykonywania kontroli – ogólna</a:t>
                      </a:r>
                      <a:r>
                        <a:rPr lang="pl-PL" sz="1100" dirty="0" smtClean="0">
                          <a:effectLst/>
                          <a:latin typeface="Times New Roman"/>
                          <a:ea typeface="Calibri"/>
                          <a:cs typeface="Times New Roman"/>
                        </a:rPr>
                        <a:t>. </a:t>
                      </a:r>
                      <a:r>
                        <a:rPr lang="pl-PL" sz="1100" dirty="0">
                          <a:effectLst/>
                          <a:latin typeface="Times New Roman"/>
                          <a:ea typeface="Calibri"/>
                          <a:cs typeface="Times New Roman"/>
                        </a:rPr>
                        <a:t> </a:t>
                      </a:r>
                      <a:endParaRPr lang="pl-PL" sz="11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00000"/>
                        </a:lnSpc>
                        <a:spcAft>
                          <a:spcPts val="0"/>
                        </a:spcAft>
                        <a:buFont typeface="+mj-lt"/>
                        <a:buAutoNum type="arabicPeriod"/>
                      </a:pPr>
                      <a:r>
                        <a:rPr lang="pl-PL" sz="1100" dirty="0" smtClean="0">
                          <a:solidFill>
                            <a:srgbClr val="000000"/>
                          </a:solidFill>
                          <a:effectLst/>
                          <a:latin typeface="Times New Roman"/>
                          <a:ea typeface="Times New Roman"/>
                        </a:rPr>
                        <a:t>Inspektor podejmuje czynności związane z przygotowaniem kontroli w terenie, </a:t>
                      </a:r>
                      <a:r>
                        <a:rPr lang="pl-PL" sz="1100" dirty="0" smtClean="0">
                          <a:solidFill>
                            <a:srgbClr val="FF0000"/>
                          </a:solidFill>
                          <a:effectLst/>
                          <a:latin typeface="Times New Roman"/>
                          <a:ea typeface="Times New Roman"/>
                        </a:rPr>
                        <a:t>podejmowane są</a:t>
                      </a:r>
                      <a:r>
                        <a:rPr lang="pl-PL" sz="1100" dirty="0" smtClean="0">
                          <a:solidFill>
                            <a:srgbClr val="000000"/>
                          </a:solidFill>
                          <a:effectLst/>
                          <a:latin typeface="Times New Roman"/>
                          <a:ea typeface="Times New Roman"/>
                        </a:rPr>
                        <a:t> zgodnie z </a:t>
                      </a:r>
                      <a:r>
                        <a:rPr lang="pl-PL" sz="1100" b="1" dirty="0" smtClean="0">
                          <a:solidFill>
                            <a:srgbClr val="FF0000"/>
                          </a:solidFill>
                          <a:effectLst/>
                          <a:latin typeface="Times New Roman"/>
                          <a:ea typeface="Times New Roman"/>
                        </a:rPr>
                        <a:t>Dokumentem </a:t>
                      </a:r>
                      <a:r>
                        <a:rPr lang="pl-PL" sz="1100" b="1" dirty="0" smtClean="0">
                          <a:solidFill>
                            <a:srgbClr val="000000"/>
                          </a:solidFill>
                          <a:effectLst/>
                          <a:latin typeface="Times New Roman"/>
                          <a:ea typeface="Times New Roman"/>
                        </a:rPr>
                        <a:t>1.3. </a:t>
                      </a:r>
                      <a:r>
                        <a:rPr lang="pl-PL" sz="1100" b="1" i="1" dirty="0" smtClean="0">
                          <a:solidFill>
                            <a:srgbClr val="000000"/>
                          </a:solidFill>
                          <a:effectLst/>
                          <a:latin typeface="Times New Roman"/>
                          <a:ea typeface="Times New Roman"/>
                        </a:rPr>
                        <a:t>Procedura wykonywania kontroli – ogólna</a:t>
                      </a:r>
                      <a:r>
                        <a:rPr lang="pl-PL" sz="1100" dirty="0">
                          <a:effectLst/>
                          <a:latin typeface="Times New Roman"/>
                          <a:ea typeface="Calibri"/>
                          <a:cs typeface="Times New Roman"/>
                        </a:rPr>
                        <a:t> </a:t>
                      </a:r>
                      <a:endParaRPr lang="pl-PL" sz="11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320">
                <a:tc>
                  <a:txBody>
                    <a:bodyPr/>
                    <a:lstStyle/>
                    <a:p>
                      <a:pPr marL="342900" lvl="0" indent="-342900">
                        <a:lnSpc>
                          <a:spcPct val="100000"/>
                        </a:lnSpc>
                        <a:spcAft>
                          <a:spcPts val="0"/>
                        </a:spcAft>
                        <a:buFont typeface="+mj-lt"/>
                        <a:buAutoNum type="arabicPeriod" startAt="2"/>
                        <a:tabLst>
                          <a:tab pos="457200" algn="l"/>
                        </a:tabLst>
                      </a:pPr>
                      <a:r>
                        <a:rPr lang="pl-PL" sz="1100" dirty="0" smtClean="0">
                          <a:solidFill>
                            <a:srgbClr val="000000"/>
                          </a:solidFill>
                          <a:effectLst/>
                          <a:latin typeface="Times New Roman"/>
                          <a:ea typeface="Times New Roman"/>
                        </a:rPr>
                        <a:t>Przepisy nie stanowią o sposobie postępowania IOŚ po powiadomieniu przez inwestora o terminie zamiaru oddania inwestycji do eksploatacji. Biorąc natomiast pod uwagę  uwarunkowania procesowe, jakie mogą wyniknąć w przypadku konieczności podjęcia przez wojewódzkiego inspektora ochrony środowiska postępowania administracyjnego zmierzającego do wydania decyzji o wstrzymaniu oddania do użytkowania kontrolowanego zakładu, lub instalacji, zaleca się aby kontrola została wykonana (rozpoczęta i zakończona) przed terminem wskazanym przez inwestora. Inspektor określając termin rozpoczęcia oraz czas trwania kontroli, stosuje się do tego zalecenia.</a:t>
                      </a:r>
                      <a:endParaRPr lang="pl-PL" sz="11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00000"/>
                        </a:lnSpc>
                        <a:spcAft>
                          <a:spcPts val="0"/>
                        </a:spcAft>
                        <a:buFont typeface="+mj-lt"/>
                        <a:buAutoNum type="arabicPeriod" startAt="2"/>
                      </a:pPr>
                      <a:r>
                        <a:rPr lang="pl-PL" sz="1100" dirty="0" smtClean="0">
                          <a:solidFill>
                            <a:srgbClr val="FF0000"/>
                          </a:solidFill>
                          <a:effectLst/>
                          <a:latin typeface="Times New Roman"/>
                          <a:ea typeface="Times New Roman"/>
                        </a:rPr>
                        <a:t>Zgodnie z art. 76 ust.1 </a:t>
                      </a:r>
                      <a:r>
                        <a:rPr lang="pl-PL" sz="1100" dirty="0" err="1" smtClean="0">
                          <a:solidFill>
                            <a:srgbClr val="FF0000"/>
                          </a:solidFill>
                          <a:effectLst/>
                          <a:latin typeface="Times New Roman"/>
                          <a:ea typeface="Times New Roman"/>
                        </a:rPr>
                        <a:t>Poś</a:t>
                      </a:r>
                      <a:r>
                        <a:rPr lang="pl-PL" sz="1100" dirty="0" smtClean="0">
                          <a:solidFill>
                            <a:srgbClr val="FF0000"/>
                          </a:solidFill>
                          <a:effectLst/>
                          <a:latin typeface="Times New Roman"/>
                          <a:ea typeface="Times New Roman"/>
                        </a:rPr>
                        <a:t> nowo zbudowany lub przebudowany obiekt budowlany, zespół obiektów lub instalacja nie mogą być oddane do użytkowania, jeżeli nie spełniają wymagań ochrony środowiska. Art. 365 ust. 2 pkt 1 ww. ustawy stanowi, że w odniesieniu do nowo zbudowanego lub przebudowanego obiektu budowlanego, zespołu obiektów lub instalacji związanych z przedsięwzięciem zaliczonym do przedsięwzięć mogących znacząco oddziaływać na środowisko w rozumieniu ustawy z dnia 3 października 2008 r. </a:t>
                      </a:r>
                      <a:br>
                        <a:rPr lang="pl-PL" sz="1100" dirty="0" smtClean="0">
                          <a:solidFill>
                            <a:srgbClr val="FF0000"/>
                          </a:solidFill>
                          <a:effectLst/>
                          <a:latin typeface="Times New Roman"/>
                          <a:ea typeface="Times New Roman"/>
                        </a:rPr>
                      </a:br>
                      <a:r>
                        <a:rPr lang="pl-PL" sz="1100" i="1" dirty="0" smtClean="0">
                          <a:solidFill>
                            <a:srgbClr val="FF0000"/>
                          </a:solidFill>
                          <a:effectLst/>
                          <a:latin typeface="Times New Roman"/>
                          <a:ea typeface="Times New Roman"/>
                        </a:rPr>
                        <a:t>o udostępnianiu informacji o środowisku i jego ochronie, udziale społeczeństwa </a:t>
                      </a:r>
                      <a:br>
                        <a:rPr lang="pl-PL" sz="1100" i="1" dirty="0" smtClean="0">
                          <a:solidFill>
                            <a:srgbClr val="FF0000"/>
                          </a:solidFill>
                          <a:effectLst/>
                          <a:latin typeface="Times New Roman"/>
                          <a:ea typeface="Times New Roman"/>
                        </a:rPr>
                      </a:br>
                      <a:r>
                        <a:rPr lang="pl-PL" sz="1100" i="1" dirty="0" smtClean="0">
                          <a:solidFill>
                            <a:srgbClr val="FF0000"/>
                          </a:solidFill>
                          <a:effectLst/>
                          <a:latin typeface="Times New Roman"/>
                          <a:ea typeface="Times New Roman"/>
                        </a:rPr>
                        <a:t>w ochronie środowiska oraz o ocenach oddziaływania na środowisko</a:t>
                      </a:r>
                      <a:r>
                        <a:rPr lang="pl-PL" sz="1100" dirty="0" smtClean="0">
                          <a:solidFill>
                            <a:srgbClr val="FF0000"/>
                          </a:solidFill>
                          <a:effectLst/>
                          <a:latin typeface="Times New Roman"/>
                          <a:ea typeface="Times New Roman"/>
                        </a:rPr>
                        <a:t>, wojewódzki inspektor ochrony środowiska wstrzyma w drodze decyzji oddanie do użytkowania, jeżeli nie spełniają one wymagań ochrony środowiska, o których mowa w art. 76. Stosownie do ww. przepisu, w okresie 30 dni, poprzedzającym wskazany przez inwestora termin zakończenia rozruchu</a:t>
                      </a:r>
                      <a:r>
                        <a:rPr lang="pl-PL" sz="1100" dirty="0" smtClean="0">
                          <a:solidFill>
                            <a:srgbClr val="000000"/>
                          </a:solidFill>
                          <a:effectLst/>
                          <a:latin typeface="Times New Roman"/>
                          <a:ea typeface="Times New Roman"/>
                        </a:rPr>
                        <a:t> </a:t>
                      </a:r>
                      <a:r>
                        <a:rPr lang="pl-PL" sz="1100" dirty="0" smtClean="0">
                          <a:solidFill>
                            <a:srgbClr val="FF0000"/>
                          </a:solidFill>
                          <a:effectLst/>
                          <a:latin typeface="Times New Roman"/>
                          <a:ea typeface="Times New Roman"/>
                        </a:rPr>
                        <a:t>instalacji (jeśli jest on przewidziany)</a:t>
                      </a:r>
                      <a:r>
                        <a:rPr lang="pl-PL" sz="1100" dirty="0" smtClean="0">
                          <a:solidFill>
                            <a:srgbClr val="000000"/>
                          </a:solidFill>
                          <a:effectLst/>
                          <a:latin typeface="Times New Roman"/>
                          <a:ea typeface="Times New Roman"/>
                        </a:rPr>
                        <a:t> </a:t>
                      </a:r>
                      <a:r>
                        <a:rPr lang="pl-PL" sz="1100" dirty="0" smtClean="0">
                          <a:solidFill>
                            <a:srgbClr val="FF0000"/>
                          </a:solidFill>
                          <a:effectLst/>
                          <a:latin typeface="Times New Roman"/>
                          <a:ea typeface="Times New Roman"/>
                        </a:rPr>
                        <a:t>lub oddania do użytkowania</a:t>
                      </a:r>
                      <a:r>
                        <a:rPr lang="pl-PL" sz="1100" dirty="0" smtClean="0">
                          <a:solidFill>
                            <a:srgbClr val="00B0F0"/>
                          </a:solidFill>
                          <a:effectLst/>
                          <a:latin typeface="Times New Roman"/>
                          <a:ea typeface="Times New Roman"/>
                        </a:rPr>
                        <a:t> </a:t>
                      </a:r>
                      <a:r>
                        <a:rPr lang="pl-PL" sz="1100" dirty="0" smtClean="0">
                          <a:solidFill>
                            <a:srgbClr val="FF0000"/>
                          </a:solidFill>
                          <a:effectLst/>
                          <a:latin typeface="Times New Roman"/>
                          <a:ea typeface="Times New Roman"/>
                        </a:rPr>
                        <a:t>nowo zbudowanego lub przebudowanego obiektu budowlanego, zespołu obiektów lub instalacji realizowanej jako przedsięwzięcie mogące znacząco oddziaływać na środowisko, Wojewódzki Inspektor Ochrony Środowiska w oparciu o przeprowadzoną kontrolę </a:t>
                      </a:r>
                      <a:br>
                        <a:rPr lang="pl-PL" sz="1100" dirty="0" smtClean="0">
                          <a:solidFill>
                            <a:srgbClr val="FF0000"/>
                          </a:solidFill>
                          <a:effectLst/>
                          <a:latin typeface="Times New Roman"/>
                          <a:ea typeface="Times New Roman"/>
                        </a:rPr>
                      </a:br>
                      <a:r>
                        <a:rPr lang="pl-PL" sz="1100" dirty="0" smtClean="0">
                          <a:solidFill>
                            <a:srgbClr val="FF0000"/>
                          </a:solidFill>
                          <a:effectLst/>
                          <a:latin typeface="Times New Roman"/>
                          <a:ea typeface="Times New Roman"/>
                        </a:rPr>
                        <a:t>w terenie ma obowiązek wstrzymać oddanie do użytkowania, jeśli nie są spełnione wymagania ochrony środowiska. Zatem przed planowanym terminem</a:t>
                      </a:r>
                      <a:r>
                        <a:rPr lang="pl-PL" sz="1100" dirty="0" smtClean="0">
                          <a:solidFill>
                            <a:srgbClr val="000000"/>
                          </a:solidFill>
                          <a:effectLst/>
                          <a:latin typeface="Times New Roman"/>
                          <a:ea typeface="Times New Roman"/>
                        </a:rPr>
                        <a:t> </a:t>
                      </a:r>
                      <a:r>
                        <a:rPr lang="pl-PL" sz="1100" dirty="0" smtClean="0">
                          <a:solidFill>
                            <a:srgbClr val="FF0000"/>
                          </a:solidFill>
                          <a:effectLst/>
                          <a:latin typeface="Times New Roman"/>
                          <a:ea typeface="Times New Roman"/>
                        </a:rPr>
                        <a:t>oddania przedsięwzięcia do użytkowania wymagane jest zakończenie kontroli inwestycyjnej (jeśli zdecydowano o jej wykonaniu) i jeśli ustalenia kontroli wykazały, że nie są spełnione wymagania art. 76 POŚ, wydanie decyzji wstrzymującej oddanie do użytkowania.</a:t>
                      </a:r>
                      <a:endParaRPr lang="pl-PL" sz="11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842">
                <a:tc gridSpan="2">
                  <a:txBody>
                    <a:bodyPr/>
                    <a:lstStyle/>
                    <a:p>
                      <a:pPr>
                        <a:lnSpc>
                          <a:spcPct val="115000"/>
                        </a:lnSpc>
                        <a:spcAft>
                          <a:spcPts val="0"/>
                        </a:spcAft>
                      </a:pPr>
                      <a:r>
                        <a:rPr lang="pl-PL" sz="1000" b="1" dirty="0" smtClean="0">
                          <a:solidFill>
                            <a:srgbClr val="002060"/>
                          </a:solidFill>
                          <a:effectLst/>
                          <a:latin typeface="Times New Roman"/>
                          <a:ea typeface="Calibri"/>
                          <a:cs typeface="Times New Roman"/>
                        </a:rPr>
                        <a:t>UWAGA:</a:t>
                      </a:r>
                      <a:r>
                        <a:rPr lang="pl-PL" sz="1000" b="1" dirty="0" smtClean="0">
                          <a:solidFill>
                            <a:srgbClr val="0070C0"/>
                          </a:solidFill>
                          <a:effectLst/>
                          <a:latin typeface="Times New Roman"/>
                          <a:ea typeface="Calibri"/>
                          <a:cs typeface="Times New Roman"/>
                        </a:rPr>
                        <a:t> termin 30 dni !!!</a:t>
                      </a:r>
                      <a:endParaRPr lang="pl-PL" sz="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r>
            </a:tbl>
          </a:graphicData>
        </a:graphic>
      </p:graphicFrame>
    </p:spTree>
    <p:extLst>
      <p:ext uri="{BB962C8B-B14F-4D97-AF65-F5344CB8AC3E}">
        <p14:creationId xmlns:p14="http://schemas.microsoft.com/office/powerpoint/2010/main" val="2032238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iekt 12"/>
          <p:cNvGraphicFramePr>
            <a:graphicFrameLocks noChangeAspect="1"/>
          </p:cNvGraphicFramePr>
          <p:nvPr>
            <p:extLst>
              <p:ext uri="{D42A27DB-BD31-4B8C-83A1-F6EECF244321}">
                <p14:modId xmlns:p14="http://schemas.microsoft.com/office/powerpoint/2010/main" val="890937205"/>
              </p:ext>
            </p:extLst>
          </p:nvPr>
        </p:nvGraphicFramePr>
        <p:xfrm>
          <a:off x="541338" y="2780928"/>
          <a:ext cx="8167687" cy="3984997"/>
        </p:xfrm>
        <a:graphic>
          <a:graphicData uri="http://schemas.openxmlformats.org/presentationml/2006/ole">
            <mc:AlternateContent xmlns:mc="http://schemas.openxmlformats.org/markup-compatibility/2006">
              <mc:Choice xmlns:v="urn:schemas-microsoft-com:vml" Requires="v">
                <p:oleObj spid="_x0000_s6186" name="Dokument" r:id="rId3" imgW="5952808" imgH="3372450" progId="Word.Document.12">
                  <p:embed/>
                </p:oleObj>
              </mc:Choice>
              <mc:Fallback>
                <p:oleObj name="Dokument" r:id="rId3" imgW="5952808" imgH="3372450" progId="Word.Document.12">
                  <p:embed/>
                  <p:pic>
                    <p:nvPicPr>
                      <p:cNvPr id="0" name=""/>
                      <p:cNvPicPr/>
                      <p:nvPr/>
                    </p:nvPicPr>
                    <p:blipFill>
                      <a:blip r:embed="rId4"/>
                      <a:stretch>
                        <a:fillRect/>
                      </a:stretch>
                    </p:blipFill>
                    <p:spPr>
                      <a:xfrm>
                        <a:off x="541338" y="2780928"/>
                        <a:ext cx="8167687" cy="3984997"/>
                      </a:xfrm>
                      <a:prstGeom prst="rect">
                        <a:avLst/>
                      </a:prstGeom>
                    </p:spPr>
                  </p:pic>
                </p:oleObj>
              </mc:Fallback>
            </mc:AlternateContent>
          </a:graphicData>
        </a:graphic>
      </p:graphicFrame>
      <p:sp>
        <p:nvSpPr>
          <p:cNvPr id="14" name="Text Box 10"/>
          <p:cNvSpPr txBox="1">
            <a:spLocks noChangeArrowheads="1"/>
          </p:cNvSpPr>
          <p:nvPr/>
        </p:nvSpPr>
        <p:spPr bwMode="auto">
          <a:xfrm>
            <a:off x="611559" y="3068960"/>
            <a:ext cx="1274763"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pl-PL" sz="1100" b="0" i="0" u="none" strike="noStrike" cap="none" normalizeH="0" baseline="0" dirty="0" smtClean="0">
                <a:ln>
                  <a:noFill/>
                </a:ln>
                <a:solidFill>
                  <a:srgbClr val="0070C0"/>
                </a:solidFill>
                <a:effectLst/>
                <a:latin typeface="Calibri" pitchFamily="34" charset="0"/>
                <a:cs typeface="Arial" pitchFamily="34" charset="0"/>
              </a:rPr>
              <a:t>Zgłoszenie nowo zbudowanego lub przebudowanego obiektu budowlanego, zespołu obiektów lub instalacji</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Podtytuł 1"/>
          <p:cNvSpPr>
            <a:spLocks noGrp="1"/>
          </p:cNvSpPr>
          <p:nvPr>
            <p:ph type="subTitle" idx="1"/>
          </p:nvPr>
        </p:nvSpPr>
        <p:spPr>
          <a:xfrm>
            <a:off x="323528" y="1700808"/>
            <a:ext cx="8496944" cy="1008112"/>
          </a:xfrm>
        </p:spPr>
        <p:txBody>
          <a:bodyPr/>
          <a:lstStyle/>
          <a:p>
            <a:r>
              <a:rPr lang="pl-PL" sz="2400" b="1" dirty="0" smtClean="0">
                <a:solidFill>
                  <a:srgbClr val="002060"/>
                </a:solidFill>
              </a:rPr>
              <a:t>Czas na podjęcie czynności kontrolnych i administracyjnych </a:t>
            </a:r>
            <a:br>
              <a:rPr lang="pl-PL" sz="2400" b="1" dirty="0" smtClean="0">
                <a:solidFill>
                  <a:srgbClr val="002060"/>
                </a:solidFill>
              </a:rPr>
            </a:br>
            <a:r>
              <a:rPr lang="pl-PL" sz="2400" b="1" dirty="0" smtClean="0">
                <a:solidFill>
                  <a:srgbClr val="002060"/>
                </a:solidFill>
              </a:rPr>
              <a:t>w przypadku niespełnienia wymogów art. 76 ust. 2 ustawy POŚ</a:t>
            </a:r>
            <a:endParaRPr lang="pl-PL" sz="2400" b="1" dirty="0">
              <a:solidFill>
                <a:srgbClr val="002060"/>
              </a:solidFill>
            </a:endParaRPr>
          </a:p>
        </p:txBody>
      </p:sp>
    </p:spTree>
    <p:extLst>
      <p:ext uri="{BB962C8B-B14F-4D97-AF65-F5344CB8AC3E}">
        <p14:creationId xmlns:p14="http://schemas.microsoft.com/office/powerpoint/2010/main" val="3231241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04789">
            <a:off x="4839672" y="2826250"/>
            <a:ext cx="3893139" cy="338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odtytuł 1"/>
          <p:cNvSpPr txBox="1">
            <a:spLocks/>
          </p:cNvSpPr>
          <p:nvPr/>
        </p:nvSpPr>
        <p:spPr>
          <a:xfrm>
            <a:off x="251520" y="1124744"/>
            <a:ext cx="8496944" cy="72008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4"/>
            </a:pPr>
            <a:r>
              <a:rPr lang="pl-PL" sz="2400" b="1" u="sng" dirty="0" smtClean="0">
                <a:solidFill>
                  <a:schemeClr val="tx1"/>
                </a:solidFill>
              </a:rPr>
              <a:t>Sposób postępowania</a:t>
            </a:r>
          </a:p>
          <a:p>
            <a:pPr marL="457200" indent="-457200" algn="l">
              <a:buFont typeface="+mj-lt"/>
              <a:buAutoNum type="arabicPeriod" startAt="2"/>
            </a:pPr>
            <a:r>
              <a:rPr lang="pl-PL" sz="2000" b="1" dirty="0" smtClean="0">
                <a:solidFill>
                  <a:schemeClr val="tx1"/>
                </a:solidFill>
              </a:rPr>
              <a:t>Przygotowanie </a:t>
            </a:r>
            <a:r>
              <a:rPr lang="pl-PL" sz="2000" b="1" dirty="0">
                <a:solidFill>
                  <a:schemeClr val="tx1"/>
                </a:solidFill>
              </a:rPr>
              <a:t>do kontroli w </a:t>
            </a:r>
            <a:r>
              <a:rPr lang="pl-PL" sz="2000" b="1" dirty="0" smtClean="0">
                <a:solidFill>
                  <a:schemeClr val="tx1"/>
                </a:solidFill>
              </a:rPr>
              <a:t>terenie </a:t>
            </a:r>
            <a:r>
              <a:rPr lang="pl-PL" sz="2000" b="1" dirty="0" smtClean="0">
                <a:solidFill>
                  <a:srgbClr val="00B0F0"/>
                </a:solidFill>
              </a:rPr>
              <a:t>c.d.</a:t>
            </a:r>
          </a:p>
        </p:txBody>
      </p:sp>
      <p:sp>
        <p:nvSpPr>
          <p:cNvPr id="5" name="Prostokąt 4"/>
          <p:cNvSpPr/>
          <p:nvPr/>
        </p:nvSpPr>
        <p:spPr>
          <a:xfrm>
            <a:off x="251520" y="1997839"/>
            <a:ext cx="5328592" cy="4524315"/>
          </a:xfrm>
          <a:prstGeom prst="rect">
            <a:avLst/>
          </a:prstGeom>
        </p:spPr>
        <p:txBody>
          <a:bodyPr wrap="square">
            <a:spAutoFit/>
          </a:bodyPr>
          <a:lstStyle/>
          <a:p>
            <a:pPr marL="342900" indent="-342900">
              <a:buFont typeface="+mj-lt"/>
              <a:buAutoNum type="arabicPeriod" startAt="3"/>
            </a:pPr>
            <a:r>
              <a:rPr lang="pl-PL" dirty="0" smtClean="0">
                <a:solidFill>
                  <a:srgbClr val="FF0000"/>
                </a:solidFill>
              </a:rPr>
              <a:t>W </a:t>
            </a:r>
            <a:r>
              <a:rPr lang="pl-PL" dirty="0">
                <a:solidFill>
                  <a:srgbClr val="FF0000"/>
                </a:solidFill>
              </a:rPr>
              <a:t>przypadku podjęcia decyzji o wykonaniu kontroli inwestycyjnej w terenie </a:t>
            </a:r>
            <a:r>
              <a:rPr lang="pl-PL" dirty="0" err="1">
                <a:solidFill>
                  <a:srgbClr val="FF0000"/>
                </a:solidFill>
              </a:rPr>
              <a:t>wioś</a:t>
            </a:r>
            <a:r>
              <a:rPr lang="pl-PL" dirty="0">
                <a:solidFill>
                  <a:srgbClr val="FF0000"/>
                </a:solidFill>
              </a:rPr>
              <a:t> </a:t>
            </a:r>
            <a:r>
              <a:rPr lang="pl-PL" dirty="0" err="1">
                <a:solidFill>
                  <a:srgbClr val="FF0000"/>
                </a:solidFill>
              </a:rPr>
              <a:t>powiadomia</a:t>
            </a:r>
            <a:r>
              <a:rPr lang="pl-PL" dirty="0">
                <a:solidFill>
                  <a:srgbClr val="FF0000"/>
                </a:solidFill>
              </a:rPr>
              <a:t> inwestora o zamiarze wszczęcia kontroli (zgodnie </a:t>
            </a:r>
            <a:r>
              <a:rPr lang="pl-PL" dirty="0" smtClean="0">
                <a:solidFill>
                  <a:srgbClr val="FF0000"/>
                </a:solidFill>
              </a:rPr>
              <a:t/>
            </a:r>
            <a:br>
              <a:rPr lang="pl-PL" dirty="0" smtClean="0">
                <a:solidFill>
                  <a:srgbClr val="FF0000"/>
                </a:solidFill>
              </a:rPr>
            </a:br>
            <a:r>
              <a:rPr lang="pl-PL" dirty="0" smtClean="0">
                <a:solidFill>
                  <a:srgbClr val="FF0000"/>
                </a:solidFill>
              </a:rPr>
              <a:t>z </a:t>
            </a:r>
            <a:r>
              <a:rPr lang="pl-PL" dirty="0">
                <a:solidFill>
                  <a:srgbClr val="FF0000"/>
                </a:solidFill>
              </a:rPr>
              <a:t>art. 79 ust. 1 ustawy </a:t>
            </a:r>
            <a:r>
              <a:rPr lang="pl-PL" dirty="0" smtClean="0">
                <a:solidFill>
                  <a:srgbClr val="FF0000"/>
                </a:solidFill>
              </a:rPr>
              <a:t/>
            </a:r>
            <a:br>
              <a:rPr lang="pl-PL" dirty="0" smtClean="0">
                <a:solidFill>
                  <a:srgbClr val="FF0000"/>
                </a:solidFill>
              </a:rPr>
            </a:br>
            <a:r>
              <a:rPr lang="pl-PL" dirty="0" smtClean="0">
                <a:solidFill>
                  <a:srgbClr val="FF0000"/>
                </a:solidFill>
              </a:rPr>
              <a:t>o </a:t>
            </a:r>
            <a:r>
              <a:rPr lang="pl-PL" dirty="0">
                <a:solidFill>
                  <a:srgbClr val="FF0000"/>
                </a:solidFill>
              </a:rPr>
              <a:t>swobodzie działalności gospodarczej). </a:t>
            </a:r>
            <a:r>
              <a:rPr lang="pl-PL" dirty="0" smtClean="0">
                <a:solidFill>
                  <a:srgbClr val="FF0000"/>
                </a:solidFill>
              </a:rPr>
              <a:t/>
            </a:r>
            <a:br>
              <a:rPr lang="pl-PL" dirty="0" smtClean="0">
                <a:solidFill>
                  <a:srgbClr val="FF0000"/>
                </a:solidFill>
              </a:rPr>
            </a:br>
            <a:r>
              <a:rPr lang="pl-PL" dirty="0" smtClean="0">
                <a:solidFill>
                  <a:srgbClr val="FF0000"/>
                </a:solidFill>
              </a:rPr>
              <a:t>Na </a:t>
            </a:r>
            <a:r>
              <a:rPr lang="pl-PL" dirty="0">
                <a:solidFill>
                  <a:srgbClr val="FF0000"/>
                </a:solidFill>
              </a:rPr>
              <a:t>wniosek przedsiębiorcy kontrola </a:t>
            </a:r>
            <a:r>
              <a:rPr lang="pl-PL" dirty="0" smtClean="0">
                <a:solidFill>
                  <a:srgbClr val="FF0000"/>
                </a:solidFill>
              </a:rPr>
              <a:t>może </a:t>
            </a:r>
            <a:r>
              <a:rPr lang="pl-PL" dirty="0">
                <a:solidFill>
                  <a:srgbClr val="FF0000"/>
                </a:solidFill>
              </a:rPr>
              <a:t>być wszczęta przed upływem 7 dni od dnia doręczenia zawiadomienia (zgodnie z art. 79 ust. 5 ustawy </a:t>
            </a:r>
            <a:r>
              <a:rPr lang="pl-PL" dirty="0" smtClean="0">
                <a:solidFill>
                  <a:srgbClr val="FF0000"/>
                </a:solidFill>
              </a:rPr>
              <a:t/>
            </a:r>
            <a:br>
              <a:rPr lang="pl-PL" dirty="0" smtClean="0">
                <a:solidFill>
                  <a:srgbClr val="FF0000"/>
                </a:solidFill>
              </a:rPr>
            </a:br>
            <a:r>
              <a:rPr lang="pl-PL" dirty="0" smtClean="0">
                <a:solidFill>
                  <a:srgbClr val="FF0000"/>
                </a:solidFill>
              </a:rPr>
              <a:t>o </a:t>
            </a:r>
            <a:r>
              <a:rPr lang="pl-PL" dirty="0">
                <a:solidFill>
                  <a:srgbClr val="FF0000"/>
                </a:solidFill>
              </a:rPr>
              <a:t>swobodzie działalności gospodarczej</a:t>
            </a:r>
            <a:r>
              <a:rPr lang="pl-PL" dirty="0" smtClean="0">
                <a:solidFill>
                  <a:srgbClr val="FF0000"/>
                </a:solidFill>
              </a:rPr>
              <a:t>).</a:t>
            </a:r>
          </a:p>
          <a:p>
            <a:endParaRPr lang="pl-PL" dirty="0">
              <a:solidFill>
                <a:srgbClr val="FF0000"/>
              </a:solidFill>
            </a:endParaRPr>
          </a:p>
          <a:p>
            <a:endParaRPr lang="pl-PL" dirty="0" smtClean="0">
              <a:solidFill>
                <a:srgbClr val="FF0000"/>
              </a:solidFill>
            </a:endParaRPr>
          </a:p>
          <a:p>
            <a:endParaRPr lang="pl-PL" dirty="0">
              <a:solidFill>
                <a:srgbClr val="FF0000"/>
              </a:solidFill>
            </a:endParaRPr>
          </a:p>
          <a:p>
            <a:endParaRPr lang="pl-PL" dirty="0" smtClean="0">
              <a:solidFill>
                <a:srgbClr val="FF0000"/>
              </a:solidFill>
            </a:endParaRPr>
          </a:p>
          <a:p>
            <a:endParaRPr lang="pl-PL" dirty="0">
              <a:solidFill>
                <a:srgbClr val="FF0000"/>
              </a:solidFill>
            </a:endParaRPr>
          </a:p>
          <a:p>
            <a:endParaRPr lang="pl-PL" dirty="0" smtClean="0">
              <a:solidFill>
                <a:srgbClr val="FF0000"/>
              </a:solidFill>
            </a:endParaRPr>
          </a:p>
          <a:p>
            <a:r>
              <a:rPr lang="pl-PL" sz="1100" dirty="0" smtClean="0">
                <a:solidFill>
                  <a:srgbClr val="FF0000"/>
                </a:solidFill>
              </a:rPr>
              <a:t>UWAGA: przykładowy fragment zawiadomienia wyłącznie do użytku służbowego.</a:t>
            </a:r>
            <a:endParaRPr lang="pl-PL" sz="1100" dirty="0">
              <a:solidFill>
                <a:srgbClr val="FF0000"/>
              </a:solidFill>
            </a:endParaRPr>
          </a:p>
        </p:txBody>
      </p:sp>
    </p:spTree>
    <p:extLst>
      <p:ext uri="{BB962C8B-B14F-4D97-AF65-F5344CB8AC3E}">
        <p14:creationId xmlns:p14="http://schemas.microsoft.com/office/powerpoint/2010/main" val="1541702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251520" y="1167508"/>
            <a:ext cx="8496944" cy="72008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4"/>
            </a:pPr>
            <a:r>
              <a:rPr lang="pl-PL" sz="2400" b="1" u="sng" dirty="0" smtClean="0">
                <a:solidFill>
                  <a:schemeClr val="tx1"/>
                </a:solidFill>
              </a:rPr>
              <a:t>Sposób postępowania</a:t>
            </a:r>
          </a:p>
          <a:p>
            <a:pPr marL="457200" indent="-457200" algn="l">
              <a:buFont typeface="+mj-lt"/>
              <a:buAutoNum type="arabicPeriod" startAt="2"/>
            </a:pPr>
            <a:r>
              <a:rPr lang="pl-PL" sz="2000" b="1" dirty="0" smtClean="0">
                <a:solidFill>
                  <a:schemeClr val="tx1"/>
                </a:solidFill>
              </a:rPr>
              <a:t>Przygotowanie </a:t>
            </a:r>
            <a:r>
              <a:rPr lang="pl-PL" sz="2000" b="1" dirty="0">
                <a:solidFill>
                  <a:schemeClr val="tx1"/>
                </a:solidFill>
              </a:rPr>
              <a:t>do kontroli w </a:t>
            </a:r>
            <a:r>
              <a:rPr lang="pl-PL" sz="2000" b="1" dirty="0" smtClean="0">
                <a:solidFill>
                  <a:schemeClr val="tx1"/>
                </a:solidFill>
              </a:rPr>
              <a:t>terenie </a:t>
            </a:r>
            <a:r>
              <a:rPr lang="pl-PL" sz="2000" b="1" dirty="0" smtClean="0">
                <a:solidFill>
                  <a:srgbClr val="00B0F0"/>
                </a:solidFill>
              </a:rPr>
              <a:t>c.d.</a:t>
            </a:r>
          </a:p>
        </p:txBody>
      </p:sp>
      <p:graphicFrame>
        <p:nvGraphicFramePr>
          <p:cNvPr id="5" name="Tabela 4"/>
          <p:cNvGraphicFramePr>
            <a:graphicFrameLocks noGrp="1"/>
          </p:cNvGraphicFramePr>
          <p:nvPr>
            <p:extLst>
              <p:ext uri="{D42A27DB-BD31-4B8C-83A1-F6EECF244321}">
                <p14:modId xmlns:p14="http://schemas.microsoft.com/office/powerpoint/2010/main" val="3848566525"/>
              </p:ext>
            </p:extLst>
          </p:nvPr>
        </p:nvGraphicFramePr>
        <p:xfrm>
          <a:off x="107504" y="1923516"/>
          <a:ext cx="8928992" cy="4836898"/>
        </p:xfrm>
        <a:graphic>
          <a:graphicData uri="http://schemas.openxmlformats.org/drawingml/2006/table">
            <a:tbl>
              <a:tblPr firstRow="1" firstCol="1" bandRow="1"/>
              <a:tblGrid>
                <a:gridCol w="4684061"/>
                <a:gridCol w="4244931"/>
              </a:tblGrid>
              <a:tr h="253463">
                <a:tc>
                  <a:txBody>
                    <a:bodyPr/>
                    <a:lstStyle/>
                    <a:p>
                      <a:pPr algn="ctr">
                        <a:lnSpc>
                          <a:spcPct val="115000"/>
                        </a:lnSpc>
                        <a:spcAft>
                          <a:spcPts val="0"/>
                        </a:spcAft>
                      </a:pPr>
                      <a:r>
                        <a:rPr lang="pl-PL" sz="1300" b="1" dirty="0">
                          <a:effectLst/>
                          <a:latin typeface="Times New Roman"/>
                          <a:ea typeface="Calibri"/>
                          <a:cs typeface="Times New Roman"/>
                        </a:rPr>
                        <a:t>Zgodnie z obowiązującym dokumentem SK</a:t>
                      </a:r>
                      <a:endParaRPr lang="pl-PL" sz="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300" b="1">
                          <a:effectLst/>
                          <a:latin typeface="Times New Roman"/>
                          <a:ea typeface="Calibri"/>
                          <a:cs typeface="Times New Roman"/>
                        </a:rPr>
                        <a:t>Proponowane zmiany</a:t>
                      </a:r>
                      <a:endParaRPr lang="pl-PL" sz="80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3435">
                <a:tc>
                  <a:txBody>
                    <a:bodyPr/>
                    <a:lstStyle/>
                    <a:p>
                      <a:pPr marL="342900" lvl="0" indent="-342900">
                        <a:lnSpc>
                          <a:spcPct val="115000"/>
                        </a:lnSpc>
                        <a:spcAft>
                          <a:spcPts val="0"/>
                        </a:spcAft>
                        <a:tabLst>
                          <a:tab pos="457200" algn="l"/>
                        </a:tabLst>
                      </a:pPr>
                      <a:r>
                        <a:rPr lang="pl-PL" sz="1000" dirty="0" smtClean="0">
                          <a:effectLst/>
                          <a:latin typeface="Times New Roman"/>
                          <a:ea typeface="Calibri"/>
                          <a:cs typeface="Times New Roman"/>
                        </a:rPr>
                        <a:t>4.</a:t>
                      </a:r>
                      <a:r>
                        <a:rPr lang="pl-PL" sz="1000" baseline="0" dirty="0" smtClean="0">
                          <a:effectLst/>
                          <a:latin typeface="Times New Roman"/>
                          <a:ea typeface="Calibri"/>
                          <a:cs typeface="Times New Roman"/>
                        </a:rPr>
                        <a:t> </a:t>
                      </a:r>
                      <a:r>
                        <a:rPr lang="pl-PL" sz="1000" dirty="0" smtClean="0">
                          <a:effectLst/>
                          <a:latin typeface="Times New Roman"/>
                          <a:ea typeface="Calibri"/>
                          <a:cs typeface="Times New Roman"/>
                        </a:rPr>
                        <a:t>Inspektor przygotowując się do kontroli powinien zwrócić uwagę na następujące zagadnienia:</a:t>
                      </a:r>
                    </a:p>
                    <a:p>
                      <a:pPr marL="228600" lvl="0" indent="-228600">
                        <a:lnSpc>
                          <a:spcPct val="115000"/>
                        </a:lnSpc>
                        <a:spcAft>
                          <a:spcPts val="0"/>
                        </a:spcAft>
                        <a:buFont typeface="+mj-lt"/>
                        <a:buAutoNum type="arabicParenR"/>
                        <a:tabLst>
                          <a:tab pos="457200" algn="l"/>
                        </a:tabLst>
                      </a:pPr>
                      <a:r>
                        <a:rPr lang="pl-PL" sz="1000" dirty="0" smtClean="0">
                          <a:effectLst/>
                          <a:latin typeface="Times New Roman"/>
                          <a:ea typeface="Calibri"/>
                          <a:cs typeface="Times New Roman"/>
                        </a:rPr>
                        <a:t>kto jest właścicielem zakładu i/lub władającym instalacją?</a:t>
                      </a:r>
                    </a:p>
                    <a:p>
                      <a:pPr marL="228600" lvl="0" indent="-228600">
                        <a:lnSpc>
                          <a:spcPct val="115000"/>
                        </a:lnSpc>
                        <a:spcAft>
                          <a:spcPts val="0"/>
                        </a:spcAft>
                        <a:buFont typeface="+mj-lt"/>
                        <a:buAutoNum type="arabicParenR"/>
                        <a:tabLst>
                          <a:tab pos="457200" algn="l"/>
                        </a:tabLst>
                      </a:pPr>
                      <a:r>
                        <a:rPr lang="pl-PL" sz="1000" dirty="0" smtClean="0">
                          <a:effectLst/>
                          <a:latin typeface="Times New Roman"/>
                          <a:ea typeface="Calibri"/>
                          <a:cs typeface="Times New Roman"/>
                        </a:rPr>
                        <a:t>prawidłowość kwalifikacji inwestycji, pod względem jej oddziaływania na środowisko,</a:t>
                      </a:r>
                      <a:endParaRPr lang="pl-PL" sz="1000" baseline="0" dirty="0" smtClean="0">
                        <a:effectLst/>
                        <a:latin typeface="Times New Roman"/>
                        <a:ea typeface="Calibri"/>
                        <a:cs typeface="Times New Roman"/>
                      </a:endParaRPr>
                    </a:p>
                    <a:p>
                      <a:pPr marL="228600" lvl="0" indent="-228600">
                        <a:lnSpc>
                          <a:spcPct val="115000"/>
                        </a:lnSpc>
                        <a:spcAft>
                          <a:spcPts val="0"/>
                        </a:spcAft>
                        <a:buFont typeface="+mj-lt"/>
                        <a:buAutoNum type="arabicParenR"/>
                        <a:tabLst>
                          <a:tab pos="457200" algn="l"/>
                        </a:tabLst>
                      </a:pPr>
                      <a:r>
                        <a:rPr lang="pl-PL" sz="1000" dirty="0" smtClean="0">
                          <a:effectLst/>
                          <a:latin typeface="Times New Roman"/>
                          <a:ea typeface="Calibri"/>
                          <a:cs typeface="Times New Roman"/>
                        </a:rPr>
                        <a:t>ustalenia miejscowego planu zagospodarowania przestrzennego, uchwalanego na podstawie ustawy o planowaniu i zagospodarowaniu przestrzennym, który rozstrzyga o przeznaczeniu terenów i sposobach ich zagospodarowania i zabudowy, określając m.in. zasady ochrony środowiska, przyrody i krajobrazu kulturowego (plan odzwierciedla uwarunkowania wynikające z przepisów szczególnych, w tym zwłaszcza ograniczenia lokalizacji nowych przedsięwzięć na pewnych terenach), </a:t>
                      </a:r>
                    </a:p>
                    <a:p>
                      <a:pPr marL="228600" lvl="0" indent="-228600">
                        <a:lnSpc>
                          <a:spcPct val="115000"/>
                        </a:lnSpc>
                        <a:spcAft>
                          <a:spcPts val="0"/>
                        </a:spcAft>
                        <a:buFont typeface="+mj-lt"/>
                        <a:buAutoNum type="arabicParenR"/>
                        <a:tabLst>
                          <a:tab pos="457200" algn="l"/>
                        </a:tabLst>
                      </a:pPr>
                      <a:r>
                        <a:rPr lang="pl-PL" sz="1000" dirty="0" smtClean="0">
                          <a:effectLst/>
                          <a:latin typeface="Times New Roman"/>
                          <a:ea typeface="Calibri"/>
                          <a:cs typeface="Times New Roman"/>
                        </a:rPr>
                        <a:t>zgodność charakteru przedsięwzięcia z ustaleniami planu miejscowego: porównanie z jego wyrysem (fragment rysunku planu zagospodarowania przestrzennego) </a:t>
                      </a:r>
                      <a:br>
                        <a:rPr lang="pl-PL" sz="1000" dirty="0" smtClean="0">
                          <a:effectLst/>
                          <a:latin typeface="Times New Roman"/>
                          <a:ea typeface="Calibri"/>
                          <a:cs typeface="Times New Roman"/>
                        </a:rPr>
                      </a:br>
                      <a:r>
                        <a:rPr lang="pl-PL" sz="1000" dirty="0" smtClean="0">
                          <a:effectLst/>
                          <a:latin typeface="Times New Roman"/>
                          <a:ea typeface="Calibri"/>
                          <a:cs typeface="Times New Roman"/>
                        </a:rPr>
                        <a:t>i wypisem (część opisowa planu zagospodarowania przestrzennego określająca jakie jest przeznaczenie terenu),</a:t>
                      </a:r>
                    </a:p>
                    <a:p>
                      <a:pPr marL="228600" lvl="0" indent="-228600">
                        <a:lnSpc>
                          <a:spcPct val="115000"/>
                        </a:lnSpc>
                        <a:spcAft>
                          <a:spcPts val="0"/>
                        </a:spcAft>
                        <a:buFont typeface="+mj-lt"/>
                        <a:buAutoNum type="arabicParenR"/>
                        <a:tabLst>
                          <a:tab pos="457200" algn="l"/>
                        </a:tabLst>
                      </a:pPr>
                      <a:r>
                        <a:rPr lang="pl-PL" sz="1000" dirty="0" smtClean="0">
                          <a:effectLst/>
                          <a:latin typeface="Times New Roman"/>
                          <a:ea typeface="Calibri"/>
                          <a:cs typeface="Times New Roman"/>
                        </a:rPr>
                        <a:t>zgodność z decyzją o warunkach zabudowy lub decyzją o lokalizacji celu publicznego (obowiązek uzyskania decyzji o warunkach zabudowy dotyczy podmiotów inwestujących na terenach niedysponujących aktualnymi planami zagospodarowania przestrzennego; w przypadku istnienia planu zagospodarowania przestrzennego inwestycje są lokalizowane bezpośrednio na podstawie ustaleń tego planu).</a:t>
                      </a:r>
                    </a:p>
                    <a:p>
                      <a:pPr>
                        <a:lnSpc>
                          <a:spcPct val="115000"/>
                        </a:lnSpc>
                        <a:spcAft>
                          <a:spcPts val="0"/>
                        </a:spcAft>
                      </a:pPr>
                      <a:endParaRPr lang="pl-PL" sz="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000" dirty="0">
                          <a:effectLst/>
                          <a:latin typeface="Times New Roman"/>
                          <a:ea typeface="Calibri"/>
                          <a:cs typeface="Times New Roman"/>
                        </a:rPr>
                        <a:t> </a:t>
                      </a:r>
                      <a:r>
                        <a:rPr lang="pl-PL" sz="1000" dirty="0" smtClean="0">
                          <a:effectLst/>
                          <a:latin typeface="Times New Roman"/>
                          <a:ea typeface="Calibri"/>
                          <a:cs typeface="Times New Roman"/>
                        </a:rPr>
                        <a:t>4.</a:t>
                      </a:r>
                      <a:r>
                        <a:rPr lang="pl-PL" sz="1000" baseline="0" dirty="0" smtClean="0">
                          <a:effectLst/>
                          <a:latin typeface="Times New Roman"/>
                          <a:ea typeface="Calibri"/>
                          <a:cs typeface="Times New Roman"/>
                        </a:rPr>
                        <a:t> </a:t>
                      </a:r>
                      <a:r>
                        <a:rPr lang="pl-PL" sz="1000" dirty="0" smtClean="0">
                          <a:effectLst/>
                          <a:latin typeface="Times New Roman"/>
                          <a:ea typeface="Calibri"/>
                          <a:cs typeface="Times New Roman"/>
                        </a:rPr>
                        <a:t>Inspektor przygotowując się do kontroli powinien zwrócić uwagę na następujące zagadnienia:</a:t>
                      </a:r>
                    </a:p>
                    <a:p>
                      <a:pPr marL="228600" indent="-228600">
                        <a:lnSpc>
                          <a:spcPct val="115000"/>
                        </a:lnSpc>
                        <a:spcAft>
                          <a:spcPts val="0"/>
                        </a:spcAft>
                        <a:buFont typeface="+mj-lt"/>
                        <a:buAutoNum type="arabicParenR"/>
                      </a:pPr>
                      <a:r>
                        <a:rPr lang="pl-PL" sz="1000" dirty="0" smtClean="0">
                          <a:effectLst/>
                          <a:latin typeface="Times New Roman"/>
                          <a:ea typeface="Calibri"/>
                          <a:cs typeface="Times New Roman"/>
                        </a:rPr>
                        <a:t>kto </a:t>
                      </a:r>
                      <a:r>
                        <a:rPr lang="pl-PL" sz="1000" dirty="0" smtClean="0">
                          <a:solidFill>
                            <a:srgbClr val="FF0000"/>
                          </a:solidFill>
                          <a:effectLst/>
                          <a:latin typeface="Times New Roman"/>
                          <a:ea typeface="Calibri"/>
                          <a:cs typeface="Times New Roman"/>
                        </a:rPr>
                        <a:t>posiada tytuł prawny do nowo zbudowanego lub przebudowanego obiektu budowlanego, zespołu obiektów lub instalacji, w tym ustalenie nazwy zakładu i jednostki nadrzędnej wg zasad określonych w ISWK</a:t>
                      </a:r>
                      <a:r>
                        <a:rPr lang="pl-PL" sz="1000" dirty="0" smtClean="0">
                          <a:effectLst/>
                          <a:latin typeface="Times New Roman"/>
                          <a:ea typeface="Calibri"/>
                          <a:cs typeface="Times New Roman"/>
                        </a:rPr>
                        <a:t>,</a:t>
                      </a:r>
                    </a:p>
                    <a:p>
                      <a:pPr marL="228600" indent="-228600">
                        <a:lnSpc>
                          <a:spcPct val="115000"/>
                        </a:lnSpc>
                        <a:spcAft>
                          <a:spcPts val="0"/>
                        </a:spcAft>
                        <a:buFont typeface="+mj-lt"/>
                        <a:buAutoNum type="arabicParenR"/>
                      </a:pPr>
                      <a:r>
                        <a:rPr lang="pl-PL" sz="1000" dirty="0" smtClean="0">
                          <a:effectLst/>
                          <a:latin typeface="Times New Roman"/>
                          <a:ea typeface="Calibri"/>
                          <a:cs typeface="Times New Roman"/>
                        </a:rPr>
                        <a:t>prawidłowość kwalifikacji </a:t>
                      </a:r>
                      <a:r>
                        <a:rPr lang="pl-PL" sz="1000" dirty="0" smtClean="0">
                          <a:solidFill>
                            <a:srgbClr val="FF0000"/>
                          </a:solidFill>
                          <a:effectLst/>
                          <a:latin typeface="Times New Roman"/>
                          <a:ea typeface="Calibri"/>
                          <a:cs typeface="Times New Roman"/>
                        </a:rPr>
                        <a:t>przedsięwzięcia, stosownie do przepisów rozporządzenia RM z dnia 9 listopada 2010 r. w sprawie przedsięwzięć mogących znacząco oddziaływać na środowisko,</a:t>
                      </a:r>
                    </a:p>
                    <a:p>
                      <a:pPr marL="228600" indent="-228600">
                        <a:lnSpc>
                          <a:spcPct val="115000"/>
                        </a:lnSpc>
                        <a:spcAft>
                          <a:spcPts val="0"/>
                        </a:spcAft>
                        <a:buFont typeface="+mj-lt"/>
                        <a:buAutoNum type="arabicParenR"/>
                      </a:pPr>
                      <a:r>
                        <a:rPr lang="pl-PL" sz="1000" dirty="0" smtClean="0">
                          <a:solidFill>
                            <a:srgbClr val="FF0000"/>
                          </a:solidFill>
                          <a:effectLst/>
                          <a:latin typeface="Times New Roman"/>
                          <a:ea typeface="Calibri"/>
                          <a:cs typeface="Times New Roman"/>
                        </a:rPr>
                        <a:t>zgodność lokalizacji przedsięwzięcia z </a:t>
                      </a:r>
                      <a:r>
                        <a:rPr lang="pl-PL" sz="1000" dirty="0" smtClean="0">
                          <a:effectLst/>
                          <a:latin typeface="Times New Roman"/>
                          <a:ea typeface="Calibri"/>
                          <a:cs typeface="Times New Roman"/>
                        </a:rPr>
                        <a:t>ustalenia</a:t>
                      </a:r>
                      <a:r>
                        <a:rPr lang="pl-PL" sz="1000" dirty="0" smtClean="0">
                          <a:solidFill>
                            <a:srgbClr val="FF0000"/>
                          </a:solidFill>
                          <a:effectLst/>
                          <a:latin typeface="Times New Roman"/>
                          <a:ea typeface="Calibri"/>
                          <a:cs typeface="Times New Roman"/>
                        </a:rPr>
                        <a:t>mi</a:t>
                      </a:r>
                      <a:r>
                        <a:rPr lang="pl-PL" sz="1000" dirty="0" smtClean="0">
                          <a:effectLst/>
                          <a:latin typeface="Times New Roman"/>
                          <a:ea typeface="Calibri"/>
                          <a:cs typeface="Times New Roman"/>
                        </a:rPr>
                        <a:t> miejscowego planu zagospodarowania przestrzennego, uchwalanego na podstawie ustawy </a:t>
                      </a:r>
                      <a:br>
                        <a:rPr lang="pl-PL" sz="1000" dirty="0" smtClean="0">
                          <a:effectLst/>
                          <a:latin typeface="Times New Roman"/>
                          <a:ea typeface="Calibri"/>
                          <a:cs typeface="Times New Roman"/>
                        </a:rPr>
                      </a:br>
                      <a:r>
                        <a:rPr lang="pl-PL" sz="1000" dirty="0" smtClean="0">
                          <a:effectLst/>
                          <a:latin typeface="Times New Roman"/>
                          <a:ea typeface="Calibri"/>
                          <a:cs typeface="Times New Roman"/>
                        </a:rPr>
                        <a:t>o planowaniu i zagospodarowaniu przestrzennym, który rozstrzyga </a:t>
                      </a:r>
                      <a:br>
                        <a:rPr lang="pl-PL" sz="1000" dirty="0" smtClean="0">
                          <a:effectLst/>
                          <a:latin typeface="Times New Roman"/>
                          <a:ea typeface="Calibri"/>
                          <a:cs typeface="Times New Roman"/>
                        </a:rPr>
                      </a:br>
                      <a:r>
                        <a:rPr lang="pl-PL" sz="1000" dirty="0" smtClean="0">
                          <a:effectLst/>
                          <a:latin typeface="Times New Roman"/>
                          <a:ea typeface="Calibri"/>
                          <a:cs typeface="Times New Roman"/>
                        </a:rPr>
                        <a:t>o przeznaczeniu terenów i sposobach ich zagospodarowania i zabudowy, określając m.in. zasady ochrony środowiska, przyrody i krajobrazu kulturowego (plan odzwierciedla uwarunkowania wynikające z przepisów szczególnych, w tym zwłaszcza ograniczenia lokalizacji nowych przedsięwzięć na pewnych terenach),</a:t>
                      </a:r>
                    </a:p>
                    <a:p>
                      <a:pPr marL="228600" indent="-228600">
                        <a:lnSpc>
                          <a:spcPct val="115000"/>
                        </a:lnSpc>
                        <a:spcAft>
                          <a:spcPts val="0"/>
                        </a:spcAft>
                        <a:buFont typeface="+mj-lt"/>
                        <a:buAutoNum type="arabicParenR"/>
                      </a:pPr>
                      <a:r>
                        <a:rPr lang="pl-PL" sz="1000" dirty="0" smtClean="0">
                          <a:effectLst/>
                          <a:latin typeface="Times New Roman"/>
                          <a:ea typeface="Calibri"/>
                          <a:cs typeface="Times New Roman"/>
                        </a:rPr>
                        <a:t>zgodność charakteru przedsięwzięcia z ustaleniami planu miejscowego: porównanie z jego wyrysem (fragment rysunku planu zagospodarowania przestrzennego) i wypisem (część opisowa planu zagospodarowania przestrzennego określająca jakie jest przeznaczenie terenu),</a:t>
                      </a:r>
                    </a:p>
                    <a:p>
                      <a:pPr marL="228600" indent="-228600">
                        <a:lnSpc>
                          <a:spcPct val="115000"/>
                        </a:lnSpc>
                        <a:spcAft>
                          <a:spcPts val="0"/>
                        </a:spcAft>
                        <a:buFont typeface="+mj-lt"/>
                        <a:buAutoNum type="arabicParenR"/>
                      </a:pPr>
                      <a:r>
                        <a:rPr lang="pl-PL" sz="1000" dirty="0" smtClean="0">
                          <a:effectLst/>
                          <a:latin typeface="Times New Roman"/>
                          <a:ea typeface="Calibri"/>
                          <a:cs typeface="Times New Roman"/>
                        </a:rPr>
                        <a:t>zgodność </a:t>
                      </a:r>
                      <a:r>
                        <a:rPr lang="pl-PL" sz="1000" dirty="0" smtClean="0">
                          <a:solidFill>
                            <a:srgbClr val="FF0000"/>
                          </a:solidFill>
                          <a:effectLst/>
                          <a:latin typeface="Times New Roman"/>
                          <a:ea typeface="Calibri"/>
                          <a:cs typeface="Times New Roman"/>
                        </a:rPr>
                        <a:t>lokalizacji przedsięwzięcia </a:t>
                      </a:r>
                      <a:r>
                        <a:rPr lang="pl-PL" sz="1000" dirty="0" smtClean="0">
                          <a:effectLst/>
                          <a:latin typeface="Times New Roman"/>
                          <a:ea typeface="Calibri"/>
                          <a:cs typeface="Times New Roman"/>
                        </a:rPr>
                        <a:t>z decyzją o warunkach zabudowy lub decyzją o lokalizacji celu publicznego (obowiązek uzyskania decyzji </a:t>
                      </a:r>
                      <a:br>
                        <a:rPr lang="pl-PL" sz="1000" dirty="0" smtClean="0">
                          <a:effectLst/>
                          <a:latin typeface="Times New Roman"/>
                          <a:ea typeface="Calibri"/>
                          <a:cs typeface="Times New Roman"/>
                        </a:rPr>
                      </a:br>
                      <a:r>
                        <a:rPr lang="pl-PL" sz="1000" dirty="0" smtClean="0">
                          <a:effectLst/>
                          <a:latin typeface="Times New Roman"/>
                          <a:ea typeface="Calibri"/>
                          <a:cs typeface="Times New Roman"/>
                        </a:rPr>
                        <a:t>o warunkach zabudowy dotyczy podmiotów inwestujących na terenach niedysponujących aktualnymi planami zagospodarowania przestrzennego; </a:t>
                      </a:r>
                      <a:br>
                        <a:rPr lang="pl-PL" sz="1000" dirty="0" smtClean="0">
                          <a:effectLst/>
                          <a:latin typeface="Times New Roman"/>
                          <a:ea typeface="Calibri"/>
                          <a:cs typeface="Times New Roman"/>
                        </a:rPr>
                      </a:br>
                      <a:r>
                        <a:rPr lang="pl-PL" sz="1000" dirty="0" smtClean="0">
                          <a:effectLst/>
                          <a:latin typeface="Times New Roman"/>
                          <a:ea typeface="Calibri"/>
                          <a:cs typeface="Times New Roman"/>
                        </a:rPr>
                        <a:t>w przypadku istnienia planu zagospodarowania przestrzennego inwestycje są lokalizowane bezpośrednio na podstawie ustaleń tego planu).</a:t>
                      </a: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2018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179512" y="1146296"/>
            <a:ext cx="8496944" cy="677316"/>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4"/>
            </a:pPr>
            <a:r>
              <a:rPr lang="pl-PL" sz="2400" b="1" u="sng" dirty="0" smtClean="0">
                <a:solidFill>
                  <a:schemeClr val="tx1"/>
                </a:solidFill>
              </a:rPr>
              <a:t>Sposób postępowania</a:t>
            </a:r>
          </a:p>
          <a:p>
            <a:pPr marL="457200" indent="-457200" algn="l">
              <a:buFont typeface="+mj-lt"/>
              <a:buAutoNum type="arabicPeriod" startAt="2"/>
            </a:pPr>
            <a:r>
              <a:rPr lang="pl-PL" sz="2000" b="1" dirty="0" smtClean="0">
                <a:solidFill>
                  <a:schemeClr val="tx1"/>
                </a:solidFill>
              </a:rPr>
              <a:t>Przygotowanie </a:t>
            </a:r>
            <a:r>
              <a:rPr lang="pl-PL" sz="2000" b="1" dirty="0">
                <a:solidFill>
                  <a:schemeClr val="tx1"/>
                </a:solidFill>
              </a:rPr>
              <a:t>do kontroli w </a:t>
            </a:r>
            <a:r>
              <a:rPr lang="pl-PL" sz="2000" b="1" dirty="0" smtClean="0">
                <a:solidFill>
                  <a:schemeClr val="tx1"/>
                </a:solidFill>
              </a:rPr>
              <a:t>terenie </a:t>
            </a:r>
            <a:r>
              <a:rPr lang="pl-PL" sz="2000" b="1" dirty="0" smtClean="0">
                <a:solidFill>
                  <a:srgbClr val="00B0F0"/>
                </a:solidFill>
              </a:rPr>
              <a:t>c.d.</a:t>
            </a:r>
          </a:p>
        </p:txBody>
      </p:sp>
      <p:graphicFrame>
        <p:nvGraphicFramePr>
          <p:cNvPr id="5" name="Tabela 4"/>
          <p:cNvGraphicFramePr>
            <a:graphicFrameLocks noGrp="1"/>
          </p:cNvGraphicFramePr>
          <p:nvPr>
            <p:extLst>
              <p:ext uri="{D42A27DB-BD31-4B8C-83A1-F6EECF244321}">
                <p14:modId xmlns:p14="http://schemas.microsoft.com/office/powerpoint/2010/main" val="3447597288"/>
              </p:ext>
            </p:extLst>
          </p:nvPr>
        </p:nvGraphicFramePr>
        <p:xfrm>
          <a:off x="107504" y="1988840"/>
          <a:ext cx="8928992" cy="4830318"/>
        </p:xfrm>
        <a:graphic>
          <a:graphicData uri="http://schemas.openxmlformats.org/drawingml/2006/table">
            <a:tbl>
              <a:tblPr firstRow="1" firstCol="1" bandRow="1"/>
              <a:tblGrid>
                <a:gridCol w="2520280"/>
                <a:gridCol w="6408712"/>
              </a:tblGrid>
              <a:tr h="217920">
                <a:tc>
                  <a:txBody>
                    <a:bodyPr/>
                    <a:lstStyle/>
                    <a:p>
                      <a:pPr algn="ctr">
                        <a:lnSpc>
                          <a:spcPct val="115000"/>
                        </a:lnSpc>
                        <a:spcAft>
                          <a:spcPts val="0"/>
                        </a:spcAft>
                      </a:pPr>
                      <a:r>
                        <a:rPr lang="pl-PL" sz="1300" b="1" dirty="0">
                          <a:effectLst/>
                          <a:latin typeface="Times New Roman"/>
                          <a:ea typeface="Calibri"/>
                          <a:cs typeface="Times New Roman"/>
                        </a:rPr>
                        <a:t>Zgodnie z obowiązującym dokumentem SK</a:t>
                      </a:r>
                      <a:endParaRPr lang="pl-PL" sz="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300" b="1">
                          <a:effectLst/>
                          <a:latin typeface="Times New Roman"/>
                          <a:ea typeface="Calibri"/>
                          <a:cs typeface="Times New Roman"/>
                        </a:rPr>
                        <a:t>Proponowane zmiany</a:t>
                      </a:r>
                      <a:endParaRPr lang="pl-PL" sz="80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6852">
                <a:tc>
                  <a:txBody>
                    <a:bodyPr/>
                    <a:lstStyle/>
                    <a:p>
                      <a:pPr marL="228600" lvl="0" indent="-228600">
                        <a:lnSpc>
                          <a:spcPct val="115000"/>
                        </a:lnSpc>
                        <a:spcAft>
                          <a:spcPts val="0"/>
                        </a:spcAft>
                        <a:buFont typeface="+mj-lt"/>
                        <a:buAutoNum type="arabicParenR" startAt="6"/>
                        <a:tabLst>
                          <a:tab pos="457200" algn="l"/>
                        </a:tabLst>
                      </a:pPr>
                      <a:r>
                        <a:rPr lang="pl-PL" sz="900" dirty="0" smtClean="0">
                          <a:effectLst/>
                          <a:latin typeface="Times New Roman"/>
                          <a:ea typeface="Calibri"/>
                          <a:cs typeface="Times New Roman"/>
                        </a:rPr>
                        <a:t>posiadanie decyzji o środowiskowych uwarunkowaniach zgody na realizację planowanego przedsięwzięcia, którą inwestor obowiązany jest uzyskać przed wystąpieniem o decyzję o pozwolenie na budowę; obowiązek ten jest warunkiem dopuszczającym do realizacji następującego rodzaju przedsięwzięć:</a:t>
                      </a:r>
                    </a:p>
                    <a:p>
                      <a:pPr marL="449263" lvl="0" indent="-228600">
                        <a:lnSpc>
                          <a:spcPct val="115000"/>
                        </a:lnSpc>
                        <a:spcAft>
                          <a:spcPts val="0"/>
                        </a:spcAft>
                        <a:buFont typeface="+mj-lt"/>
                        <a:buAutoNum type="alphaLcParenR"/>
                        <a:tabLst/>
                      </a:pPr>
                      <a:r>
                        <a:rPr lang="pl-PL" sz="900" dirty="0" smtClean="0">
                          <a:effectLst/>
                          <a:latin typeface="Times New Roman"/>
                          <a:ea typeface="Calibri"/>
                          <a:cs typeface="Times New Roman"/>
                        </a:rPr>
                        <a:t>mogących znacząco oddziaływać na środowisko, dla których obowiązek sporządzenia raportu jest obligatoryjny,</a:t>
                      </a:r>
                    </a:p>
                    <a:p>
                      <a:pPr marL="449263" lvl="0" indent="-228600">
                        <a:lnSpc>
                          <a:spcPct val="115000"/>
                        </a:lnSpc>
                        <a:spcAft>
                          <a:spcPts val="0"/>
                        </a:spcAft>
                        <a:buFont typeface="+mj-lt"/>
                        <a:buAutoNum type="alphaLcParenR"/>
                        <a:tabLst/>
                      </a:pPr>
                      <a:r>
                        <a:rPr lang="pl-PL" sz="900" dirty="0" smtClean="0">
                          <a:effectLst/>
                          <a:latin typeface="Times New Roman"/>
                          <a:ea typeface="Calibri"/>
                          <a:cs typeface="Times New Roman"/>
                        </a:rPr>
                        <a:t>mogących znacząco oddziaływać na środowisko, dla których obowiązek sporządzenia raportu może zostać stwierdzony,</a:t>
                      </a:r>
                    </a:p>
                    <a:p>
                      <a:pPr marL="449263" lvl="0" indent="-228600">
                        <a:lnSpc>
                          <a:spcPct val="115000"/>
                        </a:lnSpc>
                        <a:spcAft>
                          <a:spcPts val="0"/>
                        </a:spcAft>
                        <a:buFont typeface="+mj-lt"/>
                        <a:buAutoNum type="alphaLcParenR"/>
                        <a:tabLst/>
                      </a:pPr>
                      <a:r>
                        <a:rPr lang="pl-PL" sz="900" dirty="0" smtClean="0">
                          <a:effectLst/>
                          <a:latin typeface="Times New Roman"/>
                          <a:ea typeface="Calibri"/>
                          <a:cs typeface="Times New Roman"/>
                        </a:rPr>
                        <a:t>mogących znacząco oddziaływać na obszar Natura 2000, dla których obowiązek sporządzenia raportu może zostać stwierdzony.</a:t>
                      </a:r>
                    </a:p>
                    <a:p>
                      <a:pPr>
                        <a:lnSpc>
                          <a:spcPct val="115000"/>
                        </a:lnSpc>
                        <a:spcAft>
                          <a:spcPts val="0"/>
                        </a:spcAft>
                      </a:pPr>
                      <a:endParaRPr lang="pl-PL" sz="9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l">
                        <a:lnSpc>
                          <a:spcPct val="100000"/>
                        </a:lnSpc>
                        <a:spcAft>
                          <a:spcPts val="0"/>
                        </a:spcAft>
                        <a:buSzPts val="1200"/>
                        <a:buFont typeface="+mj-lt"/>
                        <a:buAutoNum type="arabicParenR" startAt="6"/>
                        <a:tabLst/>
                      </a:pPr>
                      <a:r>
                        <a:rPr lang="pl-PL" sz="900" u="none" strike="noStrike" dirty="0" smtClean="0">
                          <a:solidFill>
                            <a:srgbClr val="000000"/>
                          </a:solidFill>
                          <a:effectLst/>
                          <a:latin typeface="Times New Roman"/>
                          <a:ea typeface="Times New Roman"/>
                        </a:rPr>
                        <a:t>posiadanie decyzji o środowiskowych uwarunkowaniach zgody na realizację planowanego przedsięwzięcia, którą inwestor obowiązany jest uzyskać przed wystąpieniem </a:t>
                      </a:r>
                      <a:r>
                        <a:rPr lang="pl-PL" sz="900" u="none" strike="noStrike" dirty="0" smtClean="0">
                          <a:solidFill>
                            <a:srgbClr val="FF0000"/>
                          </a:solidFill>
                          <a:effectLst/>
                          <a:latin typeface="Times New Roman"/>
                          <a:ea typeface="Times New Roman"/>
                        </a:rPr>
                        <a:t>m.in.</a:t>
                      </a:r>
                      <a:r>
                        <a:rPr lang="pl-PL" sz="900" u="none" strike="noStrike" dirty="0" smtClean="0">
                          <a:solidFill>
                            <a:srgbClr val="000000"/>
                          </a:solidFill>
                          <a:effectLst/>
                          <a:latin typeface="Times New Roman"/>
                          <a:ea typeface="Times New Roman"/>
                        </a:rPr>
                        <a:t> </a:t>
                      </a:r>
                      <a:br>
                        <a:rPr lang="pl-PL" sz="900" u="none" strike="noStrike" dirty="0" smtClean="0">
                          <a:solidFill>
                            <a:srgbClr val="000000"/>
                          </a:solidFill>
                          <a:effectLst/>
                          <a:latin typeface="Times New Roman"/>
                          <a:ea typeface="Times New Roman"/>
                        </a:rPr>
                      </a:br>
                      <a:r>
                        <a:rPr lang="pl-PL" sz="900" u="none" strike="noStrike" dirty="0" smtClean="0">
                          <a:solidFill>
                            <a:srgbClr val="000000"/>
                          </a:solidFill>
                          <a:effectLst/>
                          <a:latin typeface="Times New Roman"/>
                          <a:ea typeface="Times New Roman"/>
                        </a:rPr>
                        <a:t>o decyzję o pozwolenie na budowę; obowiązek ten jest warunkiem dopuszczającym do realizacji następującego rodzaju przedsięwzięć:</a:t>
                      </a:r>
                      <a:endParaRPr lang="pl-PL" sz="900" u="none" strike="noStrike" dirty="0" smtClean="0">
                        <a:effectLst/>
                        <a:latin typeface="Times New Roman"/>
                        <a:ea typeface="Times New Roman"/>
                      </a:endParaRPr>
                    </a:p>
                    <a:p>
                      <a:pPr marL="342900" lvl="0" indent="-160338" algn="l">
                        <a:spcAft>
                          <a:spcPts val="0"/>
                        </a:spcAft>
                        <a:buFont typeface="+mj-lt"/>
                        <a:buAutoNum type="alphaLcParenR"/>
                      </a:pPr>
                      <a:r>
                        <a:rPr lang="pl-PL" sz="900" dirty="0" smtClean="0">
                          <a:solidFill>
                            <a:srgbClr val="000000"/>
                          </a:solidFill>
                          <a:effectLst/>
                          <a:latin typeface="Times New Roman"/>
                          <a:ea typeface="Times New Roman"/>
                        </a:rPr>
                        <a:t>mogących </a:t>
                      </a:r>
                      <a:r>
                        <a:rPr lang="pl-PL" sz="900" b="1" dirty="0" smtClean="0">
                          <a:solidFill>
                            <a:srgbClr val="FF0000"/>
                          </a:solidFill>
                          <a:effectLst/>
                          <a:latin typeface="Times New Roman"/>
                          <a:ea typeface="Times New Roman"/>
                        </a:rPr>
                        <a:t>zawsze</a:t>
                      </a:r>
                      <a:r>
                        <a:rPr lang="pl-PL" sz="900" dirty="0" smtClean="0">
                          <a:solidFill>
                            <a:srgbClr val="000000"/>
                          </a:solidFill>
                          <a:effectLst/>
                          <a:latin typeface="Times New Roman"/>
                          <a:ea typeface="Times New Roman"/>
                        </a:rPr>
                        <a:t> znacząco oddziaływać na środowisko, dla których obowiązek sporządzenia raportu </a:t>
                      </a:r>
                      <a:r>
                        <a:rPr lang="pl-PL" sz="900" dirty="0" smtClean="0">
                          <a:solidFill>
                            <a:srgbClr val="FF0000"/>
                          </a:solidFill>
                          <a:effectLst/>
                          <a:latin typeface="Times New Roman"/>
                          <a:ea typeface="Times New Roman"/>
                        </a:rPr>
                        <a:t>o oddziaływaniu przedsięwzięcia na środowisko</a:t>
                      </a:r>
                      <a:r>
                        <a:rPr lang="pl-PL" sz="900" dirty="0" smtClean="0">
                          <a:solidFill>
                            <a:srgbClr val="000000"/>
                          </a:solidFill>
                          <a:effectLst/>
                          <a:latin typeface="Times New Roman"/>
                          <a:ea typeface="Times New Roman"/>
                        </a:rPr>
                        <a:t> jest obligatoryjny </a:t>
                      </a:r>
                      <a:r>
                        <a:rPr lang="pl-PL" sz="900" dirty="0" smtClean="0">
                          <a:solidFill>
                            <a:srgbClr val="FF0000"/>
                          </a:solidFill>
                          <a:effectLst/>
                          <a:latin typeface="Times New Roman"/>
                          <a:ea typeface="Times New Roman"/>
                        </a:rPr>
                        <a:t>- ujętych w § 2 w/w rozporządzenia RM,</a:t>
                      </a:r>
                      <a:endParaRPr lang="pl-PL" sz="900" dirty="0" smtClean="0">
                        <a:effectLst/>
                        <a:latin typeface="Times New Roman"/>
                        <a:ea typeface="Times New Roman"/>
                      </a:endParaRPr>
                    </a:p>
                    <a:p>
                      <a:pPr marL="342900" lvl="0" indent="-160338" algn="l">
                        <a:spcAft>
                          <a:spcPts val="0"/>
                        </a:spcAft>
                        <a:buFont typeface="+mj-lt"/>
                        <a:buAutoNum type="alphaLcParenR"/>
                      </a:pPr>
                      <a:r>
                        <a:rPr lang="pl-PL" sz="900" dirty="0" smtClean="0">
                          <a:solidFill>
                            <a:srgbClr val="000000"/>
                          </a:solidFill>
                          <a:effectLst/>
                          <a:latin typeface="Times New Roman"/>
                          <a:ea typeface="Times New Roman"/>
                        </a:rPr>
                        <a:t>mogących </a:t>
                      </a:r>
                      <a:r>
                        <a:rPr lang="pl-PL" sz="900" b="1" dirty="0" smtClean="0">
                          <a:solidFill>
                            <a:srgbClr val="FF0000"/>
                          </a:solidFill>
                          <a:effectLst/>
                          <a:latin typeface="Times New Roman"/>
                          <a:ea typeface="Times New Roman"/>
                        </a:rPr>
                        <a:t>potencjalnie</a:t>
                      </a:r>
                      <a:r>
                        <a:rPr lang="pl-PL" sz="900" dirty="0" smtClean="0">
                          <a:solidFill>
                            <a:srgbClr val="000000"/>
                          </a:solidFill>
                          <a:effectLst/>
                          <a:latin typeface="Times New Roman"/>
                          <a:ea typeface="Times New Roman"/>
                        </a:rPr>
                        <a:t> znacząco oddziaływać na środowisko, dla których obowiązek sporządzenia raportu </a:t>
                      </a:r>
                      <a:r>
                        <a:rPr lang="pl-PL" sz="900" dirty="0" smtClean="0">
                          <a:solidFill>
                            <a:srgbClr val="FF0000"/>
                          </a:solidFill>
                          <a:effectLst/>
                          <a:latin typeface="Times New Roman"/>
                          <a:ea typeface="Times New Roman"/>
                        </a:rPr>
                        <a:t>o oddziaływaniu przedsięwzięcia na środowisko</a:t>
                      </a:r>
                      <a:r>
                        <a:rPr lang="pl-PL" sz="900" dirty="0" smtClean="0">
                          <a:solidFill>
                            <a:srgbClr val="000000"/>
                          </a:solidFill>
                          <a:effectLst/>
                          <a:latin typeface="Times New Roman"/>
                          <a:ea typeface="Times New Roman"/>
                        </a:rPr>
                        <a:t> może zostać stwierdzony </a:t>
                      </a:r>
                      <a:r>
                        <a:rPr lang="pl-PL" sz="900" dirty="0" smtClean="0">
                          <a:solidFill>
                            <a:srgbClr val="FF0000"/>
                          </a:solidFill>
                          <a:effectLst/>
                          <a:latin typeface="Times New Roman"/>
                          <a:ea typeface="Times New Roman"/>
                        </a:rPr>
                        <a:t>- ujętych w § 3 w/w rozporządzenia RM,</a:t>
                      </a:r>
                      <a:endParaRPr lang="pl-PL" sz="900" dirty="0" smtClean="0">
                        <a:effectLst/>
                        <a:latin typeface="Times New Roman"/>
                        <a:ea typeface="Times New Roman"/>
                      </a:endParaRPr>
                    </a:p>
                    <a:p>
                      <a:pPr marL="342900" marR="0" lvl="0" indent="-160338" algn="l" defTabSz="914400" rtl="0" eaLnBrk="1" fontAlgn="auto" latinLnBrk="0" hangingPunct="1">
                        <a:lnSpc>
                          <a:spcPct val="100000"/>
                        </a:lnSpc>
                        <a:spcBef>
                          <a:spcPts val="0"/>
                        </a:spcBef>
                        <a:spcAft>
                          <a:spcPts val="0"/>
                        </a:spcAft>
                        <a:buClrTx/>
                        <a:buSzTx/>
                        <a:buFont typeface="+mj-lt"/>
                        <a:buAutoNum type="alphaLcParenR"/>
                        <a:tabLst/>
                        <a:defRPr/>
                      </a:pPr>
                      <a:r>
                        <a:rPr lang="pl-PL" sz="900" b="0" dirty="0" smtClean="0">
                          <a:solidFill>
                            <a:srgbClr val="FF0000"/>
                          </a:solidFill>
                          <a:effectLst/>
                          <a:latin typeface="Times New Roman"/>
                          <a:ea typeface="Times New Roman"/>
                        </a:rPr>
                        <a:t>polegające na rozbudowie, przebudowie lub montażu realizowanego lub zrealizowanego przedsięwzięcia wymienionego w § 2 ust. 1 i niespełniające kryteriów, o których mowa w § 2 ust. 2 pkt 1 </a:t>
                      </a:r>
                      <a:r>
                        <a:rPr kumimoji="0" lang="pl-PL" sz="900" b="0" i="0" u="none" strike="noStrike" kern="1200" cap="none" spc="0" normalizeH="0" baseline="0" noProof="0" dirty="0" smtClean="0">
                          <a:ln>
                            <a:noFill/>
                          </a:ln>
                          <a:solidFill>
                            <a:srgbClr val="FF0000"/>
                          </a:solidFill>
                          <a:effectLst/>
                          <a:uLnTx/>
                          <a:uFillTx/>
                          <a:latin typeface="Times New Roman"/>
                          <a:ea typeface="Times New Roman"/>
                          <a:cs typeface="+mn-cs"/>
                        </a:rPr>
                        <a:t>w/w rozporządzenia RM,</a:t>
                      </a:r>
                      <a:endParaRPr kumimoji="0" lang="pl-PL" sz="900" b="0" i="0" u="none" strike="noStrike" kern="1200" cap="none" spc="0" normalizeH="0" baseline="0" noProof="0" dirty="0" smtClean="0">
                        <a:ln>
                          <a:noFill/>
                        </a:ln>
                        <a:solidFill>
                          <a:prstClr val="black"/>
                        </a:solidFill>
                        <a:effectLst/>
                        <a:uLnTx/>
                        <a:uFillTx/>
                        <a:latin typeface="Times New Roman"/>
                        <a:ea typeface="Times New Roman"/>
                        <a:cs typeface="+mn-cs"/>
                      </a:endParaRPr>
                    </a:p>
                    <a:p>
                      <a:pPr marL="342900" lvl="0" indent="-160338" algn="just">
                        <a:spcAft>
                          <a:spcPts val="0"/>
                        </a:spcAft>
                        <a:buFont typeface="+mj-lt"/>
                        <a:buAutoNum type="alphaLcParenR"/>
                      </a:pPr>
                      <a:r>
                        <a:rPr lang="pl-PL" sz="900" b="0" dirty="0" smtClean="0">
                          <a:solidFill>
                            <a:srgbClr val="FF0000"/>
                          </a:solidFill>
                          <a:effectLst/>
                          <a:latin typeface="Times New Roman"/>
                          <a:ea typeface="Times New Roman"/>
                        </a:rPr>
                        <a:t>polegające na rozbudowie, przebudowie lub montażu realizowanego lub zrealizowanego przedsięwzięcia wymienionego w ust. 1, z wyłączeniem przypadków, w których ulegająca zmianie lub powstająca w wyniku rozbudowy, przebudowy lub montażu część realizowanego lub zrealizowanego przedsięwzięcia nie osiąga progów określonych w ust. 1, o ile progi te zostały określone, zgodnie</a:t>
                      </a:r>
                      <a:r>
                        <a:rPr lang="pl-PL" sz="900" b="0" baseline="0" dirty="0" smtClean="0">
                          <a:solidFill>
                            <a:srgbClr val="FF0000"/>
                          </a:solidFill>
                          <a:effectLst/>
                          <a:latin typeface="Times New Roman"/>
                          <a:ea typeface="Times New Roman"/>
                        </a:rPr>
                        <a:t> z w/w rozporządzeniem RM,</a:t>
                      </a:r>
                    </a:p>
                    <a:p>
                      <a:pPr marL="342900" lvl="0" indent="-160338" algn="just">
                        <a:spcAft>
                          <a:spcPts val="0"/>
                        </a:spcAft>
                        <a:buFont typeface="+mj-lt"/>
                        <a:buAutoNum type="alphaLcParenR"/>
                      </a:pPr>
                      <a:r>
                        <a:rPr lang="pl-PL" sz="900" b="0" dirty="0" smtClean="0">
                          <a:solidFill>
                            <a:srgbClr val="FF0000"/>
                          </a:solidFill>
                          <a:effectLst/>
                          <a:latin typeface="Times New Roman"/>
                          <a:ea typeface="Times New Roman"/>
                        </a:rPr>
                        <a:t>nieosiągające progów określonych w ust. 1, jeżeli po zsumowaniu parametrów charakteryzujących przedsięwzięcie z parametrami planowanego, realizowanego lub zrealizowanego przedsięwzięcia tego samego rodzaju znajdującego się na terenie jednego zakładu lub obiektu osiągną progi określone w ust. 1; przy czym przez planowane przedsięwzięcie rozumie się w tym przypadku przedsięwzięcie, w stosunku do którego zostało wszczęte postępowanie w sprawie wydania jednej z decyzji, o których mowa </a:t>
                      </a:r>
                      <a:br>
                        <a:rPr lang="pl-PL" sz="900" b="0" dirty="0" smtClean="0">
                          <a:solidFill>
                            <a:srgbClr val="FF0000"/>
                          </a:solidFill>
                          <a:effectLst/>
                          <a:latin typeface="Times New Roman"/>
                          <a:ea typeface="Times New Roman"/>
                        </a:rPr>
                      </a:br>
                      <a:r>
                        <a:rPr lang="pl-PL" sz="900" b="0" dirty="0" smtClean="0">
                          <a:solidFill>
                            <a:srgbClr val="FF0000"/>
                          </a:solidFill>
                          <a:effectLst/>
                          <a:latin typeface="Times New Roman"/>
                          <a:ea typeface="Times New Roman"/>
                        </a:rPr>
                        <a:t>w art. 72 ust. 1 ustawy z dnia 3 października 2008 r. </a:t>
                      </a:r>
                      <a:r>
                        <a:rPr lang="pl-PL" sz="900" b="0" i="1" dirty="0" smtClean="0">
                          <a:solidFill>
                            <a:srgbClr val="FF0000"/>
                          </a:solidFill>
                          <a:effectLst/>
                          <a:latin typeface="Times New Roman"/>
                          <a:ea typeface="Times New Roman"/>
                        </a:rPr>
                        <a:t>o udostępnianiu informacji o środowisku i jego ochronie, udziale społeczeństwa w ochronie środowiska oraz o ocenach oddziaływania na środowisko</a:t>
                      </a:r>
                      <a:r>
                        <a:rPr lang="pl-PL" sz="900" b="0" dirty="0" smtClean="0">
                          <a:solidFill>
                            <a:srgbClr val="FF0000"/>
                          </a:solidFill>
                          <a:effectLst/>
                          <a:latin typeface="Times New Roman"/>
                          <a:ea typeface="Times New Roman"/>
                        </a:rPr>
                        <a:t>, lub dokonano zgłoszenia, o którym mowa </a:t>
                      </a:r>
                      <a:br>
                        <a:rPr lang="pl-PL" sz="900" b="0" dirty="0" smtClean="0">
                          <a:solidFill>
                            <a:srgbClr val="FF0000"/>
                          </a:solidFill>
                          <a:effectLst/>
                          <a:latin typeface="Times New Roman"/>
                          <a:ea typeface="Times New Roman"/>
                        </a:rPr>
                      </a:br>
                      <a:r>
                        <a:rPr lang="pl-PL" sz="900" b="0" dirty="0" smtClean="0">
                          <a:solidFill>
                            <a:srgbClr val="FF0000"/>
                          </a:solidFill>
                          <a:effectLst/>
                          <a:latin typeface="Times New Roman"/>
                          <a:ea typeface="Times New Roman"/>
                        </a:rPr>
                        <a:t>w art. 72 ust. 1a tej ustawy, zgodnie z w/w rozporządzeniem RM,</a:t>
                      </a:r>
                    </a:p>
                    <a:p>
                      <a:pPr marL="342900" lvl="0" indent="-160338" algn="just">
                        <a:spcAft>
                          <a:spcPts val="0"/>
                        </a:spcAft>
                        <a:buFont typeface="+mj-lt"/>
                        <a:buAutoNum type="alphaLcParenR"/>
                      </a:pPr>
                      <a:r>
                        <a:rPr lang="pl-PL" sz="900" b="0" dirty="0" smtClean="0">
                          <a:solidFill>
                            <a:srgbClr val="FF0000"/>
                          </a:solidFill>
                          <a:effectLst/>
                          <a:latin typeface="Times New Roman"/>
                          <a:ea typeface="Times New Roman"/>
                        </a:rPr>
                        <a:t>do przedsięwzięć mogących potencjalnie znacząco oddziaływać na środowisko zalicza się także przedsięwzięcia niezwiązane </a:t>
                      </a:r>
                      <a:br>
                        <a:rPr lang="pl-PL" sz="900" b="0" dirty="0" smtClean="0">
                          <a:solidFill>
                            <a:srgbClr val="FF0000"/>
                          </a:solidFill>
                          <a:effectLst/>
                          <a:latin typeface="Times New Roman"/>
                          <a:ea typeface="Times New Roman"/>
                        </a:rPr>
                      </a:br>
                      <a:r>
                        <a:rPr lang="pl-PL" sz="900" b="0" dirty="0" smtClean="0">
                          <a:solidFill>
                            <a:srgbClr val="FF0000"/>
                          </a:solidFill>
                          <a:effectLst/>
                          <a:latin typeface="Times New Roman"/>
                          <a:ea typeface="Times New Roman"/>
                        </a:rPr>
                        <a:t>z przebudową, rozbudową lub montażem realizowanego lub zrealizowanego przedsięwzięcia, powodujące potrzebę zmiany uwarunkowań określonych w decyzji o środowiskowych uwarunkowaniach; przepis stosuje się, o ile ustawa z dnia 3 października 2008 r. </a:t>
                      </a:r>
                      <a:r>
                        <a:rPr lang="pl-PL" sz="900" b="0" i="1" dirty="0" smtClean="0">
                          <a:solidFill>
                            <a:srgbClr val="FF0000"/>
                          </a:solidFill>
                          <a:effectLst/>
                          <a:latin typeface="Times New Roman"/>
                          <a:ea typeface="Times New Roman"/>
                        </a:rPr>
                        <a:t>o udostępnianiu informacji o środowisku i jego ochronie, udziale społeczeństwa w ochronie środowiska oraz o ocenach oddziaływania na środowisko</a:t>
                      </a:r>
                      <a:r>
                        <a:rPr lang="pl-PL" sz="900" b="0" dirty="0" smtClean="0">
                          <a:solidFill>
                            <a:srgbClr val="FF0000"/>
                          </a:solidFill>
                          <a:effectLst/>
                          <a:latin typeface="Times New Roman"/>
                          <a:ea typeface="Times New Roman"/>
                        </a:rPr>
                        <a:t> nie wyłącza konieczności uzyskania decyzji o środowiskowych uwarunkowaniach oraz o ile potrzeba zmian w zrealizowanym przedsięwzięciu nie jest skutkiem następstw wynikających z konieczności dostosowania się do wymagań stawianych przepisami prawa lub ustaleń zawartych w analizie </a:t>
                      </a:r>
                      <a:r>
                        <a:rPr lang="pl-PL" sz="900" b="0" dirty="0" err="1" smtClean="0">
                          <a:solidFill>
                            <a:srgbClr val="FF0000"/>
                          </a:solidFill>
                          <a:effectLst/>
                          <a:latin typeface="Times New Roman"/>
                          <a:ea typeface="Times New Roman"/>
                        </a:rPr>
                        <a:t>porealizacyjnej</a:t>
                      </a:r>
                      <a:r>
                        <a:rPr lang="pl-PL" sz="900" b="0" dirty="0" smtClean="0">
                          <a:solidFill>
                            <a:srgbClr val="FF0000"/>
                          </a:solidFill>
                          <a:effectLst/>
                          <a:latin typeface="Times New Roman"/>
                          <a:ea typeface="Times New Roman"/>
                        </a:rPr>
                        <a:t>, przeglądzie ekologicznym lub podsumowaniu wyników monitoringu oddziaływania na środowisko zrealizowanego przedsięwzięcia, zgodnie z w/w rozporządzeniem RM,</a:t>
                      </a:r>
                    </a:p>
                    <a:p>
                      <a:pPr marL="342900" lvl="0" indent="-160338" algn="just">
                        <a:spcAft>
                          <a:spcPts val="0"/>
                        </a:spcAft>
                        <a:buFont typeface="+mj-lt"/>
                        <a:buAutoNum type="alphaLcParenR"/>
                      </a:pPr>
                      <a:r>
                        <a:rPr lang="pl-PL" sz="900" dirty="0" smtClean="0">
                          <a:effectLst/>
                          <a:latin typeface="Times New Roman"/>
                          <a:ea typeface="Times New Roman"/>
                        </a:rPr>
                        <a:t>mogących </a:t>
                      </a:r>
                      <a:r>
                        <a:rPr lang="pl-PL" sz="900" dirty="0" smtClean="0">
                          <a:solidFill>
                            <a:srgbClr val="FF0000"/>
                          </a:solidFill>
                          <a:effectLst/>
                          <a:latin typeface="Times New Roman"/>
                          <a:ea typeface="Times New Roman"/>
                        </a:rPr>
                        <a:t>potencjalnie</a:t>
                      </a:r>
                      <a:r>
                        <a:rPr lang="pl-PL" sz="900" dirty="0" smtClean="0">
                          <a:effectLst/>
                          <a:latin typeface="Times New Roman"/>
                          <a:ea typeface="Times New Roman"/>
                        </a:rPr>
                        <a:t> znacząco oddziaływać na obszar Natura 2000, dla których obowiązek sporządzenia raportu może zostać stwierdzony.</a:t>
                      </a: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0755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179512" y="1146296"/>
            <a:ext cx="8496944" cy="677316"/>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4"/>
            </a:pPr>
            <a:r>
              <a:rPr lang="pl-PL" sz="2400" b="1" u="sng" dirty="0" smtClean="0">
                <a:solidFill>
                  <a:schemeClr val="tx1"/>
                </a:solidFill>
              </a:rPr>
              <a:t>Sposób postępowania</a:t>
            </a:r>
          </a:p>
          <a:p>
            <a:pPr marL="457200" indent="-457200" algn="l">
              <a:buFont typeface="+mj-lt"/>
              <a:buAutoNum type="arabicPeriod" startAt="2"/>
            </a:pPr>
            <a:r>
              <a:rPr lang="pl-PL" sz="2000" b="1" dirty="0" smtClean="0">
                <a:solidFill>
                  <a:schemeClr val="tx1"/>
                </a:solidFill>
              </a:rPr>
              <a:t>Przygotowanie </a:t>
            </a:r>
            <a:r>
              <a:rPr lang="pl-PL" sz="2000" b="1" dirty="0">
                <a:solidFill>
                  <a:schemeClr val="tx1"/>
                </a:solidFill>
              </a:rPr>
              <a:t>do kontroli w </a:t>
            </a:r>
            <a:r>
              <a:rPr lang="pl-PL" sz="2000" b="1" dirty="0" smtClean="0">
                <a:solidFill>
                  <a:schemeClr val="tx1"/>
                </a:solidFill>
              </a:rPr>
              <a:t>terenie </a:t>
            </a:r>
            <a:r>
              <a:rPr lang="pl-PL" sz="2000" b="1" dirty="0" smtClean="0">
                <a:solidFill>
                  <a:srgbClr val="00B0F0"/>
                </a:solidFill>
              </a:rPr>
              <a:t>c.d.</a:t>
            </a:r>
          </a:p>
        </p:txBody>
      </p:sp>
      <p:graphicFrame>
        <p:nvGraphicFramePr>
          <p:cNvPr id="5" name="Tabela 4"/>
          <p:cNvGraphicFramePr>
            <a:graphicFrameLocks noGrp="1"/>
          </p:cNvGraphicFramePr>
          <p:nvPr>
            <p:extLst>
              <p:ext uri="{D42A27DB-BD31-4B8C-83A1-F6EECF244321}">
                <p14:modId xmlns:p14="http://schemas.microsoft.com/office/powerpoint/2010/main" val="3827771191"/>
              </p:ext>
            </p:extLst>
          </p:nvPr>
        </p:nvGraphicFramePr>
        <p:xfrm>
          <a:off x="107504" y="1988840"/>
          <a:ext cx="8928992" cy="4488376"/>
        </p:xfrm>
        <a:graphic>
          <a:graphicData uri="http://schemas.openxmlformats.org/drawingml/2006/table">
            <a:tbl>
              <a:tblPr firstRow="1" firstCol="1" bandRow="1"/>
              <a:tblGrid>
                <a:gridCol w="4320480"/>
                <a:gridCol w="4608512"/>
              </a:tblGrid>
              <a:tr h="262514">
                <a:tc>
                  <a:txBody>
                    <a:bodyPr/>
                    <a:lstStyle/>
                    <a:p>
                      <a:pPr algn="ctr">
                        <a:lnSpc>
                          <a:spcPct val="115000"/>
                        </a:lnSpc>
                        <a:spcAft>
                          <a:spcPts val="0"/>
                        </a:spcAft>
                      </a:pPr>
                      <a:r>
                        <a:rPr lang="pl-PL" sz="1300" b="1" dirty="0">
                          <a:effectLst/>
                          <a:latin typeface="Times New Roman"/>
                          <a:ea typeface="Calibri"/>
                          <a:cs typeface="Times New Roman"/>
                        </a:rPr>
                        <a:t>Zgodnie z obowiązującym dokumentem SK</a:t>
                      </a:r>
                      <a:endParaRPr lang="pl-PL" sz="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300" b="1">
                          <a:effectLst/>
                          <a:latin typeface="Times New Roman"/>
                          <a:ea typeface="Calibri"/>
                          <a:cs typeface="Times New Roman"/>
                        </a:rPr>
                        <a:t>Proponowane zmiany</a:t>
                      </a:r>
                      <a:endParaRPr lang="pl-PL" sz="80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1902">
                <a:tc>
                  <a:txBody>
                    <a:bodyPr/>
                    <a:lstStyle/>
                    <a:p>
                      <a:pPr marL="228600" lvl="0" indent="-228600">
                        <a:lnSpc>
                          <a:spcPct val="115000"/>
                        </a:lnSpc>
                        <a:spcAft>
                          <a:spcPts val="0"/>
                        </a:spcAft>
                        <a:buFont typeface="+mj-lt"/>
                        <a:buAutoNum type="arabicParenR" startAt="7"/>
                        <a:tabLst>
                          <a:tab pos="457200" algn="l"/>
                        </a:tabLst>
                      </a:pPr>
                      <a:r>
                        <a:rPr lang="pl-PL" sz="1100" dirty="0" smtClean="0">
                          <a:effectLst/>
                          <a:latin typeface="Times New Roman"/>
                          <a:ea typeface="Calibri"/>
                          <a:cs typeface="Times New Roman"/>
                        </a:rPr>
                        <a:t>zgodność z ustaleniami wynikającymi z decyzji o środowiskowych uwarunkowaniach zgody na realizację przedsięwzięcia - decyzja ta kończy formalnie procedurę oceny oddziaływania na środowisko </a:t>
                      </a:r>
                      <a:br>
                        <a:rPr lang="pl-PL" sz="1100" dirty="0" smtClean="0">
                          <a:effectLst/>
                          <a:latin typeface="Times New Roman"/>
                          <a:ea typeface="Calibri"/>
                          <a:cs typeface="Times New Roman"/>
                        </a:rPr>
                      </a:br>
                      <a:r>
                        <a:rPr lang="pl-PL" sz="1100" dirty="0" smtClean="0">
                          <a:effectLst/>
                          <a:latin typeface="Times New Roman"/>
                          <a:ea typeface="Calibri"/>
                          <a:cs typeface="Times New Roman"/>
                        </a:rPr>
                        <a:t>w odniesieniu do danego przedsięwzięcia,</a:t>
                      </a:r>
                    </a:p>
                    <a:p>
                      <a:pPr marL="228600" lvl="0" indent="-228600">
                        <a:lnSpc>
                          <a:spcPct val="115000"/>
                        </a:lnSpc>
                        <a:spcAft>
                          <a:spcPts val="0"/>
                        </a:spcAft>
                        <a:buFont typeface="+mj-lt"/>
                        <a:buAutoNum type="arabicParenR" startAt="7"/>
                        <a:tabLst>
                          <a:tab pos="457200" algn="l"/>
                        </a:tabLst>
                      </a:pPr>
                      <a:r>
                        <a:rPr lang="pl-PL" sz="1100" dirty="0" smtClean="0">
                          <a:effectLst/>
                          <a:latin typeface="Times New Roman"/>
                          <a:ea typeface="Calibri"/>
                          <a:cs typeface="Times New Roman"/>
                        </a:rPr>
                        <a:t>zgodność z ustaleniami wynikającymi z przeprowadzonego postępowania w sprawie oceny oddziaływania na środowisko </a:t>
                      </a:r>
                      <a:br>
                        <a:rPr lang="pl-PL" sz="1100" dirty="0" smtClean="0">
                          <a:effectLst/>
                          <a:latin typeface="Times New Roman"/>
                          <a:ea typeface="Calibri"/>
                          <a:cs typeface="Times New Roman"/>
                        </a:rPr>
                      </a:br>
                      <a:r>
                        <a:rPr lang="pl-PL" sz="1100" dirty="0" smtClean="0">
                          <a:effectLst/>
                          <a:latin typeface="Times New Roman"/>
                          <a:ea typeface="Calibri"/>
                          <a:cs typeface="Times New Roman"/>
                        </a:rPr>
                        <a:t>(w trakcie wydawania decyzji o środowiskowych uwarunkowaniach może być wymagane przeprowadzenie procedury udziału społeczeństwa w przypadku, gdy sporządzany jest raport o oddziaływaniu przedsięwzięcia na środowisko),</a:t>
                      </a:r>
                    </a:p>
                    <a:p>
                      <a:pPr marL="228600" lvl="0" indent="-228600">
                        <a:lnSpc>
                          <a:spcPct val="115000"/>
                        </a:lnSpc>
                        <a:spcAft>
                          <a:spcPts val="0"/>
                        </a:spcAft>
                        <a:buFont typeface="+mj-lt"/>
                        <a:buAutoNum type="arabicParenR" startAt="7"/>
                        <a:tabLst>
                          <a:tab pos="457200" algn="l"/>
                        </a:tabLst>
                      </a:pPr>
                      <a:r>
                        <a:rPr lang="pl-PL" sz="1100" dirty="0" smtClean="0">
                          <a:effectLst/>
                          <a:latin typeface="Times New Roman"/>
                          <a:ea typeface="Calibri"/>
                          <a:cs typeface="Times New Roman"/>
                        </a:rPr>
                        <a:t>zgodność z ustaleniami wynikającymi z raportu oddziaływania przedsięwzięcia na środowisko oraz wymaganiami zawartymi </a:t>
                      </a:r>
                      <a:br>
                        <a:rPr lang="pl-PL" sz="1100" dirty="0" smtClean="0">
                          <a:effectLst/>
                          <a:latin typeface="Times New Roman"/>
                          <a:ea typeface="Calibri"/>
                          <a:cs typeface="Times New Roman"/>
                        </a:rPr>
                      </a:br>
                      <a:r>
                        <a:rPr lang="pl-PL" sz="1100" dirty="0" smtClean="0">
                          <a:effectLst/>
                          <a:latin typeface="Times New Roman"/>
                          <a:ea typeface="Calibri"/>
                          <a:cs typeface="Times New Roman"/>
                        </a:rPr>
                        <a:t>w decyzji określającej zakres raportu,</a:t>
                      </a:r>
                    </a:p>
                    <a:p>
                      <a:pPr marL="228600" lvl="0" indent="-228600">
                        <a:lnSpc>
                          <a:spcPct val="115000"/>
                        </a:lnSpc>
                        <a:spcAft>
                          <a:spcPts val="0"/>
                        </a:spcAft>
                        <a:buFont typeface="+mj-lt"/>
                        <a:buAutoNum type="arabicParenR" startAt="7"/>
                        <a:tabLst>
                          <a:tab pos="457200" algn="l"/>
                        </a:tabLst>
                      </a:pPr>
                      <a:r>
                        <a:rPr lang="pl-PL" sz="1100" dirty="0" smtClean="0">
                          <a:effectLst/>
                          <a:latin typeface="Times New Roman"/>
                          <a:ea typeface="Calibri"/>
                          <a:cs typeface="Times New Roman"/>
                        </a:rPr>
                        <a:t>wykonanie wymaganych przepisami lub określonych w decyzjach administracyjnych środków i rozwiązań technicznych chroniących środowisko,</a:t>
                      </a:r>
                    </a:p>
                    <a:p>
                      <a:pPr marL="228600" lvl="0" indent="-228600">
                        <a:lnSpc>
                          <a:spcPct val="115000"/>
                        </a:lnSpc>
                        <a:spcAft>
                          <a:spcPts val="0"/>
                        </a:spcAft>
                        <a:buFont typeface="+mj-lt"/>
                        <a:buAutoNum type="arabicParenR" startAt="7"/>
                        <a:tabLst>
                          <a:tab pos="457200" algn="l"/>
                        </a:tabLst>
                      </a:pPr>
                      <a:r>
                        <a:rPr lang="pl-PL" sz="1100" dirty="0" smtClean="0">
                          <a:effectLst/>
                          <a:latin typeface="Times New Roman"/>
                          <a:ea typeface="Calibri"/>
                          <a:cs typeface="Times New Roman"/>
                        </a:rPr>
                        <a:t>zgodność wykonania rozwiązań technicznych z zakresu ochrony środowiska z projektem budowlanym, który jest zatwierdzany pozwoleniem na budowę,</a:t>
                      </a:r>
                    </a:p>
                    <a:p>
                      <a:pPr marL="228600" lvl="0" indent="-228600">
                        <a:lnSpc>
                          <a:spcPct val="115000"/>
                        </a:lnSpc>
                        <a:spcAft>
                          <a:spcPts val="0"/>
                        </a:spcAft>
                        <a:buFont typeface="+mj-lt"/>
                        <a:buAutoNum type="arabicParenR" startAt="7"/>
                        <a:tabLst>
                          <a:tab pos="457200" algn="l"/>
                        </a:tabLst>
                      </a:pPr>
                      <a:r>
                        <a:rPr lang="pl-PL" sz="1100" dirty="0" smtClean="0">
                          <a:effectLst/>
                          <a:latin typeface="Times New Roman"/>
                          <a:ea typeface="Calibri"/>
                          <a:cs typeface="Times New Roman"/>
                        </a:rPr>
                        <a:t>uzyskanie wymaganych zezwoleń i pozwoleń środowiskowych oraz zezwoleń wynikających z tzw. procedur fakultatywnych - np. decyzja </a:t>
                      </a:r>
                      <a:br>
                        <a:rPr lang="pl-PL" sz="1100" dirty="0" smtClean="0">
                          <a:effectLst/>
                          <a:latin typeface="Times New Roman"/>
                          <a:ea typeface="Calibri"/>
                          <a:cs typeface="Times New Roman"/>
                        </a:rPr>
                      </a:br>
                      <a:r>
                        <a:rPr lang="pl-PL" sz="1100" dirty="0" smtClean="0">
                          <a:effectLst/>
                          <a:latin typeface="Times New Roman"/>
                          <a:ea typeface="Calibri"/>
                          <a:cs typeface="Times New Roman"/>
                        </a:rPr>
                        <a:t>o wyłączeniu gruntów z produkcji rolnej.</a:t>
                      </a: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0" indent="-182563" algn="l">
                        <a:lnSpc>
                          <a:spcPct val="100000"/>
                        </a:lnSpc>
                        <a:spcAft>
                          <a:spcPts val="0"/>
                        </a:spcAft>
                        <a:buSzPts val="1200"/>
                        <a:buFont typeface="+mj-lt"/>
                        <a:buAutoNum type="arabicParenR" startAt="7"/>
                        <a:tabLst/>
                      </a:pPr>
                      <a:r>
                        <a:rPr lang="pl-PL" sz="1100" u="none" strike="noStrike" dirty="0" smtClean="0">
                          <a:solidFill>
                            <a:srgbClr val="000000"/>
                          </a:solidFill>
                          <a:effectLst/>
                          <a:latin typeface="Times New Roman"/>
                          <a:ea typeface="Times New Roman"/>
                        </a:rPr>
                        <a:t>zgodność z ustaleniami wynikającymi z decyzji o środowiskowych uwarunkowaniach zgody na realizację przedsięwzięcia - decyzja ta kończy formalnie procedurę oceny oddziaływania na środowisko w odniesieniu do danego przedsięwzięcia,</a:t>
                      </a:r>
                      <a:endParaRPr lang="pl-PL" sz="1100" u="none" strike="noStrike" dirty="0" smtClean="0">
                        <a:solidFill>
                          <a:schemeClr val="tx1"/>
                        </a:solidFill>
                        <a:effectLst/>
                        <a:latin typeface="Times New Roman"/>
                        <a:ea typeface="Times New Roman"/>
                      </a:endParaRPr>
                    </a:p>
                    <a:p>
                      <a:pPr marL="182563" lvl="0" indent="-182563" algn="l">
                        <a:lnSpc>
                          <a:spcPct val="100000"/>
                        </a:lnSpc>
                        <a:spcAft>
                          <a:spcPts val="0"/>
                        </a:spcAft>
                        <a:buSzPts val="1200"/>
                        <a:buFont typeface="+mj-lt"/>
                        <a:buAutoNum type="arabicParenR" startAt="7"/>
                        <a:tabLst/>
                      </a:pPr>
                      <a:r>
                        <a:rPr lang="pl-PL" sz="1100" u="none" strike="noStrike" dirty="0" smtClean="0">
                          <a:solidFill>
                            <a:srgbClr val="000000"/>
                          </a:solidFill>
                          <a:effectLst/>
                          <a:latin typeface="Times New Roman"/>
                          <a:ea typeface="Times New Roman"/>
                        </a:rPr>
                        <a:t>zgodność z ustaleniami wynikającymi z przeprowadzonego postępowania </a:t>
                      </a:r>
                      <a:br>
                        <a:rPr lang="pl-PL" sz="1100" u="none" strike="noStrike" dirty="0" smtClean="0">
                          <a:solidFill>
                            <a:srgbClr val="000000"/>
                          </a:solidFill>
                          <a:effectLst/>
                          <a:latin typeface="Times New Roman"/>
                          <a:ea typeface="Times New Roman"/>
                        </a:rPr>
                      </a:br>
                      <a:r>
                        <a:rPr lang="pl-PL" sz="1100" u="none" strike="noStrike" dirty="0" smtClean="0">
                          <a:solidFill>
                            <a:srgbClr val="000000"/>
                          </a:solidFill>
                          <a:effectLst/>
                          <a:latin typeface="Times New Roman"/>
                          <a:ea typeface="Times New Roman"/>
                        </a:rPr>
                        <a:t>w sprawie oceny oddziaływania na środowisko (w trakcie wydawania decyzji o środowiskowych uwarunkowaniach może być wymagane przeprowadzenie procedury udziału społeczeństwa w przypadku, </a:t>
                      </a:r>
                      <a:r>
                        <a:rPr lang="pl-PL" sz="1100" u="none" strike="noStrike" dirty="0" smtClean="0">
                          <a:effectLst/>
                          <a:latin typeface="Times New Roman"/>
                          <a:ea typeface="Times New Roman"/>
                        </a:rPr>
                        <a:t>gdy sporządzany jest raport </a:t>
                      </a:r>
                      <a:r>
                        <a:rPr lang="pl-PL" sz="1100" u="none" strike="noStrike" dirty="0" smtClean="0">
                          <a:solidFill>
                            <a:srgbClr val="000000"/>
                          </a:solidFill>
                          <a:effectLst/>
                          <a:latin typeface="Times New Roman"/>
                          <a:ea typeface="Times New Roman"/>
                        </a:rPr>
                        <a:t>o oddziaływaniu przedsięwzięcia na środowisko),</a:t>
                      </a:r>
                    </a:p>
                    <a:p>
                      <a:pPr marL="182563" lvl="0" indent="-182563" algn="l">
                        <a:lnSpc>
                          <a:spcPct val="100000"/>
                        </a:lnSpc>
                        <a:spcAft>
                          <a:spcPts val="0"/>
                        </a:spcAft>
                        <a:buSzPts val="1200"/>
                        <a:buFont typeface="+mj-lt"/>
                        <a:buAutoNum type="arabicParenR" startAt="7"/>
                        <a:tabLst/>
                      </a:pPr>
                      <a:r>
                        <a:rPr lang="pl-PL" sz="1100" u="none" strike="noStrike" dirty="0" smtClean="0">
                          <a:solidFill>
                            <a:srgbClr val="000000"/>
                          </a:solidFill>
                          <a:effectLst/>
                          <a:latin typeface="Times New Roman"/>
                          <a:ea typeface="Times New Roman"/>
                        </a:rPr>
                        <a:t>zgodność </a:t>
                      </a:r>
                      <a:r>
                        <a:rPr lang="pl-PL" sz="1100" u="none" strike="noStrike" dirty="0" smtClean="0">
                          <a:solidFill>
                            <a:srgbClr val="FF0000"/>
                          </a:solidFill>
                          <a:effectLst/>
                          <a:latin typeface="Times New Roman"/>
                          <a:ea typeface="Times New Roman"/>
                        </a:rPr>
                        <a:t>zastosowanych rozwiązań</a:t>
                      </a:r>
                      <a:r>
                        <a:rPr lang="pl-PL" sz="1100" u="none" strike="noStrike" dirty="0" smtClean="0">
                          <a:solidFill>
                            <a:srgbClr val="000000"/>
                          </a:solidFill>
                          <a:effectLst/>
                          <a:latin typeface="Times New Roman"/>
                          <a:ea typeface="Times New Roman"/>
                        </a:rPr>
                        <a:t> </a:t>
                      </a:r>
                      <a:r>
                        <a:rPr lang="pl-PL" sz="1100" u="none" strike="noStrike" dirty="0" smtClean="0">
                          <a:solidFill>
                            <a:srgbClr val="FF0000"/>
                          </a:solidFill>
                          <a:effectLst/>
                          <a:latin typeface="Times New Roman"/>
                          <a:ea typeface="Times New Roman"/>
                        </a:rPr>
                        <a:t>technicznych</a:t>
                      </a:r>
                      <a:r>
                        <a:rPr lang="pl-PL" sz="1100" u="none" strike="noStrike" dirty="0" smtClean="0">
                          <a:solidFill>
                            <a:srgbClr val="000000"/>
                          </a:solidFill>
                          <a:effectLst/>
                          <a:latin typeface="Times New Roman"/>
                          <a:ea typeface="Times New Roman"/>
                        </a:rPr>
                        <a:t> </a:t>
                      </a:r>
                      <a:r>
                        <a:rPr lang="pl-PL" sz="1100" u="none" strike="noStrike" dirty="0" smtClean="0">
                          <a:solidFill>
                            <a:srgbClr val="FF0000"/>
                          </a:solidFill>
                          <a:effectLst/>
                          <a:latin typeface="Times New Roman"/>
                          <a:ea typeface="Times New Roman"/>
                        </a:rPr>
                        <a:t>chroniących środowisko</a:t>
                      </a:r>
                      <a:r>
                        <a:rPr lang="pl-PL" sz="1100" u="none" strike="noStrike" dirty="0" smtClean="0">
                          <a:solidFill>
                            <a:srgbClr val="000000"/>
                          </a:solidFill>
                          <a:effectLst/>
                          <a:latin typeface="Times New Roman"/>
                          <a:ea typeface="Times New Roman"/>
                        </a:rPr>
                        <a:t> </a:t>
                      </a:r>
                      <a:br>
                        <a:rPr lang="pl-PL" sz="1100" u="none" strike="noStrike" dirty="0" smtClean="0">
                          <a:solidFill>
                            <a:srgbClr val="000000"/>
                          </a:solidFill>
                          <a:effectLst/>
                          <a:latin typeface="Times New Roman"/>
                          <a:ea typeface="Times New Roman"/>
                        </a:rPr>
                      </a:br>
                      <a:r>
                        <a:rPr lang="pl-PL" sz="1100" u="none" strike="noStrike" dirty="0" smtClean="0">
                          <a:solidFill>
                            <a:srgbClr val="000000"/>
                          </a:solidFill>
                          <a:effectLst/>
                          <a:latin typeface="Times New Roman"/>
                          <a:ea typeface="Times New Roman"/>
                        </a:rPr>
                        <a:t>z ustaleniami wynikającymi z raportu oddziaływania przedsięwzięcia na środowisko, wymaganiami zawartymi w decyzji określającej zakres raportu </a:t>
                      </a:r>
                      <a:r>
                        <a:rPr lang="pl-PL" sz="1100" u="none" strike="noStrike" dirty="0" smtClean="0">
                          <a:solidFill>
                            <a:srgbClr val="FF0000"/>
                          </a:solidFill>
                          <a:effectLst/>
                          <a:latin typeface="Times New Roman"/>
                          <a:ea typeface="Times New Roman"/>
                        </a:rPr>
                        <a:t>oraz decyzji o środowiskowych uwarunkowaniach,</a:t>
                      </a:r>
                      <a:endParaRPr lang="pl-PL" sz="1100" u="none" strike="noStrike" dirty="0" smtClean="0">
                        <a:effectLst/>
                        <a:latin typeface="Times New Roman"/>
                        <a:ea typeface="Times New Roman"/>
                      </a:endParaRPr>
                    </a:p>
                    <a:p>
                      <a:pPr marL="182563" lvl="0" indent="-182563" algn="l">
                        <a:lnSpc>
                          <a:spcPct val="100000"/>
                        </a:lnSpc>
                        <a:spcAft>
                          <a:spcPts val="0"/>
                        </a:spcAft>
                        <a:buSzPts val="1200"/>
                        <a:buFont typeface="+mj-lt"/>
                        <a:buAutoNum type="arabicParenR" startAt="7"/>
                        <a:tabLst/>
                      </a:pPr>
                      <a:r>
                        <a:rPr lang="pl-PL" sz="1100" u="none" strike="noStrike" dirty="0" smtClean="0">
                          <a:solidFill>
                            <a:srgbClr val="000000"/>
                          </a:solidFill>
                          <a:effectLst/>
                          <a:latin typeface="Times New Roman"/>
                          <a:ea typeface="Times New Roman"/>
                        </a:rPr>
                        <a:t> wykonanie wymaganych przepisami lub określonych w decyzjach administracyjnych środków i rozwiązań technicznych chroniących środowisko,</a:t>
                      </a:r>
                      <a:endParaRPr lang="pl-PL" sz="1100" u="none" strike="noStrike" dirty="0" smtClean="0">
                        <a:effectLst/>
                        <a:latin typeface="Times New Roman"/>
                        <a:ea typeface="Times New Roman"/>
                      </a:endParaRPr>
                    </a:p>
                    <a:p>
                      <a:pPr marL="182563" lvl="0" indent="-182563" algn="l">
                        <a:lnSpc>
                          <a:spcPct val="100000"/>
                        </a:lnSpc>
                        <a:spcAft>
                          <a:spcPts val="0"/>
                        </a:spcAft>
                        <a:buSzPts val="1200"/>
                        <a:buFont typeface="+mj-lt"/>
                        <a:buAutoNum type="arabicParenR" startAt="7"/>
                        <a:tabLst/>
                      </a:pPr>
                      <a:r>
                        <a:rPr lang="pl-PL" sz="1100" u="none" strike="noStrike" dirty="0" smtClean="0">
                          <a:solidFill>
                            <a:srgbClr val="000000"/>
                          </a:solidFill>
                          <a:effectLst/>
                          <a:latin typeface="Times New Roman"/>
                          <a:ea typeface="Times New Roman"/>
                        </a:rPr>
                        <a:t> zgodność wykonania rozwiązań technicznych z zakresu ochrony środowiska z projektem budowlanym, który jest zatwierdzany pozwoleniem na budowę,</a:t>
                      </a:r>
                      <a:endParaRPr lang="pl-PL" sz="1100" u="none" strike="noStrike" dirty="0" smtClean="0">
                        <a:effectLst/>
                        <a:latin typeface="Times New Roman"/>
                        <a:ea typeface="Times New Roman"/>
                      </a:endParaRPr>
                    </a:p>
                    <a:p>
                      <a:pPr marL="182563" lvl="0" indent="-182563" algn="l">
                        <a:lnSpc>
                          <a:spcPct val="100000"/>
                        </a:lnSpc>
                        <a:spcAft>
                          <a:spcPts val="0"/>
                        </a:spcAft>
                        <a:buSzPts val="1200"/>
                        <a:buFont typeface="+mj-lt"/>
                        <a:buAutoNum type="arabicParenR" startAt="7"/>
                        <a:tabLst/>
                      </a:pPr>
                      <a:r>
                        <a:rPr lang="pl-PL" sz="1100" u="none" strike="noStrike" dirty="0" smtClean="0">
                          <a:solidFill>
                            <a:srgbClr val="000000"/>
                          </a:solidFill>
                          <a:effectLst/>
                          <a:latin typeface="Times New Roman"/>
                          <a:ea typeface="Times New Roman"/>
                        </a:rPr>
                        <a:t> uzyskanie wymaganych </a:t>
                      </a:r>
                      <a:r>
                        <a:rPr lang="pl-PL" sz="1100" u="none" strike="noStrike" dirty="0" smtClean="0">
                          <a:solidFill>
                            <a:srgbClr val="FF0000"/>
                          </a:solidFill>
                          <a:effectLst/>
                          <a:latin typeface="Times New Roman"/>
                          <a:ea typeface="Times New Roman"/>
                        </a:rPr>
                        <a:t>decyzji określających zakres i warunki korzystania ze środowiska, </a:t>
                      </a:r>
                    </a:p>
                    <a:p>
                      <a:pPr marL="182563" lvl="0" indent="-182563" algn="l">
                        <a:lnSpc>
                          <a:spcPct val="100000"/>
                        </a:lnSpc>
                        <a:spcAft>
                          <a:spcPts val="0"/>
                        </a:spcAft>
                        <a:buSzPts val="1200"/>
                        <a:buFont typeface="+mj-lt"/>
                        <a:buAutoNum type="arabicParenR" startAt="7"/>
                        <a:tabLst/>
                      </a:pPr>
                      <a:r>
                        <a:rPr lang="pl-PL" sz="1100" dirty="0" smtClean="0">
                          <a:solidFill>
                            <a:srgbClr val="FF0000"/>
                          </a:solidFill>
                          <a:effectLst/>
                          <a:latin typeface="Times New Roman"/>
                          <a:ea typeface="Times New Roman"/>
                        </a:rPr>
                        <a:t> dotrzymywanie na etapie wymaganych prawem badań i sprawdzeń, wynikających z mocy prawa standardów emisyjnych oraz określonych </a:t>
                      </a:r>
                      <a:br>
                        <a:rPr lang="pl-PL" sz="1100" dirty="0" smtClean="0">
                          <a:solidFill>
                            <a:srgbClr val="FF0000"/>
                          </a:solidFill>
                          <a:effectLst/>
                          <a:latin typeface="Times New Roman"/>
                          <a:ea typeface="Times New Roman"/>
                        </a:rPr>
                      </a:br>
                      <a:r>
                        <a:rPr lang="pl-PL" sz="1100" dirty="0" smtClean="0">
                          <a:solidFill>
                            <a:srgbClr val="FF0000"/>
                          </a:solidFill>
                          <a:effectLst/>
                          <a:latin typeface="Times New Roman"/>
                          <a:ea typeface="Times New Roman"/>
                        </a:rPr>
                        <a:t>w pozwoleniu warunków emisji.</a:t>
                      </a:r>
                      <a:endParaRPr lang="pl-PL" sz="1100" dirty="0" smtClean="0">
                        <a:effectLst/>
                        <a:latin typeface="Times New Roman"/>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22573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87907">
            <a:off x="6805978" y="5217428"/>
            <a:ext cx="2122780" cy="1434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odtytuł 1"/>
          <p:cNvSpPr txBox="1">
            <a:spLocks/>
          </p:cNvSpPr>
          <p:nvPr/>
        </p:nvSpPr>
        <p:spPr>
          <a:xfrm>
            <a:off x="179512" y="1268760"/>
            <a:ext cx="8496944" cy="677316"/>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4"/>
            </a:pPr>
            <a:r>
              <a:rPr lang="pl-PL" sz="2400" b="1" u="sng" dirty="0" smtClean="0">
                <a:solidFill>
                  <a:schemeClr val="tx1"/>
                </a:solidFill>
              </a:rPr>
              <a:t>Sposób postępowania</a:t>
            </a:r>
          </a:p>
          <a:p>
            <a:pPr marL="457200" indent="-457200" algn="l">
              <a:buFont typeface="+mj-lt"/>
              <a:buAutoNum type="arabicPeriod" startAt="2"/>
            </a:pPr>
            <a:r>
              <a:rPr lang="pl-PL" sz="2000" b="1" dirty="0" smtClean="0">
                <a:solidFill>
                  <a:schemeClr val="tx1"/>
                </a:solidFill>
              </a:rPr>
              <a:t>Przygotowanie </a:t>
            </a:r>
            <a:r>
              <a:rPr lang="pl-PL" sz="2000" b="1" dirty="0">
                <a:solidFill>
                  <a:schemeClr val="tx1"/>
                </a:solidFill>
              </a:rPr>
              <a:t>do kontroli w </a:t>
            </a:r>
            <a:r>
              <a:rPr lang="pl-PL" sz="2000" b="1" dirty="0" smtClean="0">
                <a:solidFill>
                  <a:schemeClr val="tx1"/>
                </a:solidFill>
              </a:rPr>
              <a:t>terenie </a:t>
            </a:r>
            <a:r>
              <a:rPr lang="pl-PL" sz="2000" b="1" dirty="0" smtClean="0">
                <a:solidFill>
                  <a:srgbClr val="00B0F0"/>
                </a:solidFill>
              </a:rPr>
              <a:t>c.d.</a:t>
            </a:r>
          </a:p>
        </p:txBody>
      </p:sp>
      <p:graphicFrame>
        <p:nvGraphicFramePr>
          <p:cNvPr id="5" name="Tabela 4"/>
          <p:cNvGraphicFramePr>
            <a:graphicFrameLocks noGrp="1"/>
          </p:cNvGraphicFramePr>
          <p:nvPr>
            <p:extLst>
              <p:ext uri="{D42A27DB-BD31-4B8C-83A1-F6EECF244321}">
                <p14:modId xmlns:p14="http://schemas.microsoft.com/office/powerpoint/2010/main" val="3169236945"/>
              </p:ext>
            </p:extLst>
          </p:nvPr>
        </p:nvGraphicFramePr>
        <p:xfrm>
          <a:off x="152460" y="2060848"/>
          <a:ext cx="8850299" cy="4653373"/>
        </p:xfrm>
        <a:graphic>
          <a:graphicData uri="http://schemas.openxmlformats.org/drawingml/2006/table">
            <a:tbl>
              <a:tblPr firstRow="1" firstCol="1" bandRow="1"/>
              <a:tblGrid>
                <a:gridCol w="4419540"/>
                <a:gridCol w="4430759"/>
              </a:tblGrid>
              <a:tr h="237372">
                <a:tc>
                  <a:txBody>
                    <a:bodyPr/>
                    <a:lstStyle/>
                    <a:p>
                      <a:pPr algn="ctr">
                        <a:lnSpc>
                          <a:spcPct val="115000"/>
                        </a:lnSpc>
                        <a:spcAft>
                          <a:spcPts val="0"/>
                        </a:spcAft>
                      </a:pPr>
                      <a:r>
                        <a:rPr lang="pl-PL" sz="1300" b="1" dirty="0">
                          <a:effectLst/>
                          <a:latin typeface="Times New Roman"/>
                          <a:ea typeface="Calibri"/>
                          <a:cs typeface="Times New Roman"/>
                        </a:rPr>
                        <a:t>Zgodnie z obowiązującym dokumentem SK</a:t>
                      </a:r>
                      <a:endParaRPr lang="pl-PL" sz="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300" b="1">
                          <a:effectLst/>
                          <a:latin typeface="Times New Roman"/>
                          <a:ea typeface="Calibri"/>
                          <a:cs typeface="Times New Roman"/>
                        </a:rPr>
                        <a:t>Proponowane zmiany</a:t>
                      </a:r>
                      <a:endParaRPr lang="pl-PL" sz="80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0900">
                <a:tc>
                  <a:txBody>
                    <a:bodyPr/>
                    <a:lstStyle/>
                    <a:p>
                      <a:pPr marL="228600" indent="-228600">
                        <a:lnSpc>
                          <a:spcPct val="115000"/>
                        </a:lnSpc>
                        <a:spcAft>
                          <a:spcPts val="0"/>
                        </a:spcAft>
                        <a:buFont typeface="+mj-lt"/>
                        <a:buAutoNum type="arabicPeriod" startAt="5"/>
                      </a:pPr>
                      <a:r>
                        <a:rPr lang="pl-PL" sz="1200" dirty="0" smtClean="0">
                          <a:effectLst/>
                          <a:latin typeface="Times New Roman" pitchFamily="18" charset="0"/>
                          <a:ea typeface="Calibri"/>
                          <a:cs typeface="Times New Roman" pitchFamily="18" charset="0"/>
                        </a:rPr>
                        <a:t>Zaleca się ułożenie indywidualnej listy pytań kontrolnych oraz listy weryfikacyjnej dotyczącej sprawdzenia wiarygodności przedstawionych przez inwestora rozwiązań i/lub danych technicznych; należy również pamiętać o innych wymogach ochrony środowiska wynikających z przepisów szczególnych jak np. rozporządzenie Ministra Gospodarki z dnia 21 listopada 2005 r. w sprawie warunków technicznych, jakim powinny odpowiadać bazy i stacje paliw płynnych, rurociągi przesyłowe dalekosiężne służące do transportu ropy naftowej i produktów naftowych i ich usytuowanie (Dz. U. Nr 243, poz.2063 z </a:t>
                      </a:r>
                      <a:r>
                        <a:rPr lang="pl-PL" sz="1200" dirty="0" err="1" smtClean="0">
                          <a:effectLst/>
                          <a:latin typeface="Times New Roman" pitchFamily="18" charset="0"/>
                          <a:ea typeface="Calibri"/>
                          <a:cs typeface="Times New Roman" pitchFamily="18" charset="0"/>
                        </a:rPr>
                        <a:t>póź</a:t>
                      </a:r>
                      <a:r>
                        <a:rPr lang="pl-PL" sz="1200" dirty="0" smtClean="0">
                          <a:effectLst/>
                          <a:latin typeface="Times New Roman" pitchFamily="18" charset="0"/>
                          <a:ea typeface="Calibri"/>
                          <a:cs typeface="Times New Roman" pitchFamily="18" charset="0"/>
                        </a:rPr>
                        <a:t>. zm.).</a:t>
                      </a:r>
                      <a:endParaRPr lang="pl-PL" sz="1200" dirty="0">
                        <a:effectLst/>
                        <a:latin typeface="Times New Roman" pitchFamily="18" charset="0"/>
                        <a:ea typeface="Calibri"/>
                        <a:cs typeface="Times New Roman" pitchFamily="18" charset="0"/>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182563">
                        <a:lnSpc>
                          <a:spcPct val="115000"/>
                        </a:lnSpc>
                        <a:spcAft>
                          <a:spcPts val="0"/>
                        </a:spcAft>
                        <a:buFont typeface="+mj-lt"/>
                        <a:buAutoNum type="arabicPeriod" startAt="5"/>
                      </a:pPr>
                      <a:r>
                        <a:rPr lang="pl-PL" sz="1200" dirty="0">
                          <a:effectLst/>
                          <a:latin typeface="Times New Roman" pitchFamily="18" charset="0"/>
                          <a:ea typeface="Calibri"/>
                          <a:cs typeface="Times New Roman" pitchFamily="18" charset="0"/>
                        </a:rPr>
                        <a:t> </a:t>
                      </a:r>
                      <a:r>
                        <a:rPr lang="pl-PL" sz="1200" dirty="0" smtClean="0">
                          <a:solidFill>
                            <a:srgbClr val="000000"/>
                          </a:solidFill>
                          <a:effectLst/>
                          <a:latin typeface="Times New Roman" pitchFamily="18" charset="0"/>
                          <a:ea typeface="Times New Roman"/>
                          <a:cs typeface="Times New Roman" pitchFamily="18" charset="0"/>
                        </a:rPr>
                        <a:t>Zaleca się ułożenie indywidualnej </a:t>
                      </a:r>
                      <a:r>
                        <a:rPr lang="pl-PL" sz="1200" dirty="0" smtClean="0">
                          <a:solidFill>
                            <a:srgbClr val="FF0000"/>
                          </a:solidFill>
                          <a:effectLst/>
                          <a:latin typeface="Times New Roman" pitchFamily="18" charset="0"/>
                          <a:ea typeface="Times New Roman"/>
                          <a:cs typeface="Times New Roman" pitchFamily="18" charset="0"/>
                        </a:rPr>
                        <a:t>branżowej </a:t>
                      </a:r>
                      <a:r>
                        <a:rPr lang="pl-PL" sz="1200" dirty="0" smtClean="0">
                          <a:solidFill>
                            <a:srgbClr val="000000"/>
                          </a:solidFill>
                          <a:effectLst/>
                          <a:latin typeface="Times New Roman" pitchFamily="18" charset="0"/>
                          <a:ea typeface="Times New Roman"/>
                          <a:cs typeface="Times New Roman" pitchFamily="18" charset="0"/>
                        </a:rPr>
                        <a:t>listy pytań kontrolnych oraz listy weryfikacyjnej dotyczącej sprawdzenia wiarygodności przedstawionych przez inwestora rozwiązań i/lub danych technicznych; należy również </a:t>
                      </a:r>
                      <a:r>
                        <a:rPr lang="pl-PL" sz="1200" dirty="0" smtClean="0">
                          <a:solidFill>
                            <a:srgbClr val="FF0000"/>
                          </a:solidFill>
                          <a:effectLst/>
                          <a:latin typeface="Times New Roman" pitchFamily="18" charset="0"/>
                          <a:ea typeface="Times New Roman"/>
                          <a:cs typeface="Times New Roman" pitchFamily="18" charset="0"/>
                        </a:rPr>
                        <a:t>uwzględnić </a:t>
                      </a:r>
                      <a:r>
                        <a:rPr lang="pl-PL" sz="1200" dirty="0" smtClean="0">
                          <a:effectLst/>
                          <a:latin typeface="Times New Roman" pitchFamily="18" charset="0"/>
                          <a:ea typeface="Times New Roman"/>
                          <a:cs typeface="Times New Roman" pitchFamily="18" charset="0"/>
                        </a:rPr>
                        <a:t>wymog</a:t>
                      </a:r>
                      <a:r>
                        <a:rPr lang="pl-PL" sz="1200" dirty="0" smtClean="0">
                          <a:solidFill>
                            <a:srgbClr val="FF0000"/>
                          </a:solidFill>
                          <a:effectLst/>
                          <a:latin typeface="Times New Roman" pitchFamily="18" charset="0"/>
                          <a:ea typeface="Times New Roman"/>
                          <a:cs typeface="Times New Roman" pitchFamily="18" charset="0"/>
                        </a:rPr>
                        <a:t>i</a:t>
                      </a:r>
                      <a:r>
                        <a:rPr lang="pl-PL" sz="1200" dirty="0" smtClean="0">
                          <a:solidFill>
                            <a:srgbClr val="000000"/>
                          </a:solidFill>
                          <a:effectLst/>
                          <a:latin typeface="Times New Roman" pitchFamily="18" charset="0"/>
                          <a:ea typeface="Times New Roman"/>
                          <a:cs typeface="Times New Roman" pitchFamily="18" charset="0"/>
                        </a:rPr>
                        <a:t> ochrony środowiska wynikając</a:t>
                      </a:r>
                      <a:r>
                        <a:rPr lang="pl-PL" sz="1200" dirty="0" smtClean="0">
                          <a:solidFill>
                            <a:srgbClr val="FF0000"/>
                          </a:solidFill>
                          <a:effectLst/>
                          <a:latin typeface="Times New Roman" pitchFamily="18" charset="0"/>
                          <a:ea typeface="Times New Roman"/>
                          <a:cs typeface="Times New Roman" pitchFamily="18" charset="0"/>
                        </a:rPr>
                        <a:t>e</a:t>
                      </a:r>
                      <a:r>
                        <a:rPr lang="pl-PL" sz="1200" dirty="0" smtClean="0">
                          <a:solidFill>
                            <a:srgbClr val="000000"/>
                          </a:solidFill>
                          <a:effectLst/>
                          <a:latin typeface="Times New Roman" pitchFamily="18" charset="0"/>
                          <a:ea typeface="Times New Roman"/>
                          <a:cs typeface="Times New Roman" pitchFamily="18" charset="0"/>
                        </a:rPr>
                        <a:t> z przepisów szczególnych jak np. rozporządzenie Ministra Gospodarki z dnia 21 listopada 2005 r. </a:t>
                      </a:r>
                      <a:br>
                        <a:rPr lang="pl-PL" sz="1200" dirty="0" smtClean="0">
                          <a:solidFill>
                            <a:srgbClr val="000000"/>
                          </a:solidFill>
                          <a:effectLst/>
                          <a:latin typeface="Times New Roman" pitchFamily="18" charset="0"/>
                          <a:ea typeface="Times New Roman"/>
                          <a:cs typeface="Times New Roman" pitchFamily="18" charset="0"/>
                        </a:rPr>
                      </a:br>
                      <a:r>
                        <a:rPr lang="pl-PL" sz="1200" i="1" dirty="0" smtClean="0">
                          <a:solidFill>
                            <a:srgbClr val="000000"/>
                          </a:solidFill>
                          <a:effectLst/>
                          <a:latin typeface="Times New Roman" pitchFamily="18" charset="0"/>
                          <a:ea typeface="Times New Roman"/>
                          <a:cs typeface="Times New Roman" pitchFamily="18" charset="0"/>
                        </a:rPr>
                        <a:t>w sprawie warunków technicznych, jakim powinny odpowiadać bazy i stacje paliw płynnych, rurociągi przesyłowe dalekosiężne służące do transportu ropy naftowej i produktów naftowych i ich usytuowanie</a:t>
                      </a:r>
                      <a:r>
                        <a:rPr lang="pl-PL" sz="1200" i="1" dirty="0" smtClean="0">
                          <a:solidFill>
                            <a:srgbClr val="000000"/>
                          </a:solidFill>
                          <a:effectLst/>
                          <a:latin typeface="Times New Roman" pitchFamily="18" charset="0"/>
                          <a:ea typeface="Arial Unicode MS"/>
                          <a:cs typeface="Times New Roman" pitchFamily="18" charset="0"/>
                        </a:rPr>
                        <a:t> </a:t>
                      </a:r>
                      <a:r>
                        <a:rPr lang="pl-PL" sz="1200" dirty="0" smtClean="0">
                          <a:solidFill>
                            <a:srgbClr val="000000"/>
                          </a:solidFill>
                          <a:effectLst/>
                          <a:latin typeface="Times New Roman" pitchFamily="18" charset="0"/>
                          <a:ea typeface="Times New Roman"/>
                          <a:cs typeface="Times New Roman" pitchFamily="18" charset="0"/>
                        </a:rPr>
                        <a:t>(Dz. U. Nr 243, poz.2063 z </a:t>
                      </a:r>
                      <a:r>
                        <a:rPr lang="pl-PL" sz="1200" dirty="0" err="1" smtClean="0">
                          <a:solidFill>
                            <a:srgbClr val="000000"/>
                          </a:solidFill>
                          <a:effectLst/>
                          <a:latin typeface="Times New Roman" pitchFamily="18" charset="0"/>
                          <a:ea typeface="Times New Roman"/>
                          <a:cs typeface="Times New Roman" pitchFamily="18" charset="0"/>
                        </a:rPr>
                        <a:t>póź</a:t>
                      </a:r>
                      <a:r>
                        <a:rPr lang="pl-PL" sz="1200" dirty="0" smtClean="0">
                          <a:solidFill>
                            <a:srgbClr val="000000"/>
                          </a:solidFill>
                          <a:effectLst/>
                          <a:latin typeface="Times New Roman" pitchFamily="18" charset="0"/>
                          <a:ea typeface="Times New Roman"/>
                          <a:cs typeface="Times New Roman" pitchFamily="18" charset="0"/>
                        </a:rPr>
                        <a:t>. zm.).</a:t>
                      </a:r>
                      <a:endParaRPr lang="pl-PL" sz="1200" dirty="0" smtClean="0">
                        <a:effectLst/>
                        <a:latin typeface="Times New Roman" pitchFamily="18" charset="0"/>
                        <a:ea typeface="Calibri"/>
                        <a:cs typeface="Times New Roman" pitchFamily="18" charset="0"/>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gridSpan="2">
                  <a:txBody>
                    <a:bodyPr/>
                    <a:lstStyle/>
                    <a:p>
                      <a:pPr algn="just">
                        <a:spcAft>
                          <a:spcPts val="0"/>
                        </a:spcAft>
                      </a:pPr>
                      <a:r>
                        <a:rPr lang="pl-PL" sz="1200" dirty="0" smtClean="0">
                          <a:solidFill>
                            <a:srgbClr val="002060"/>
                          </a:solidFill>
                          <a:effectLst/>
                          <a:latin typeface="Times New Roman"/>
                          <a:ea typeface="Times New Roman"/>
                        </a:rPr>
                        <a:t>UWAGA:</a:t>
                      </a:r>
                    </a:p>
                    <a:p>
                      <a:pPr algn="just">
                        <a:spcAft>
                          <a:spcPts val="0"/>
                        </a:spcAft>
                      </a:pPr>
                      <a:r>
                        <a:rPr lang="pl-PL" sz="1200" dirty="0" smtClean="0">
                          <a:solidFill>
                            <a:srgbClr val="0070C0"/>
                          </a:solidFill>
                          <a:effectLst/>
                          <a:latin typeface="Times New Roman"/>
                          <a:ea typeface="Times New Roman"/>
                        </a:rPr>
                        <a:t>Generalna Dyrekcja Ochrony Środowiska wydała publikację z 2011 r. pn.: </a:t>
                      </a:r>
                      <a:r>
                        <a:rPr lang="pl-PL" sz="1200" i="1" dirty="0" smtClean="0">
                          <a:solidFill>
                            <a:srgbClr val="0070C0"/>
                          </a:solidFill>
                          <a:effectLst/>
                          <a:latin typeface="Times New Roman"/>
                          <a:ea typeface="Times New Roman"/>
                        </a:rPr>
                        <a:t>„Przedsięwzięcia mogące znacząco oddziaływać na środowisko – przewodnik po rozporządzeniu Rady Ministrów” - rozporządzenie Rady Ministrów z dnia 9 listopada 2010 r. w sprawie przedsięwzięć mogących znacząco oddziaływać na środowisko”</a:t>
                      </a:r>
                      <a:r>
                        <a:rPr lang="pl-PL" sz="1200" dirty="0" smtClean="0">
                          <a:solidFill>
                            <a:srgbClr val="0070C0"/>
                          </a:solidFill>
                          <a:effectLst/>
                          <a:latin typeface="Times New Roman"/>
                          <a:ea typeface="Times New Roman"/>
                        </a:rPr>
                        <a:t>. Przewodnik zawiera:</a:t>
                      </a:r>
                    </a:p>
                    <a:p>
                      <a:pPr algn="just">
                        <a:spcAft>
                          <a:spcPts val="0"/>
                        </a:spcAft>
                      </a:pPr>
                      <a:r>
                        <a:rPr lang="pl-PL" sz="1200" dirty="0" smtClean="0">
                          <a:solidFill>
                            <a:srgbClr val="0070C0"/>
                          </a:solidFill>
                          <a:effectLst/>
                          <a:latin typeface="Times New Roman"/>
                          <a:ea typeface="Times New Roman"/>
                        </a:rPr>
                        <a:t>–</a:t>
                      </a:r>
                      <a:r>
                        <a:rPr lang="pl-PL" sz="1200" baseline="0" dirty="0" smtClean="0">
                          <a:solidFill>
                            <a:srgbClr val="0070C0"/>
                          </a:solidFill>
                          <a:effectLst/>
                          <a:latin typeface="Times New Roman"/>
                          <a:ea typeface="Times New Roman"/>
                        </a:rPr>
                        <a:t> </a:t>
                      </a:r>
                      <a:r>
                        <a:rPr lang="pl-PL" sz="1200" dirty="0" smtClean="0">
                          <a:solidFill>
                            <a:srgbClr val="0070C0"/>
                          </a:solidFill>
                          <a:effectLst/>
                          <a:latin typeface="Times New Roman"/>
                          <a:ea typeface="Times New Roman"/>
                        </a:rPr>
                        <a:t>wyjaśnienie przepisów umożliwiające właściwe rozumienie i stosowanie rozporządzenia </a:t>
                      </a:r>
                    </a:p>
                    <a:p>
                      <a:pPr algn="just">
                        <a:spcAft>
                          <a:spcPts val="0"/>
                        </a:spcAft>
                      </a:pPr>
                      <a:r>
                        <a:rPr lang="pl-PL" sz="1200" dirty="0" smtClean="0">
                          <a:solidFill>
                            <a:srgbClr val="0070C0"/>
                          </a:solidFill>
                          <a:effectLst/>
                          <a:latin typeface="Times New Roman"/>
                          <a:ea typeface="Times New Roman"/>
                        </a:rPr>
                        <a:t>– charakterystykę powiązań przepisów rozporządzenia z innymi aktami prawnymi</a:t>
                      </a:r>
                    </a:p>
                    <a:p>
                      <a:pPr algn="just">
                        <a:spcAft>
                          <a:spcPts val="0"/>
                        </a:spcAft>
                      </a:pPr>
                      <a:r>
                        <a:rPr lang="pl-PL" sz="1200" dirty="0" smtClean="0">
                          <a:solidFill>
                            <a:srgbClr val="0070C0"/>
                          </a:solidFill>
                          <a:effectLst/>
                          <a:latin typeface="Times New Roman"/>
                          <a:ea typeface="Times New Roman"/>
                        </a:rPr>
                        <a:t>– wyjaśnienie pojęć ujętych w rozporządzeniu</a:t>
                      </a:r>
                    </a:p>
                    <a:p>
                      <a:pPr algn="just">
                        <a:spcAft>
                          <a:spcPts val="0"/>
                        </a:spcAft>
                      </a:pPr>
                      <a:r>
                        <a:rPr lang="pl-PL" sz="1200" dirty="0" smtClean="0">
                          <a:solidFill>
                            <a:srgbClr val="0070C0"/>
                          </a:solidFill>
                          <a:effectLst/>
                          <a:latin typeface="Times New Roman"/>
                          <a:ea typeface="Times New Roman"/>
                        </a:rPr>
                        <a:t>– charakterystykę przedsięwzięć w odniesieniu do wskazanych w rozporządzeniu progów i kryteriów</a:t>
                      </a:r>
                    </a:p>
                    <a:p>
                      <a:pPr algn="just">
                        <a:spcAft>
                          <a:spcPts val="0"/>
                        </a:spcAft>
                      </a:pPr>
                      <a:r>
                        <a:rPr lang="pl-PL" sz="1200" dirty="0" smtClean="0">
                          <a:solidFill>
                            <a:srgbClr val="0070C0"/>
                          </a:solidFill>
                          <a:effectLst/>
                          <a:latin typeface="Times New Roman"/>
                          <a:ea typeface="Times New Roman"/>
                        </a:rPr>
                        <a:t>– zestawienie krajowych przepisów dotyczących przedsięwzięć mogących znacząco oddziaływać </a:t>
                      </a:r>
                    </a:p>
                    <a:p>
                      <a:pPr algn="just">
                        <a:spcAft>
                          <a:spcPts val="0"/>
                        </a:spcAft>
                      </a:pPr>
                      <a:r>
                        <a:rPr lang="pl-PL" sz="1200" dirty="0" smtClean="0">
                          <a:solidFill>
                            <a:srgbClr val="0070C0"/>
                          </a:solidFill>
                          <a:effectLst/>
                          <a:latin typeface="Times New Roman"/>
                          <a:ea typeface="Times New Roman"/>
                        </a:rPr>
                        <a:t>na środowisko z przepisami dyrektywy 85/337/EWG</a:t>
                      </a:r>
                    </a:p>
                    <a:p>
                      <a:pPr algn="just">
                        <a:spcAft>
                          <a:spcPts val="0"/>
                        </a:spcAft>
                      </a:pPr>
                      <a:r>
                        <a:rPr lang="pl-PL" sz="1200" dirty="0" smtClean="0">
                          <a:solidFill>
                            <a:srgbClr val="0070C0"/>
                          </a:solidFill>
                          <a:effectLst/>
                          <a:latin typeface="Times New Roman"/>
                          <a:ea typeface="Times New Roman"/>
                        </a:rPr>
                        <a:t>	Adres strony GDOŚ: http://www.gdos.gov.pl/</a:t>
                      </a:r>
                    </a:p>
                    <a:p>
                      <a:pPr marL="228600" indent="-228600">
                        <a:lnSpc>
                          <a:spcPct val="115000"/>
                        </a:lnSpc>
                        <a:spcAft>
                          <a:spcPts val="0"/>
                        </a:spcAft>
                        <a:buFont typeface="+mj-lt"/>
                        <a:buAutoNum type="arabicPeriod" startAt="5"/>
                      </a:pPr>
                      <a:endParaRPr lang="pl-PL" sz="1200" dirty="0">
                        <a:effectLst/>
                        <a:latin typeface="Times New Roman" pitchFamily="18" charset="0"/>
                        <a:ea typeface="Calibri"/>
                        <a:cs typeface="Times New Roman" pitchFamily="18" charset="0"/>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pl-PL" sz="1200" dirty="0" smtClean="0">
                        <a:effectLst/>
                        <a:latin typeface="Times New Roman" pitchFamily="18" charset="0"/>
                        <a:ea typeface="Calibri"/>
                        <a:cs typeface="Times New Roman" pitchFamily="18" charset="0"/>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43208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208484" y="1772816"/>
            <a:ext cx="8496944" cy="677316"/>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4"/>
            </a:pPr>
            <a:r>
              <a:rPr lang="pl-PL" sz="2400" b="1" u="sng" dirty="0" smtClean="0">
                <a:solidFill>
                  <a:schemeClr val="tx1"/>
                </a:solidFill>
              </a:rPr>
              <a:t>Sposób postępowania</a:t>
            </a:r>
          </a:p>
          <a:p>
            <a:pPr marL="457200" indent="-457200" algn="l">
              <a:buFont typeface="+mj-lt"/>
              <a:buAutoNum type="arabicPeriod" startAt="3"/>
            </a:pPr>
            <a:r>
              <a:rPr lang="pl-PL" sz="2000" b="1" dirty="0" smtClean="0">
                <a:solidFill>
                  <a:schemeClr val="tx1"/>
                </a:solidFill>
              </a:rPr>
              <a:t>Przeprowadzanie kontroli</a:t>
            </a:r>
            <a:endParaRPr lang="pl-PL" sz="2000" b="1" dirty="0" smtClean="0">
              <a:solidFill>
                <a:srgbClr val="00B0F0"/>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1396538780"/>
              </p:ext>
            </p:extLst>
          </p:nvPr>
        </p:nvGraphicFramePr>
        <p:xfrm>
          <a:off x="179512" y="2708920"/>
          <a:ext cx="8850299" cy="4006097"/>
        </p:xfrm>
        <a:graphic>
          <a:graphicData uri="http://schemas.openxmlformats.org/drawingml/2006/table">
            <a:tbl>
              <a:tblPr firstRow="1" firstCol="1" bandRow="1"/>
              <a:tblGrid>
                <a:gridCol w="3483436"/>
                <a:gridCol w="5366863"/>
              </a:tblGrid>
              <a:tr h="237372">
                <a:tc>
                  <a:txBody>
                    <a:bodyPr/>
                    <a:lstStyle/>
                    <a:p>
                      <a:pPr algn="ctr">
                        <a:lnSpc>
                          <a:spcPct val="115000"/>
                        </a:lnSpc>
                        <a:spcAft>
                          <a:spcPts val="0"/>
                        </a:spcAft>
                      </a:pPr>
                      <a:r>
                        <a:rPr lang="pl-PL" sz="1300" b="1" dirty="0">
                          <a:effectLst/>
                          <a:latin typeface="Times New Roman"/>
                          <a:ea typeface="Calibri"/>
                          <a:cs typeface="Times New Roman"/>
                        </a:rPr>
                        <a:t>Zgodnie z obowiązującym dokumentem SK</a:t>
                      </a:r>
                      <a:endParaRPr lang="pl-PL" sz="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300" b="1">
                          <a:effectLst/>
                          <a:latin typeface="Times New Roman"/>
                          <a:ea typeface="Calibri"/>
                          <a:cs typeface="Times New Roman"/>
                        </a:rPr>
                        <a:t>Proponowane zmiany</a:t>
                      </a:r>
                      <a:endParaRPr lang="pl-PL" sz="80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0900">
                <a:tc>
                  <a:txBody>
                    <a:bodyPr/>
                    <a:lstStyle/>
                    <a:p>
                      <a:pPr marL="228600" indent="-228600">
                        <a:lnSpc>
                          <a:spcPct val="115000"/>
                        </a:lnSpc>
                        <a:spcAft>
                          <a:spcPts val="0"/>
                        </a:spcAft>
                        <a:buFont typeface="+mj-lt"/>
                        <a:buAutoNum type="arabicPeriod"/>
                      </a:pPr>
                      <a:r>
                        <a:rPr lang="pl-PL" sz="1200" dirty="0" smtClean="0">
                          <a:effectLst/>
                          <a:latin typeface="Times New Roman" pitchFamily="18" charset="0"/>
                          <a:ea typeface="Calibri"/>
                          <a:cs typeface="Times New Roman" pitchFamily="18" charset="0"/>
                        </a:rPr>
                        <a:t>Zwraca się uwagę na szczególne znaczenie kontroli inwestycyjnej. Pozytywny wynik kontroli (nie stwierdzenie nieprawidłowości) umożliwia inwestorowi podjęcie i wykonywanie określonej działalności, natomiast wynik negatywny (stwierdzenie kwalifikowanych nieprawidłowości) obliguje wojewódzkiego inspektora ochrony środowiska do wydania decyzji o wstrzymaniu oddania inwestycji do eksploatacji.</a:t>
                      </a:r>
                      <a:endParaRPr lang="pl-PL" sz="1200" dirty="0">
                        <a:effectLst/>
                        <a:latin typeface="Times New Roman" pitchFamily="18" charset="0"/>
                        <a:ea typeface="Calibri"/>
                        <a:cs typeface="Times New Roman" pitchFamily="18" charset="0"/>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nSpc>
                          <a:spcPct val="115000"/>
                        </a:lnSpc>
                        <a:spcAft>
                          <a:spcPts val="0"/>
                        </a:spcAft>
                        <a:buFont typeface="+mj-lt"/>
                        <a:buAutoNum type="arabicPeriod"/>
                      </a:pPr>
                      <a:r>
                        <a:rPr lang="pl-PL" sz="1200" dirty="0" smtClean="0">
                          <a:effectLst/>
                          <a:latin typeface="Times New Roman" pitchFamily="18" charset="0"/>
                          <a:ea typeface="Calibri"/>
                          <a:cs typeface="Times New Roman" pitchFamily="18" charset="0"/>
                        </a:rPr>
                        <a:t>Zwraca się uwagę na szczególne znaczenie kontroli inwestycyjnej. Pozytywny wynik kontroli (nie stwierdzenie nieprawidłowości) umożliwia inwestorowi podjęcie i wykonywanie określonej działalności, natomiast wynik negatywny (stwierdzenie kwalifikowanych nieprawidłowości) obliguje wojewódzkiego inspektora ochrony środowiska do </a:t>
                      </a:r>
                      <a:r>
                        <a:rPr lang="pl-PL" sz="1200" dirty="0" smtClean="0">
                          <a:solidFill>
                            <a:srgbClr val="FF0000"/>
                          </a:solidFill>
                          <a:effectLst/>
                          <a:latin typeface="Times New Roman" pitchFamily="18" charset="0"/>
                          <a:ea typeface="Calibri"/>
                          <a:cs typeface="Times New Roman" pitchFamily="18" charset="0"/>
                        </a:rPr>
                        <a:t>wstrzymania w drodze decyzji: </a:t>
                      </a:r>
                    </a:p>
                    <a:p>
                      <a:pPr marL="449263" indent="-228600">
                        <a:lnSpc>
                          <a:spcPct val="115000"/>
                        </a:lnSpc>
                        <a:spcAft>
                          <a:spcPts val="0"/>
                        </a:spcAft>
                        <a:buFont typeface="+mj-lt"/>
                        <a:buAutoNum type="arabicParenR"/>
                      </a:pPr>
                      <a:r>
                        <a:rPr lang="pl-PL" sz="1200" dirty="0" smtClean="0">
                          <a:solidFill>
                            <a:srgbClr val="FF0000"/>
                          </a:solidFill>
                          <a:effectLst/>
                          <a:latin typeface="Times New Roman" pitchFamily="18" charset="0"/>
                          <a:ea typeface="Calibri"/>
                          <a:cs typeface="Times New Roman" pitchFamily="18" charset="0"/>
                        </a:rPr>
                        <a:t>oddania do użytkowania, jeżeli nie spełnione zostały wymagania ochrony środowiska, o których mowa w art. 76 POŚ,</a:t>
                      </a:r>
                    </a:p>
                    <a:p>
                      <a:pPr marL="449263" indent="-228600">
                        <a:lnSpc>
                          <a:spcPct val="115000"/>
                        </a:lnSpc>
                        <a:spcAft>
                          <a:spcPts val="0"/>
                        </a:spcAft>
                        <a:buFont typeface="+mj-lt"/>
                        <a:buAutoNum type="arabicParenR"/>
                      </a:pPr>
                      <a:r>
                        <a:rPr lang="pl-PL" sz="1200" dirty="0" smtClean="0">
                          <a:solidFill>
                            <a:srgbClr val="FF0000"/>
                          </a:solidFill>
                          <a:effectLst/>
                          <a:latin typeface="Times New Roman" pitchFamily="18" charset="0"/>
                          <a:ea typeface="Calibri"/>
                          <a:cs typeface="Times New Roman" pitchFamily="18" charset="0"/>
                        </a:rPr>
                        <a:t>użytkowania w przypadku stwierdzenia niedotrzymywania wynikających </a:t>
                      </a:r>
                      <a:br>
                        <a:rPr lang="pl-PL" sz="1200" dirty="0" smtClean="0">
                          <a:solidFill>
                            <a:srgbClr val="FF0000"/>
                          </a:solidFill>
                          <a:effectLst/>
                          <a:latin typeface="Times New Roman" pitchFamily="18" charset="0"/>
                          <a:ea typeface="Calibri"/>
                          <a:cs typeface="Times New Roman" pitchFamily="18" charset="0"/>
                        </a:rPr>
                      </a:br>
                      <a:r>
                        <a:rPr lang="pl-PL" sz="1200" dirty="0" smtClean="0">
                          <a:solidFill>
                            <a:srgbClr val="FF0000"/>
                          </a:solidFill>
                          <a:effectLst/>
                          <a:latin typeface="Times New Roman" pitchFamily="18" charset="0"/>
                          <a:ea typeface="Calibri"/>
                          <a:cs typeface="Times New Roman" pitchFamily="18" charset="0"/>
                        </a:rPr>
                        <a:t>z mocy prawa standardów emisyjnych albo określonych w pozwoleniu emisji </a:t>
                      </a:r>
                      <a:br>
                        <a:rPr lang="pl-PL" sz="1200" dirty="0" smtClean="0">
                          <a:solidFill>
                            <a:srgbClr val="FF0000"/>
                          </a:solidFill>
                          <a:effectLst/>
                          <a:latin typeface="Times New Roman" pitchFamily="18" charset="0"/>
                          <a:ea typeface="Calibri"/>
                          <a:cs typeface="Times New Roman" pitchFamily="18" charset="0"/>
                        </a:rPr>
                      </a:br>
                      <a:r>
                        <a:rPr lang="pl-PL" sz="1200" dirty="0" smtClean="0">
                          <a:solidFill>
                            <a:srgbClr val="FF0000"/>
                          </a:solidFill>
                          <a:effectLst/>
                          <a:latin typeface="Times New Roman" pitchFamily="18" charset="0"/>
                          <a:ea typeface="Calibri"/>
                          <a:cs typeface="Times New Roman" pitchFamily="18" charset="0"/>
                        </a:rPr>
                        <a:t>w okresie 30 dni od zakończenia rozruchu,</a:t>
                      </a:r>
                    </a:p>
                    <a:p>
                      <a:pPr marL="182563" indent="0">
                        <a:lnSpc>
                          <a:spcPct val="115000"/>
                        </a:lnSpc>
                        <a:spcAft>
                          <a:spcPts val="0"/>
                        </a:spcAft>
                      </a:pPr>
                      <a:r>
                        <a:rPr lang="pl-PL" sz="1200" dirty="0" smtClean="0">
                          <a:solidFill>
                            <a:srgbClr val="FF0000"/>
                          </a:solidFill>
                          <a:effectLst/>
                          <a:latin typeface="Times New Roman" pitchFamily="18" charset="0"/>
                          <a:ea typeface="Calibri"/>
                          <a:cs typeface="Times New Roman" pitchFamily="18" charset="0"/>
                        </a:rPr>
                        <a:t>Ponadto w przypadku, gdy inspektor podczas przeprowadzonej kontroli planowej lub pozaplanowej ujawni (5 lat od oddania do użytkowania) użytkowanie instalacji realizowanej jako przedsięwzięcie mogące znacząco oddziaływać na środowisko, </a:t>
                      </a:r>
                      <a:br>
                        <a:rPr lang="pl-PL" sz="1200" dirty="0" smtClean="0">
                          <a:solidFill>
                            <a:srgbClr val="FF0000"/>
                          </a:solidFill>
                          <a:effectLst/>
                          <a:latin typeface="Times New Roman" pitchFamily="18" charset="0"/>
                          <a:ea typeface="Calibri"/>
                          <a:cs typeface="Times New Roman" pitchFamily="18" charset="0"/>
                        </a:rPr>
                      </a:br>
                      <a:r>
                        <a:rPr lang="pl-PL" sz="1200" dirty="0" smtClean="0">
                          <a:solidFill>
                            <a:srgbClr val="FF0000"/>
                          </a:solidFill>
                          <a:effectLst/>
                          <a:latin typeface="Times New Roman" pitchFamily="18" charset="0"/>
                          <a:ea typeface="Calibri"/>
                          <a:cs typeface="Times New Roman" pitchFamily="18" charset="0"/>
                        </a:rPr>
                        <a:t>iż przy oddawaniu do użytkowania nie zostały spełnione wymagania ochrony środowiska, o których mowa w art. 76 POŚ, i nie są one nadal spełniane, a inwestor nie dopełnił obowiązku poinformowania </a:t>
                      </a:r>
                      <a:r>
                        <a:rPr lang="pl-PL" sz="1200" dirty="0" err="1" smtClean="0">
                          <a:solidFill>
                            <a:srgbClr val="FF0000"/>
                          </a:solidFill>
                          <a:effectLst/>
                          <a:latin typeface="Times New Roman" pitchFamily="18" charset="0"/>
                          <a:ea typeface="Calibri"/>
                          <a:cs typeface="Times New Roman" pitchFamily="18" charset="0"/>
                        </a:rPr>
                        <a:t>wioś</a:t>
                      </a:r>
                      <a:r>
                        <a:rPr lang="pl-PL" sz="1200" dirty="0" smtClean="0">
                          <a:solidFill>
                            <a:srgbClr val="FF0000"/>
                          </a:solidFill>
                          <a:effectLst/>
                          <a:latin typeface="Times New Roman" pitchFamily="18" charset="0"/>
                          <a:ea typeface="Calibri"/>
                          <a:cs typeface="Times New Roman" pitchFamily="18" charset="0"/>
                        </a:rPr>
                        <a:t> o fakcie oddaniem do użytkowania instalacji lub obiektów, wówczas ma zastosowanie art. 365 ust. 2 pkt 3 POŚ.</a:t>
                      </a:r>
                      <a:endParaRPr lang="pl-PL" sz="1200" dirty="0">
                        <a:solidFill>
                          <a:srgbClr val="FF0000"/>
                        </a:solidFill>
                        <a:effectLst/>
                        <a:latin typeface="Times New Roman" pitchFamily="18" charset="0"/>
                        <a:ea typeface="Calibri"/>
                        <a:cs typeface="Times New Roman" pitchFamily="18" charset="0"/>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34427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611560" y="1484784"/>
            <a:ext cx="7920880" cy="4752528"/>
          </a:xfrm>
        </p:spPr>
        <p:txBody>
          <a:bodyPr/>
          <a:lstStyle/>
          <a:p>
            <a:endParaRPr lang="pl-PL" b="1" dirty="0" smtClean="0">
              <a:solidFill>
                <a:srgbClr val="0070C0"/>
              </a:solidFill>
            </a:endParaRPr>
          </a:p>
          <a:p>
            <a:r>
              <a:rPr lang="pl-PL" b="1" dirty="0" smtClean="0">
                <a:solidFill>
                  <a:srgbClr val="0070C0"/>
                </a:solidFill>
              </a:rPr>
              <a:t>Przedmiotem analizy jest dokument </a:t>
            </a:r>
          </a:p>
          <a:p>
            <a:r>
              <a:rPr lang="pl-PL" b="1" dirty="0" smtClean="0">
                <a:solidFill>
                  <a:srgbClr val="0070C0"/>
                </a:solidFill>
              </a:rPr>
              <a:t>Systemu </a:t>
            </a:r>
            <a:r>
              <a:rPr lang="pl-PL" b="1" dirty="0">
                <a:solidFill>
                  <a:srgbClr val="0070C0"/>
                </a:solidFill>
              </a:rPr>
              <a:t>Kontroli Inspekcji Ochrony Środowiska</a:t>
            </a:r>
          </a:p>
          <a:p>
            <a:r>
              <a:rPr lang="pl-PL" b="1" dirty="0">
                <a:solidFill>
                  <a:srgbClr val="0070C0"/>
                </a:solidFill>
              </a:rPr>
              <a:t>	Sygnatura dokumentu: 1.3.1.3.</a:t>
            </a:r>
          </a:p>
          <a:p>
            <a:r>
              <a:rPr lang="pl-PL" b="1" dirty="0" smtClean="0">
                <a:solidFill>
                  <a:srgbClr val="0070C0"/>
                </a:solidFill>
              </a:rPr>
              <a:t>„Zasady </a:t>
            </a:r>
            <a:r>
              <a:rPr lang="pl-PL" b="1" dirty="0">
                <a:solidFill>
                  <a:srgbClr val="0070C0"/>
                </a:solidFill>
              </a:rPr>
              <a:t>wykonywania kontroli </a:t>
            </a:r>
            <a:r>
              <a:rPr lang="pl-PL" b="1" dirty="0" smtClean="0">
                <a:solidFill>
                  <a:srgbClr val="0070C0"/>
                </a:solidFill>
              </a:rPr>
              <a:t>inwestycyjnych”</a:t>
            </a:r>
            <a:endParaRPr lang="pl-PL" b="1" dirty="0">
              <a:solidFill>
                <a:srgbClr val="0070C0"/>
              </a:solidFill>
            </a:endParaRPr>
          </a:p>
          <a:p>
            <a:pPr algn="just"/>
            <a:endParaRPr lang="pl-PL" sz="1800" b="1" dirty="0">
              <a:solidFill>
                <a:srgbClr val="002060"/>
              </a:solidFill>
            </a:endParaRPr>
          </a:p>
          <a:p>
            <a:pPr algn="just"/>
            <a:r>
              <a:rPr lang="pl-PL" sz="2400" b="1" dirty="0" smtClean="0">
                <a:solidFill>
                  <a:schemeClr val="tx1"/>
                </a:solidFill>
              </a:rPr>
              <a:t> </a:t>
            </a:r>
            <a:endParaRPr lang="pl-PL" sz="2400" b="1" dirty="0">
              <a:solidFill>
                <a:schemeClr val="tx1"/>
              </a:solidFill>
            </a:endParaRPr>
          </a:p>
        </p:txBody>
      </p:sp>
    </p:spTree>
    <p:extLst>
      <p:ext uri="{BB962C8B-B14F-4D97-AF65-F5344CB8AC3E}">
        <p14:creationId xmlns:p14="http://schemas.microsoft.com/office/powerpoint/2010/main" val="24545244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173460" y="1124744"/>
            <a:ext cx="8496944" cy="677316"/>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4"/>
            </a:pPr>
            <a:r>
              <a:rPr lang="pl-PL" sz="2400" b="1" u="sng" dirty="0" smtClean="0">
                <a:solidFill>
                  <a:schemeClr val="tx1"/>
                </a:solidFill>
              </a:rPr>
              <a:t>Sposób postępowania</a:t>
            </a:r>
          </a:p>
          <a:p>
            <a:pPr marL="457200" indent="-457200" algn="l">
              <a:buFont typeface="+mj-lt"/>
              <a:buAutoNum type="arabicPeriod" startAt="3"/>
            </a:pPr>
            <a:r>
              <a:rPr lang="pl-PL" sz="2000" b="1" dirty="0" smtClean="0">
                <a:solidFill>
                  <a:schemeClr val="tx1"/>
                </a:solidFill>
              </a:rPr>
              <a:t>Przeprowadzanie kontroli </a:t>
            </a:r>
            <a:r>
              <a:rPr lang="pl-PL" sz="2000" b="1" dirty="0" smtClean="0">
                <a:solidFill>
                  <a:srgbClr val="00B0F0"/>
                </a:solidFill>
              </a:rPr>
              <a:t>c.d.</a:t>
            </a:r>
          </a:p>
        </p:txBody>
      </p:sp>
      <p:graphicFrame>
        <p:nvGraphicFramePr>
          <p:cNvPr id="5" name="Tabela 4"/>
          <p:cNvGraphicFramePr>
            <a:graphicFrameLocks noGrp="1"/>
          </p:cNvGraphicFramePr>
          <p:nvPr>
            <p:extLst>
              <p:ext uri="{D42A27DB-BD31-4B8C-83A1-F6EECF244321}">
                <p14:modId xmlns:p14="http://schemas.microsoft.com/office/powerpoint/2010/main" val="3174288497"/>
              </p:ext>
            </p:extLst>
          </p:nvPr>
        </p:nvGraphicFramePr>
        <p:xfrm>
          <a:off x="150620" y="1916832"/>
          <a:ext cx="8850299" cy="4847345"/>
        </p:xfrm>
        <a:graphic>
          <a:graphicData uri="http://schemas.openxmlformats.org/drawingml/2006/table">
            <a:tbl>
              <a:tblPr firstRow="1" firstCol="1" bandRow="1"/>
              <a:tblGrid>
                <a:gridCol w="3203728"/>
                <a:gridCol w="5646571"/>
              </a:tblGrid>
              <a:tr h="237372">
                <a:tc>
                  <a:txBody>
                    <a:bodyPr/>
                    <a:lstStyle/>
                    <a:p>
                      <a:pPr algn="ctr">
                        <a:lnSpc>
                          <a:spcPct val="115000"/>
                        </a:lnSpc>
                        <a:spcAft>
                          <a:spcPts val="0"/>
                        </a:spcAft>
                      </a:pPr>
                      <a:r>
                        <a:rPr lang="pl-PL" sz="1300" b="1" dirty="0">
                          <a:effectLst/>
                          <a:latin typeface="Times New Roman"/>
                          <a:ea typeface="Calibri"/>
                          <a:cs typeface="Times New Roman"/>
                        </a:rPr>
                        <a:t>Zgodnie z obowiązującym dokumentem SK</a:t>
                      </a:r>
                      <a:endParaRPr lang="pl-PL" sz="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300" b="1" dirty="0">
                          <a:effectLst/>
                          <a:latin typeface="Times New Roman"/>
                          <a:ea typeface="Calibri"/>
                          <a:cs typeface="Times New Roman"/>
                        </a:rPr>
                        <a:t>Proponowane zmiany</a:t>
                      </a:r>
                      <a:endParaRPr lang="pl-PL" sz="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0900">
                <a:tc>
                  <a:txBody>
                    <a:bodyPr/>
                    <a:lstStyle/>
                    <a:p>
                      <a:pPr marL="228600" indent="-228600">
                        <a:lnSpc>
                          <a:spcPct val="115000"/>
                        </a:lnSpc>
                        <a:spcAft>
                          <a:spcPts val="0"/>
                        </a:spcAft>
                        <a:buFont typeface="+mj-lt"/>
                        <a:buAutoNum type="arabicPeriod" startAt="2"/>
                      </a:pPr>
                      <a:r>
                        <a:rPr lang="pl-PL" sz="1200" dirty="0" smtClean="0">
                          <a:effectLst/>
                          <a:latin typeface="Times New Roman" pitchFamily="18" charset="0"/>
                          <a:ea typeface="Calibri"/>
                          <a:cs typeface="Times New Roman" pitchFamily="18" charset="0"/>
                        </a:rPr>
                        <a:t>Podstawowe zagadnienia kontroli obejmują m.in. uzyskanie odpowiedzi na następujące pytania:</a:t>
                      </a:r>
                    </a:p>
                    <a:p>
                      <a:pPr marL="228600" indent="-228600">
                        <a:lnSpc>
                          <a:spcPct val="115000"/>
                        </a:lnSpc>
                        <a:spcAft>
                          <a:spcPts val="0"/>
                        </a:spcAft>
                        <a:buFont typeface="+mj-lt"/>
                        <a:buAutoNum type="arabicParenR"/>
                      </a:pPr>
                      <a:r>
                        <a:rPr lang="pl-PL" sz="1200" dirty="0" smtClean="0">
                          <a:effectLst/>
                          <a:latin typeface="Times New Roman" pitchFamily="18" charset="0"/>
                          <a:ea typeface="Calibri"/>
                          <a:cs typeface="Times New Roman" pitchFamily="18" charset="0"/>
                        </a:rPr>
                        <a:t>czy zastosowane rozwiązania technologiczne oraz zastosowane urządzenia redukujące zanieczyszczenia są zgodne z warunkami określonymi w pozwoleniach emisyjnych (m.in. liczba emitorów, sposób prowadzenia </a:t>
                      </a:r>
                      <a:r>
                        <a:rPr lang="pl-PL" sz="1200" dirty="0" err="1" smtClean="0">
                          <a:effectLst/>
                          <a:latin typeface="Times New Roman" pitchFamily="18" charset="0"/>
                          <a:ea typeface="Calibri"/>
                          <a:cs typeface="Times New Roman" pitchFamily="18" charset="0"/>
                        </a:rPr>
                        <a:t>automonitoringu</a:t>
                      </a:r>
                      <a:r>
                        <a:rPr lang="pl-PL" sz="1200" dirty="0" smtClean="0">
                          <a:effectLst/>
                          <a:latin typeface="Times New Roman" pitchFamily="18" charset="0"/>
                          <a:ea typeface="Calibri"/>
                          <a:cs typeface="Times New Roman" pitchFamily="18" charset="0"/>
                        </a:rPr>
                        <a:t>, itp.),</a:t>
                      </a:r>
                    </a:p>
                    <a:p>
                      <a:pPr marL="228600" indent="-228600">
                        <a:lnSpc>
                          <a:spcPct val="115000"/>
                        </a:lnSpc>
                        <a:spcAft>
                          <a:spcPts val="0"/>
                        </a:spcAft>
                        <a:buFont typeface="+mj-lt"/>
                        <a:buAutoNum type="arabicParenR"/>
                      </a:pPr>
                      <a:r>
                        <a:rPr lang="pl-PL" sz="1200" dirty="0" smtClean="0">
                          <a:effectLst/>
                          <a:latin typeface="Times New Roman" pitchFamily="18" charset="0"/>
                          <a:ea typeface="Calibri"/>
                          <a:cs typeface="Times New Roman" pitchFamily="18" charset="0"/>
                        </a:rPr>
                        <a:t>czy dotrzymane są warunki emisyjne określone w pozwoleniach emisyjnych </a:t>
                      </a:r>
                      <a:br>
                        <a:rPr lang="pl-PL" sz="1200" dirty="0" smtClean="0">
                          <a:effectLst/>
                          <a:latin typeface="Times New Roman" pitchFamily="18" charset="0"/>
                          <a:ea typeface="Calibri"/>
                          <a:cs typeface="Times New Roman" pitchFamily="18" charset="0"/>
                        </a:rPr>
                      </a:br>
                      <a:r>
                        <a:rPr lang="pl-PL" sz="1200" dirty="0" smtClean="0">
                          <a:effectLst/>
                          <a:latin typeface="Times New Roman" pitchFamily="18" charset="0"/>
                          <a:ea typeface="Calibri"/>
                          <a:cs typeface="Times New Roman" pitchFamily="18" charset="0"/>
                        </a:rPr>
                        <a:t>(w oparciu o wykonane pomiary kontrolne, jeżeli przed oddawaniem instalacji do użytkowania inwestor miał obowiązek je wykonać),</a:t>
                      </a:r>
                    </a:p>
                    <a:p>
                      <a:pPr marL="228600" indent="-228600">
                        <a:lnSpc>
                          <a:spcPct val="115000"/>
                        </a:lnSpc>
                        <a:spcAft>
                          <a:spcPts val="0"/>
                        </a:spcAft>
                        <a:buFont typeface="+mj-lt"/>
                        <a:buAutoNum type="arabicParenR"/>
                      </a:pPr>
                      <a:r>
                        <a:rPr lang="pl-PL" sz="1200" dirty="0" smtClean="0">
                          <a:effectLst/>
                          <a:latin typeface="Times New Roman" pitchFamily="18" charset="0"/>
                          <a:ea typeface="Calibri"/>
                          <a:cs typeface="Times New Roman" pitchFamily="18" charset="0"/>
                        </a:rPr>
                        <a:t>czy są spełnione pozostałe wymagania ochrony środowiska w rozumieniu art. 76 ust 2 ustawy Prawo ochrony środowiska.</a:t>
                      </a: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indent="-228600">
                        <a:lnSpc>
                          <a:spcPct val="115000"/>
                        </a:lnSpc>
                        <a:spcAft>
                          <a:spcPts val="0"/>
                        </a:spcAft>
                        <a:buFont typeface="+mj-lt"/>
                        <a:buAutoNum type="arabicPeriod" startAt="2"/>
                      </a:pPr>
                      <a:r>
                        <a:rPr lang="pl-PL" sz="1200" dirty="0" smtClean="0">
                          <a:effectLst/>
                          <a:latin typeface="Times New Roman" pitchFamily="18" charset="0"/>
                          <a:ea typeface="Calibri"/>
                          <a:cs typeface="Times New Roman" pitchFamily="18" charset="0"/>
                        </a:rPr>
                        <a:t>Podstawowe zagadnienia kontroli obejmują m.in. uzyskanie odpowiedzi na następujące pytania:</a:t>
                      </a:r>
                    </a:p>
                    <a:p>
                      <a:pPr marL="228600" indent="-228600">
                        <a:lnSpc>
                          <a:spcPct val="115000"/>
                        </a:lnSpc>
                        <a:spcAft>
                          <a:spcPts val="0"/>
                        </a:spcAft>
                        <a:buFont typeface="+mj-lt"/>
                        <a:buAutoNum type="arabicParenR"/>
                      </a:pPr>
                      <a:r>
                        <a:rPr lang="pl-PL" sz="1200" dirty="0" smtClean="0">
                          <a:effectLst/>
                          <a:latin typeface="Times New Roman" pitchFamily="18" charset="0"/>
                          <a:ea typeface="Calibri"/>
                          <a:cs typeface="Times New Roman" pitchFamily="18" charset="0"/>
                        </a:rPr>
                        <a:t>czy zastosowane rozwiązania technologiczne oraz zastosowane urządzenia redukujące zanieczyszczenia są zgodne z warunkami określonymi w </a:t>
                      </a:r>
                      <a:r>
                        <a:rPr lang="pl-PL" sz="1200" dirty="0" smtClean="0">
                          <a:solidFill>
                            <a:srgbClr val="FF0000"/>
                          </a:solidFill>
                          <a:effectLst/>
                          <a:latin typeface="Times New Roman" pitchFamily="18" charset="0"/>
                          <a:ea typeface="Calibri"/>
                          <a:cs typeface="Times New Roman" pitchFamily="18" charset="0"/>
                        </a:rPr>
                        <a:t>wymaganych</a:t>
                      </a:r>
                      <a:r>
                        <a:rPr lang="pl-PL" sz="1200" dirty="0" smtClean="0">
                          <a:effectLst/>
                          <a:latin typeface="Times New Roman" pitchFamily="18" charset="0"/>
                          <a:ea typeface="Calibri"/>
                          <a:cs typeface="Times New Roman" pitchFamily="18" charset="0"/>
                        </a:rPr>
                        <a:t> pozwoleniach emisyjnych (m.in. liczba emitorów, sposób prowadzenia </a:t>
                      </a:r>
                      <a:r>
                        <a:rPr lang="pl-PL" sz="1200" dirty="0" err="1" smtClean="0">
                          <a:effectLst/>
                          <a:latin typeface="Times New Roman" pitchFamily="18" charset="0"/>
                          <a:ea typeface="Calibri"/>
                          <a:cs typeface="Times New Roman" pitchFamily="18" charset="0"/>
                        </a:rPr>
                        <a:t>automonitoringu</a:t>
                      </a:r>
                      <a:r>
                        <a:rPr lang="pl-PL" sz="1200" dirty="0" smtClean="0">
                          <a:effectLst/>
                          <a:latin typeface="Times New Roman" pitchFamily="18" charset="0"/>
                          <a:ea typeface="Calibri"/>
                          <a:cs typeface="Times New Roman" pitchFamily="18" charset="0"/>
                        </a:rPr>
                        <a:t>, itp.),</a:t>
                      </a:r>
                    </a:p>
                    <a:p>
                      <a:pPr marL="228600" indent="-228600">
                        <a:lnSpc>
                          <a:spcPct val="115000"/>
                        </a:lnSpc>
                        <a:spcAft>
                          <a:spcPts val="0"/>
                        </a:spcAft>
                        <a:buFont typeface="+mj-lt"/>
                        <a:buAutoNum type="arabicParenR"/>
                      </a:pPr>
                      <a:r>
                        <a:rPr lang="pl-PL" sz="1200" dirty="0" smtClean="0">
                          <a:effectLst/>
                          <a:latin typeface="Times New Roman" pitchFamily="18" charset="0"/>
                          <a:ea typeface="Calibri"/>
                          <a:cs typeface="Times New Roman" pitchFamily="18" charset="0"/>
                        </a:rPr>
                        <a:t>czy dotrzymane są warunki emisyjne określone w pozwoleniach emisyjnych (</a:t>
                      </a:r>
                      <a:r>
                        <a:rPr lang="pl-PL" sz="1200" dirty="0" smtClean="0">
                          <a:solidFill>
                            <a:srgbClr val="FF0000"/>
                          </a:solidFill>
                          <a:effectLst/>
                          <a:latin typeface="Times New Roman" pitchFamily="18" charset="0"/>
                          <a:ea typeface="Calibri"/>
                          <a:cs typeface="Times New Roman" pitchFamily="18" charset="0"/>
                        </a:rPr>
                        <a:t>zgodnie z art. 147 ust. 4 ustawy z dnia 27 kwietnia 2001 r. – Prawo ochrony środowiska inwestor ma obowiązek </a:t>
                      </a:r>
                      <a:r>
                        <a:rPr lang="pl-PL" sz="1200" dirty="0" smtClean="0">
                          <a:effectLst/>
                          <a:latin typeface="Times New Roman" pitchFamily="18" charset="0"/>
                          <a:ea typeface="Calibri"/>
                          <a:cs typeface="Times New Roman" pitchFamily="18" charset="0"/>
                        </a:rPr>
                        <a:t>wykona</a:t>
                      </a:r>
                      <a:r>
                        <a:rPr lang="pl-PL" sz="1200" dirty="0" smtClean="0">
                          <a:solidFill>
                            <a:srgbClr val="FF0000"/>
                          </a:solidFill>
                          <a:effectLst/>
                          <a:latin typeface="Times New Roman" pitchFamily="18" charset="0"/>
                          <a:ea typeface="Calibri"/>
                          <a:cs typeface="Times New Roman" pitchFamily="18" charset="0"/>
                        </a:rPr>
                        <a:t>ć</a:t>
                      </a:r>
                      <a:r>
                        <a:rPr lang="pl-PL" sz="1200" dirty="0" smtClean="0">
                          <a:effectLst/>
                          <a:latin typeface="Times New Roman" pitchFamily="18" charset="0"/>
                          <a:ea typeface="Calibri"/>
                          <a:cs typeface="Times New Roman" pitchFamily="18" charset="0"/>
                        </a:rPr>
                        <a:t> </a:t>
                      </a:r>
                      <a:r>
                        <a:rPr lang="pl-PL" sz="1200" dirty="0" smtClean="0">
                          <a:solidFill>
                            <a:srgbClr val="FF0000"/>
                          </a:solidFill>
                          <a:effectLst/>
                          <a:latin typeface="Times New Roman" pitchFamily="18" charset="0"/>
                          <a:ea typeface="Calibri"/>
                          <a:cs typeface="Times New Roman" pitchFamily="18" charset="0"/>
                        </a:rPr>
                        <a:t>wstępne</a:t>
                      </a:r>
                      <a:r>
                        <a:rPr lang="pl-PL" sz="1200" dirty="0" smtClean="0">
                          <a:effectLst/>
                          <a:latin typeface="Times New Roman" pitchFamily="18" charset="0"/>
                          <a:ea typeface="Calibri"/>
                          <a:cs typeface="Times New Roman" pitchFamily="18" charset="0"/>
                        </a:rPr>
                        <a:t> pomiary </a:t>
                      </a:r>
                      <a:r>
                        <a:rPr lang="pl-PL" sz="1200" dirty="0" smtClean="0">
                          <a:solidFill>
                            <a:srgbClr val="FF0000"/>
                          </a:solidFill>
                          <a:effectLst/>
                          <a:latin typeface="Times New Roman" pitchFamily="18" charset="0"/>
                          <a:ea typeface="Calibri"/>
                          <a:cs typeface="Times New Roman" pitchFamily="18" charset="0"/>
                        </a:rPr>
                        <a:t>wielkości emisji, najpóźniej </a:t>
                      </a:r>
                      <a:br>
                        <a:rPr lang="pl-PL" sz="1200" dirty="0" smtClean="0">
                          <a:solidFill>
                            <a:srgbClr val="FF0000"/>
                          </a:solidFill>
                          <a:effectLst/>
                          <a:latin typeface="Times New Roman" pitchFamily="18" charset="0"/>
                          <a:ea typeface="Calibri"/>
                          <a:cs typeface="Times New Roman" pitchFamily="18" charset="0"/>
                        </a:rPr>
                      </a:br>
                      <a:r>
                        <a:rPr lang="pl-PL" sz="1200" dirty="0" smtClean="0">
                          <a:solidFill>
                            <a:srgbClr val="FF0000"/>
                          </a:solidFill>
                          <a:effectLst/>
                          <a:latin typeface="Times New Roman" pitchFamily="18" charset="0"/>
                          <a:ea typeface="Calibri"/>
                          <a:cs typeface="Times New Roman" pitchFamily="18" charset="0"/>
                        </a:rPr>
                        <a:t>w ciągu 14 dni od zakończenia rozruchu instalacji lub uruchomienia urządzenia, chyba że organ właściwy do wydania pozwolenia określił w pozwoleniu inny termin). Dla prowadzących instalację nowo zbudowaną, termin wykonania w/w pomiarów określony jest w art. 147 ust. 5 ustawy - Prawo ochrony środowiska – 14 dni.</a:t>
                      </a:r>
                    </a:p>
                    <a:p>
                      <a:pPr marL="182563" indent="0">
                        <a:lnSpc>
                          <a:spcPct val="115000"/>
                        </a:lnSpc>
                        <a:spcAft>
                          <a:spcPts val="0"/>
                        </a:spcAft>
                        <a:buFont typeface="+mj-lt"/>
                        <a:buNone/>
                      </a:pPr>
                      <a:r>
                        <a:rPr lang="pl-PL" sz="1200" dirty="0" smtClean="0">
                          <a:solidFill>
                            <a:srgbClr val="FF0000"/>
                          </a:solidFill>
                          <a:effectLst/>
                          <a:latin typeface="Times New Roman" pitchFamily="18" charset="0"/>
                          <a:ea typeface="Calibri"/>
                          <a:cs typeface="Times New Roman" pitchFamily="18" charset="0"/>
                        </a:rPr>
                        <a:t>Dla inwestycji związanej z przebudową drogi, linii kolejowej, linii tramwajowej,   lotniska lub portu, zmieniającej w istotny sposób warunki eksploatacji, zarządzający jest obowiązany do przeprowadzenia pomiarów poziomów w środowisku  substancji lub energii wprowadzanych w związku z eksploatacją tych obiektów, najpóźniej </a:t>
                      </a:r>
                      <a:br>
                        <a:rPr lang="pl-PL" sz="1200" dirty="0" smtClean="0">
                          <a:solidFill>
                            <a:srgbClr val="FF0000"/>
                          </a:solidFill>
                          <a:effectLst/>
                          <a:latin typeface="Times New Roman" pitchFamily="18" charset="0"/>
                          <a:ea typeface="Calibri"/>
                          <a:cs typeface="Times New Roman" pitchFamily="18" charset="0"/>
                        </a:rPr>
                      </a:br>
                      <a:r>
                        <a:rPr lang="pl-PL" sz="1200" dirty="0" smtClean="0">
                          <a:solidFill>
                            <a:srgbClr val="FF0000"/>
                          </a:solidFill>
                          <a:effectLst/>
                          <a:latin typeface="Times New Roman" pitchFamily="18" charset="0"/>
                          <a:ea typeface="Calibri"/>
                          <a:cs typeface="Times New Roman" pitchFamily="18" charset="0"/>
                        </a:rPr>
                        <a:t>w ciągu 14 dni od rozpoczęcia eksploatacji przebudowanego obiektu (zgodnie z art. 175 ust. 4 ustawy - Prawo ochrony środowiska). Dla dróg krajowych w/w obowiązek należy wypełnić w ciągu roku od rozpoczęcia eksploatacji przebudowanego obiektu (zgodnie z art. 175 ust. 4a ustawy - Prawo ochrony środowiska),</a:t>
                      </a:r>
                      <a:endParaRPr lang="pl-PL" sz="1200" dirty="0" smtClean="0">
                        <a:solidFill>
                          <a:schemeClr val="tx1"/>
                        </a:solidFill>
                        <a:effectLst/>
                        <a:latin typeface="Times New Roman" pitchFamily="18" charset="0"/>
                        <a:ea typeface="Calibri"/>
                        <a:cs typeface="Times New Roman" pitchFamily="18" charset="0"/>
                      </a:endParaRPr>
                    </a:p>
                    <a:p>
                      <a:pPr marL="228600" indent="-228600">
                        <a:lnSpc>
                          <a:spcPct val="115000"/>
                        </a:lnSpc>
                        <a:spcAft>
                          <a:spcPts val="0"/>
                        </a:spcAft>
                        <a:buFont typeface="+mj-lt"/>
                        <a:buAutoNum type="arabicParenR" startAt="3"/>
                      </a:pPr>
                      <a:r>
                        <a:rPr lang="pl-PL" sz="1200" dirty="0" smtClean="0">
                          <a:effectLst/>
                          <a:latin typeface="Times New Roman" pitchFamily="18" charset="0"/>
                          <a:ea typeface="Calibri"/>
                          <a:cs typeface="Times New Roman" pitchFamily="18" charset="0"/>
                        </a:rPr>
                        <a:t>czy są spełnione pozostałe wymagania ochrony środowiska w rozumieniu art. 76 ust. 2 ustawy Prawo ochrony środowiska.</a:t>
                      </a: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40574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251520" y="1124744"/>
            <a:ext cx="8496944" cy="72008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4"/>
            </a:pPr>
            <a:r>
              <a:rPr lang="pl-PL" sz="2400" b="1" u="sng" dirty="0" smtClean="0">
                <a:solidFill>
                  <a:schemeClr val="tx1"/>
                </a:solidFill>
              </a:rPr>
              <a:t>Sposób postępowania</a:t>
            </a:r>
          </a:p>
          <a:p>
            <a:pPr marL="457200" indent="-457200" algn="l">
              <a:buFont typeface="+mj-lt"/>
              <a:buAutoNum type="arabicPeriod" startAt="3"/>
            </a:pPr>
            <a:r>
              <a:rPr lang="pl-PL" sz="2000" b="1" dirty="0">
                <a:solidFill>
                  <a:schemeClr val="tx1"/>
                </a:solidFill>
              </a:rPr>
              <a:t>Przeprowadzanie kontroli </a:t>
            </a:r>
            <a:r>
              <a:rPr lang="pl-PL" sz="2000" b="1" dirty="0">
                <a:solidFill>
                  <a:srgbClr val="00B0F0"/>
                </a:solidFill>
              </a:rPr>
              <a:t>c.d.</a:t>
            </a:r>
          </a:p>
        </p:txBody>
      </p:sp>
      <p:graphicFrame>
        <p:nvGraphicFramePr>
          <p:cNvPr id="5" name="Tabela 4"/>
          <p:cNvGraphicFramePr>
            <a:graphicFrameLocks noGrp="1"/>
          </p:cNvGraphicFramePr>
          <p:nvPr>
            <p:extLst>
              <p:ext uri="{D42A27DB-BD31-4B8C-83A1-F6EECF244321}">
                <p14:modId xmlns:p14="http://schemas.microsoft.com/office/powerpoint/2010/main" val="3352412509"/>
              </p:ext>
            </p:extLst>
          </p:nvPr>
        </p:nvGraphicFramePr>
        <p:xfrm>
          <a:off x="107504" y="1916832"/>
          <a:ext cx="8928992" cy="4823460"/>
        </p:xfrm>
        <a:graphic>
          <a:graphicData uri="http://schemas.openxmlformats.org/drawingml/2006/table">
            <a:tbl>
              <a:tblPr firstRow="1" firstCol="1" bandRow="1"/>
              <a:tblGrid>
                <a:gridCol w="6120680"/>
                <a:gridCol w="2808312"/>
              </a:tblGrid>
              <a:tr h="197293">
                <a:tc>
                  <a:txBody>
                    <a:bodyPr/>
                    <a:lstStyle/>
                    <a:p>
                      <a:pPr algn="ctr">
                        <a:lnSpc>
                          <a:spcPct val="115000"/>
                        </a:lnSpc>
                        <a:spcAft>
                          <a:spcPts val="0"/>
                        </a:spcAft>
                      </a:pPr>
                      <a:r>
                        <a:rPr lang="pl-PL" sz="1300" b="1" dirty="0">
                          <a:effectLst/>
                          <a:latin typeface="Times New Roman"/>
                          <a:ea typeface="Calibri"/>
                          <a:cs typeface="Times New Roman"/>
                        </a:rPr>
                        <a:t>Zgodnie z obowiązującym dokumentem SK</a:t>
                      </a:r>
                      <a:endParaRPr lang="pl-PL" sz="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300" b="1">
                          <a:effectLst/>
                          <a:latin typeface="Times New Roman"/>
                          <a:ea typeface="Calibri"/>
                          <a:cs typeface="Times New Roman"/>
                        </a:rPr>
                        <a:t>Proponowane zmiany</a:t>
                      </a:r>
                      <a:endParaRPr lang="pl-PL" sz="80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2681">
                <a:tc>
                  <a:txBody>
                    <a:bodyPr/>
                    <a:lstStyle/>
                    <a:p>
                      <a:pPr marL="182563" lvl="0" indent="-182563">
                        <a:lnSpc>
                          <a:spcPct val="100000"/>
                        </a:lnSpc>
                        <a:spcAft>
                          <a:spcPts val="0"/>
                        </a:spcAft>
                        <a:buFont typeface="+mj-lt"/>
                        <a:buAutoNum type="arabicPeriod" startAt="3"/>
                        <a:tabLst/>
                      </a:pPr>
                      <a:r>
                        <a:rPr lang="pl-PL" sz="950" dirty="0" smtClean="0">
                          <a:effectLst/>
                          <a:latin typeface="Times New Roman"/>
                          <a:ea typeface="Calibri"/>
                          <a:cs typeface="Times New Roman"/>
                        </a:rPr>
                        <a:t>Sposób wykonania kontroli jest uzależniony od specyfiki instalacji oraz od rodzaju pozwolenia określającego korzystanie ze środowiska</a:t>
                      </a:r>
                      <a:r>
                        <a:rPr lang="pl-PL" sz="950" dirty="0">
                          <a:effectLst/>
                          <a:latin typeface="Times New Roman"/>
                          <a:ea typeface="Calibri"/>
                          <a:cs typeface="Times New Roman"/>
                        </a:rPr>
                        <a:t> </a:t>
                      </a:r>
                      <a:endParaRPr lang="pl-PL" sz="950" dirty="0" smtClean="0">
                        <a:effectLst/>
                        <a:latin typeface="Times New Roman"/>
                        <a:ea typeface="Calibri"/>
                        <a:cs typeface="Times New Roman"/>
                      </a:endParaRPr>
                    </a:p>
                    <a:p>
                      <a:pPr marL="266700" lvl="0" indent="-182563">
                        <a:lnSpc>
                          <a:spcPct val="100000"/>
                        </a:lnSpc>
                        <a:spcAft>
                          <a:spcPts val="0"/>
                        </a:spcAft>
                        <a:buFont typeface="+mj-lt"/>
                        <a:buAutoNum type="arabicPeriod"/>
                        <a:tabLst/>
                      </a:pPr>
                      <a:r>
                        <a:rPr lang="pl-PL" sz="950" dirty="0" smtClean="0">
                          <a:effectLst/>
                          <a:latin typeface="Times New Roman" pitchFamily="18" charset="0"/>
                          <a:ea typeface="Calibri"/>
                          <a:cs typeface="Times New Roman" pitchFamily="18" charset="0"/>
                        </a:rPr>
                        <a:t>W przypadku pozwolenia zintegrowanego zaleca się sprawdzenie:</a:t>
                      </a:r>
                    </a:p>
                    <a:p>
                      <a:pPr marL="182563" lvl="0" indent="0">
                        <a:lnSpc>
                          <a:spcPct val="100000"/>
                        </a:lnSpc>
                        <a:spcAft>
                          <a:spcPts val="0"/>
                        </a:spcAft>
                        <a:buFont typeface="+mj-lt"/>
                        <a:buNone/>
                        <a:tabLst/>
                      </a:pPr>
                      <a:r>
                        <a:rPr lang="pl-PL" sz="950" dirty="0" smtClean="0">
                          <a:effectLst/>
                          <a:latin typeface="Times New Roman" pitchFamily="18" charset="0"/>
                          <a:ea typeface="Calibri"/>
                          <a:cs typeface="Times New Roman" pitchFamily="18" charset="0"/>
                        </a:rPr>
                        <a:t>1)</a:t>
                      </a:r>
                      <a:r>
                        <a:rPr lang="pl-PL" sz="950" baseline="0" dirty="0" smtClean="0">
                          <a:effectLst/>
                          <a:latin typeface="Times New Roman" pitchFamily="18" charset="0"/>
                          <a:ea typeface="Calibri"/>
                          <a:cs typeface="Times New Roman" pitchFamily="18" charset="0"/>
                        </a:rPr>
                        <a:t> </a:t>
                      </a:r>
                      <a:r>
                        <a:rPr lang="pl-PL" sz="950" dirty="0" smtClean="0">
                          <a:effectLst/>
                          <a:latin typeface="Times New Roman" pitchFamily="18" charset="0"/>
                          <a:ea typeface="Calibri"/>
                          <a:cs typeface="Times New Roman" pitchFamily="18" charset="0"/>
                        </a:rPr>
                        <a:t>rodzaju i charakterystyki technicznej instalacji,</a:t>
                      </a:r>
                    </a:p>
                    <a:p>
                      <a:pPr marL="182563" lvl="0" indent="0">
                        <a:lnSpc>
                          <a:spcPct val="100000"/>
                        </a:lnSpc>
                        <a:spcAft>
                          <a:spcPts val="0"/>
                        </a:spcAft>
                        <a:buFont typeface="+mj-lt"/>
                        <a:buNone/>
                        <a:tabLst/>
                      </a:pPr>
                      <a:r>
                        <a:rPr lang="pl-PL" sz="950" dirty="0" smtClean="0">
                          <a:effectLst/>
                          <a:latin typeface="Times New Roman" pitchFamily="18" charset="0"/>
                          <a:ea typeface="Calibri"/>
                          <a:cs typeface="Times New Roman" pitchFamily="18" charset="0"/>
                        </a:rPr>
                        <a:t>2) profilu produkcji i usług,</a:t>
                      </a:r>
                    </a:p>
                    <a:p>
                      <a:pPr marL="182563" lvl="0" indent="0">
                        <a:lnSpc>
                          <a:spcPct val="100000"/>
                        </a:lnSpc>
                        <a:spcAft>
                          <a:spcPts val="0"/>
                        </a:spcAft>
                        <a:buFont typeface="+mj-lt"/>
                        <a:buNone/>
                        <a:tabLst/>
                      </a:pPr>
                      <a:r>
                        <a:rPr lang="pl-PL" sz="950" dirty="0" smtClean="0">
                          <a:effectLst/>
                          <a:latin typeface="Times New Roman" pitchFamily="18" charset="0"/>
                          <a:ea typeface="Calibri"/>
                          <a:cs typeface="Times New Roman" pitchFamily="18" charset="0"/>
                        </a:rPr>
                        <a:t>3) warunków poboru wody,</a:t>
                      </a:r>
                    </a:p>
                    <a:p>
                      <a:pPr marL="182563" lvl="0" indent="0">
                        <a:lnSpc>
                          <a:spcPct val="100000"/>
                        </a:lnSpc>
                        <a:spcAft>
                          <a:spcPts val="0"/>
                        </a:spcAft>
                        <a:buFont typeface="+mj-lt"/>
                        <a:buNone/>
                        <a:tabLst/>
                      </a:pPr>
                      <a:r>
                        <a:rPr lang="pl-PL" sz="950" dirty="0" smtClean="0">
                          <a:effectLst/>
                          <a:latin typeface="Times New Roman" pitchFamily="18" charset="0"/>
                          <a:ea typeface="Calibri"/>
                          <a:cs typeface="Times New Roman" pitchFamily="18" charset="0"/>
                        </a:rPr>
                        <a:t>4) warunków odprowadzania ścieków,</a:t>
                      </a:r>
                    </a:p>
                    <a:p>
                      <a:pPr marL="182563" lvl="0" indent="0">
                        <a:lnSpc>
                          <a:spcPct val="100000"/>
                        </a:lnSpc>
                        <a:spcAft>
                          <a:spcPts val="0"/>
                        </a:spcAft>
                        <a:buFont typeface="+mj-lt"/>
                        <a:buNone/>
                        <a:tabLst/>
                      </a:pPr>
                      <a:r>
                        <a:rPr lang="pl-PL" sz="950" dirty="0" smtClean="0">
                          <a:effectLst/>
                          <a:latin typeface="Times New Roman" pitchFamily="18" charset="0"/>
                          <a:ea typeface="Calibri"/>
                          <a:cs typeface="Times New Roman" pitchFamily="18" charset="0"/>
                        </a:rPr>
                        <a:t>5) źródeł emisji do powietrza,</a:t>
                      </a:r>
                    </a:p>
                    <a:p>
                      <a:pPr marL="182563" lvl="0" indent="0">
                        <a:lnSpc>
                          <a:spcPct val="100000"/>
                        </a:lnSpc>
                        <a:spcAft>
                          <a:spcPts val="0"/>
                        </a:spcAft>
                        <a:buFont typeface="+mj-lt"/>
                        <a:buNone/>
                        <a:tabLst/>
                      </a:pPr>
                      <a:r>
                        <a:rPr lang="pl-PL" sz="950" dirty="0" smtClean="0">
                          <a:effectLst/>
                          <a:latin typeface="Times New Roman" pitchFamily="18" charset="0"/>
                          <a:ea typeface="Calibri"/>
                          <a:cs typeface="Times New Roman" pitchFamily="18" charset="0"/>
                        </a:rPr>
                        <a:t>6) gospodarki odpadami,</a:t>
                      </a:r>
                    </a:p>
                    <a:p>
                      <a:pPr marL="182563" lvl="0" indent="0">
                        <a:lnSpc>
                          <a:spcPct val="100000"/>
                        </a:lnSpc>
                        <a:spcAft>
                          <a:spcPts val="0"/>
                        </a:spcAft>
                        <a:buFont typeface="+mj-lt"/>
                        <a:buNone/>
                        <a:tabLst/>
                      </a:pPr>
                      <a:r>
                        <a:rPr lang="pl-PL" sz="950" dirty="0" smtClean="0">
                          <a:effectLst/>
                          <a:latin typeface="Times New Roman" pitchFamily="18" charset="0"/>
                          <a:ea typeface="Calibri"/>
                          <a:cs typeface="Times New Roman" pitchFamily="18" charset="0"/>
                        </a:rPr>
                        <a:t>7) źródeł emitowania hałasu,</a:t>
                      </a:r>
                    </a:p>
                    <a:p>
                      <a:pPr marL="182563" lvl="0" indent="0">
                        <a:lnSpc>
                          <a:spcPct val="100000"/>
                        </a:lnSpc>
                        <a:spcAft>
                          <a:spcPts val="0"/>
                        </a:spcAft>
                        <a:buFont typeface="+mj-lt"/>
                        <a:buNone/>
                        <a:tabLst/>
                      </a:pPr>
                      <a:r>
                        <a:rPr lang="pl-PL" sz="950" dirty="0" smtClean="0">
                          <a:effectLst/>
                          <a:latin typeface="Times New Roman" pitchFamily="18" charset="0"/>
                          <a:ea typeface="Calibri"/>
                          <a:cs typeface="Times New Roman" pitchFamily="18" charset="0"/>
                        </a:rPr>
                        <a:t>8) źródeł emisji promieniowania elektromagnetycznego,</a:t>
                      </a:r>
                    </a:p>
                    <a:p>
                      <a:pPr marL="182563" lvl="0" indent="0">
                        <a:lnSpc>
                          <a:spcPct val="100000"/>
                        </a:lnSpc>
                        <a:spcAft>
                          <a:spcPts val="0"/>
                        </a:spcAft>
                        <a:buFont typeface="+mj-lt"/>
                        <a:buNone/>
                        <a:tabLst/>
                      </a:pPr>
                      <a:r>
                        <a:rPr lang="pl-PL" sz="950" dirty="0" smtClean="0">
                          <a:effectLst/>
                          <a:latin typeface="Times New Roman" pitchFamily="18" charset="0"/>
                          <a:ea typeface="Calibri"/>
                          <a:cs typeface="Times New Roman" pitchFamily="18" charset="0"/>
                        </a:rPr>
                        <a:t>9) źródeł emisji związanej z ewentualną awarią przemysłową,</a:t>
                      </a:r>
                    </a:p>
                    <a:p>
                      <a:pPr marL="182563" lvl="0" indent="0">
                        <a:lnSpc>
                          <a:spcPct val="100000"/>
                        </a:lnSpc>
                        <a:spcAft>
                          <a:spcPts val="0"/>
                        </a:spcAft>
                        <a:buFont typeface="+mj-lt"/>
                        <a:buNone/>
                        <a:tabLst/>
                      </a:pPr>
                      <a:r>
                        <a:rPr lang="pl-PL" sz="950" dirty="0" smtClean="0">
                          <a:effectLst/>
                          <a:latin typeface="Times New Roman" pitchFamily="18" charset="0"/>
                          <a:ea typeface="Calibri"/>
                          <a:cs typeface="Times New Roman" pitchFamily="18" charset="0"/>
                        </a:rPr>
                        <a:t>10) sposobu i zakresu </a:t>
                      </a:r>
                      <a:r>
                        <a:rPr lang="pl-PL" sz="950" dirty="0" err="1" smtClean="0">
                          <a:effectLst/>
                          <a:latin typeface="Times New Roman" pitchFamily="18" charset="0"/>
                          <a:ea typeface="Calibri"/>
                          <a:cs typeface="Times New Roman" pitchFamily="18" charset="0"/>
                        </a:rPr>
                        <a:t>automonitoringu</a:t>
                      </a:r>
                      <a:r>
                        <a:rPr lang="pl-PL" sz="950" dirty="0" smtClean="0">
                          <a:effectLst/>
                          <a:latin typeface="Times New Roman" pitchFamily="18" charset="0"/>
                          <a:ea typeface="Calibri"/>
                          <a:cs typeface="Times New Roman" pitchFamily="18" charset="0"/>
                        </a:rPr>
                        <a:t>: ujmowanej wody, emisji do powietrza, emitowanego hałasu, gospodarowania odpadami (wytwarzanie, odzysk, unieszkodliwianie) oraz elementów procesów technologicznych mających wpływ na środowisko,</a:t>
                      </a:r>
                    </a:p>
                    <a:p>
                      <a:pPr marL="182563" lvl="0" indent="0">
                        <a:lnSpc>
                          <a:spcPct val="100000"/>
                        </a:lnSpc>
                        <a:spcAft>
                          <a:spcPts val="0"/>
                        </a:spcAft>
                        <a:buFont typeface="+mj-lt"/>
                        <a:buNone/>
                        <a:tabLst/>
                      </a:pPr>
                      <a:r>
                        <a:rPr lang="pl-PL" sz="950" dirty="0" smtClean="0">
                          <a:effectLst/>
                          <a:latin typeface="Times New Roman" pitchFamily="18" charset="0"/>
                          <a:ea typeface="Calibri"/>
                          <a:cs typeface="Times New Roman" pitchFamily="18" charset="0"/>
                        </a:rPr>
                        <a:t>11) sposobów zapobiegania i/lub ograniczenia oddziaływania na środowisko (oddziaływanie bezpośrednie i pośrednie): powietrze, wody powierzchniowe, wody podziemne, środowisko gruntowe oraz klimat akustyczny.</a:t>
                      </a:r>
                    </a:p>
                    <a:p>
                      <a:pPr marL="0" lvl="0" indent="0">
                        <a:lnSpc>
                          <a:spcPct val="100000"/>
                        </a:lnSpc>
                        <a:spcAft>
                          <a:spcPts val="0"/>
                        </a:spcAft>
                        <a:buFont typeface="+mj-lt"/>
                        <a:buNone/>
                        <a:tabLst>
                          <a:tab pos="457200" algn="l"/>
                        </a:tabLst>
                      </a:pPr>
                      <a:endParaRPr lang="pl-PL" sz="950" dirty="0" smtClean="0">
                        <a:effectLst/>
                        <a:latin typeface="Times New Roman" pitchFamily="18" charset="0"/>
                        <a:ea typeface="Calibri"/>
                        <a:cs typeface="Times New Roman" pitchFamily="18" charset="0"/>
                      </a:endParaRPr>
                    </a:p>
                    <a:p>
                      <a:pPr marL="266700" lvl="0" indent="-182563">
                        <a:lnSpc>
                          <a:spcPct val="100000"/>
                        </a:lnSpc>
                        <a:spcAft>
                          <a:spcPts val="0"/>
                        </a:spcAft>
                        <a:buFont typeface="+mj-lt"/>
                        <a:buAutoNum type="arabicPeriod" startAt="2"/>
                        <a:tabLst/>
                      </a:pPr>
                      <a:r>
                        <a:rPr lang="pl-PL" sz="950" dirty="0" smtClean="0">
                          <a:solidFill>
                            <a:srgbClr val="000000"/>
                          </a:solidFill>
                          <a:effectLst/>
                          <a:latin typeface="Times New Roman"/>
                          <a:ea typeface="Times New Roman"/>
                        </a:rPr>
                        <a:t>W przypadku pozwolenia sektorowego emisyjnego należy ustalić:</a:t>
                      </a:r>
                    </a:p>
                    <a:p>
                      <a:pPr marL="182563" lvl="0" indent="0">
                        <a:lnSpc>
                          <a:spcPct val="100000"/>
                        </a:lnSpc>
                        <a:spcAft>
                          <a:spcPts val="0"/>
                        </a:spcAft>
                        <a:buFont typeface="+mj-lt"/>
                        <a:buNone/>
                        <a:tabLst/>
                      </a:pPr>
                      <a:r>
                        <a:rPr lang="pl-PL" sz="950" dirty="0" smtClean="0">
                          <a:solidFill>
                            <a:srgbClr val="000000"/>
                          </a:solidFill>
                          <a:effectLst/>
                          <a:latin typeface="Times New Roman"/>
                          <a:ea typeface="Times New Roman"/>
                        </a:rPr>
                        <a:t>1)</a:t>
                      </a:r>
                      <a:r>
                        <a:rPr lang="pl-PL" sz="950" baseline="0" dirty="0" smtClean="0">
                          <a:solidFill>
                            <a:srgbClr val="000000"/>
                          </a:solidFill>
                          <a:effectLst/>
                          <a:latin typeface="Times New Roman"/>
                          <a:ea typeface="Times New Roman"/>
                        </a:rPr>
                        <a:t> </a:t>
                      </a:r>
                      <a:r>
                        <a:rPr lang="pl-PL" sz="950" dirty="0" smtClean="0">
                          <a:solidFill>
                            <a:srgbClr val="000000"/>
                          </a:solidFill>
                          <a:effectLst/>
                          <a:latin typeface="Times New Roman"/>
                          <a:ea typeface="Times New Roman"/>
                        </a:rPr>
                        <a:t>czy odpowiada kontrolowanej instalacji? (liczba emitorów, miejsce odprowadzania zanieczyszczeń itp.);</a:t>
                      </a:r>
                    </a:p>
                    <a:p>
                      <a:pPr marL="182563" lvl="0" indent="0">
                        <a:lnSpc>
                          <a:spcPct val="100000"/>
                        </a:lnSpc>
                        <a:spcAft>
                          <a:spcPts val="0"/>
                        </a:spcAft>
                        <a:buFont typeface="+mj-lt"/>
                        <a:buNone/>
                        <a:tabLst/>
                      </a:pPr>
                      <a:r>
                        <a:rPr lang="pl-PL" sz="950" b="1" dirty="0" smtClean="0">
                          <a:solidFill>
                            <a:srgbClr val="000000"/>
                          </a:solidFill>
                          <a:effectLst/>
                          <a:latin typeface="Times New Roman"/>
                          <a:ea typeface="Times New Roman"/>
                        </a:rPr>
                        <a:t>uwaga</a:t>
                      </a:r>
                      <a:r>
                        <a:rPr lang="pl-PL" sz="950" dirty="0" smtClean="0">
                          <a:solidFill>
                            <a:srgbClr val="000000"/>
                          </a:solidFill>
                          <a:effectLst/>
                          <a:latin typeface="Times New Roman"/>
                          <a:ea typeface="Times New Roman"/>
                        </a:rPr>
                        <a:t>: jeżeli kontrola wykaże występowanie niezgodności pomiędzy stanem faktycznym a wydanym pozwoleniem, należy uznać, że kontrolowana instalacja nie ma pozwolenia sektorowego,</a:t>
                      </a:r>
                    </a:p>
                    <a:p>
                      <a:pPr marL="182563" lvl="0" indent="0">
                        <a:lnSpc>
                          <a:spcPct val="100000"/>
                        </a:lnSpc>
                        <a:spcAft>
                          <a:spcPts val="0"/>
                        </a:spcAft>
                        <a:buFont typeface="+mj-lt"/>
                        <a:buNone/>
                        <a:tabLst/>
                      </a:pPr>
                      <a:r>
                        <a:rPr lang="pl-PL" sz="950" dirty="0" smtClean="0">
                          <a:solidFill>
                            <a:srgbClr val="000000"/>
                          </a:solidFill>
                          <a:effectLst/>
                          <a:latin typeface="Times New Roman"/>
                          <a:ea typeface="Times New Roman"/>
                        </a:rPr>
                        <a:t>2) czy spełnione są warunki wynikające z pozwolenia sektorowego.</a:t>
                      </a:r>
                    </a:p>
                    <a:p>
                      <a:pPr marL="0" lvl="0" indent="0">
                        <a:lnSpc>
                          <a:spcPct val="100000"/>
                        </a:lnSpc>
                        <a:spcAft>
                          <a:spcPts val="0"/>
                        </a:spcAft>
                        <a:buFont typeface="+mj-lt"/>
                        <a:buNone/>
                        <a:tabLst>
                          <a:tab pos="457200" algn="l"/>
                        </a:tabLst>
                      </a:pPr>
                      <a:endParaRPr lang="pl-PL" sz="950" dirty="0" smtClean="0">
                        <a:solidFill>
                          <a:srgbClr val="000000"/>
                        </a:solidFill>
                        <a:effectLst/>
                        <a:latin typeface="Times New Roman"/>
                        <a:ea typeface="Times New Roman"/>
                      </a:endParaRPr>
                    </a:p>
                    <a:p>
                      <a:pPr marL="266700" lvl="0" indent="-228600">
                        <a:lnSpc>
                          <a:spcPct val="100000"/>
                        </a:lnSpc>
                        <a:spcAft>
                          <a:spcPts val="0"/>
                        </a:spcAft>
                        <a:buFont typeface="+mj-lt"/>
                        <a:buAutoNum type="arabicPeriod" startAt="3"/>
                        <a:tabLst/>
                      </a:pPr>
                      <a:r>
                        <a:rPr lang="pl-PL" sz="950" dirty="0" smtClean="0">
                          <a:solidFill>
                            <a:srgbClr val="000000"/>
                          </a:solidFill>
                          <a:effectLst/>
                          <a:latin typeface="Times New Roman"/>
                          <a:ea typeface="Times New Roman"/>
                        </a:rPr>
                        <a:t>W przypadku przedsięwzięcia, w którym eksploatacja instalacji jest dozwolona po uzyskaniu dokumentów określonych przepisami odrębnymi, zaleca się sprawdzenie posiadania tych dokumentów </a:t>
                      </a:r>
                      <a:r>
                        <a:rPr lang="pl-PL" sz="950" dirty="0" err="1" smtClean="0">
                          <a:solidFill>
                            <a:srgbClr val="000000"/>
                          </a:solidFill>
                          <a:effectLst/>
                          <a:latin typeface="Times New Roman"/>
                          <a:ea typeface="Times New Roman"/>
                        </a:rPr>
                        <a:t>np</a:t>
                      </a:r>
                      <a:r>
                        <a:rPr lang="pl-PL" sz="950" dirty="0" smtClean="0">
                          <a:solidFill>
                            <a:srgbClr val="000000"/>
                          </a:solidFill>
                          <a:effectLst/>
                          <a:latin typeface="Times New Roman"/>
                          <a:ea typeface="Times New Roman"/>
                        </a:rPr>
                        <a:t>: dla składowisk odpadów takim dokumentami są:</a:t>
                      </a:r>
                    </a:p>
                    <a:p>
                      <a:pPr marL="266700" lvl="0" indent="0">
                        <a:lnSpc>
                          <a:spcPct val="100000"/>
                        </a:lnSpc>
                        <a:spcAft>
                          <a:spcPts val="0"/>
                        </a:spcAft>
                        <a:buFont typeface="+mj-lt"/>
                        <a:buNone/>
                        <a:tabLst/>
                      </a:pPr>
                      <a:r>
                        <a:rPr lang="pl-PL" sz="950" dirty="0" smtClean="0">
                          <a:solidFill>
                            <a:srgbClr val="000000"/>
                          </a:solidFill>
                          <a:effectLst/>
                          <a:latin typeface="Times New Roman"/>
                          <a:ea typeface="Times New Roman"/>
                        </a:rPr>
                        <a:t>1)</a:t>
                      </a:r>
                      <a:r>
                        <a:rPr lang="pl-PL" sz="950" baseline="0" dirty="0" smtClean="0">
                          <a:solidFill>
                            <a:srgbClr val="000000"/>
                          </a:solidFill>
                          <a:effectLst/>
                          <a:latin typeface="Times New Roman"/>
                          <a:ea typeface="Times New Roman"/>
                        </a:rPr>
                        <a:t> </a:t>
                      </a:r>
                      <a:r>
                        <a:rPr lang="pl-PL" sz="950" dirty="0" smtClean="0">
                          <a:solidFill>
                            <a:srgbClr val="000000"/>
                          </a:solidFill>
                          <a:effectLst/>
                          <a:latin typeface="Times New Roman"/>
                          <a:ea typeface="Times New Roman"/>
                        </a:rPr>
                        <a:t>instrukcja eksploatacji składowiska,</a:t>
                      </a:r>
                    </a:p>
                    <a:p>
                      <a:pPr marL="266700" lvl="0" indent="0">
                        <a:lnSpc>
                          <a:spcPct val="100000"/>
                        </a:lnSpc>
                        <a:spcAft>
                          <a:spcPts val="0"/>
                        </a:spcAft>
                        <a:buFont typeface="+mj-lt"/>
                        <a:buNone/>
                        <a:tabLst/>
                      </a:pPr>
                      <a:r>
                        <a:rPr lang="pl-PL" sz="950" dirty="0" smtClean="0">
                          <a:solidFill>
                            <a:srgbClr val="000000"/>
                          </a:solidFill>
                          <a:effectLst/>
                          <a:latin typeface="Times New Roman"/>
                          <a:ea typeface="Times New Roman"/>
                        </a:rPr>
                        <a:t>2) świadectwo stwierdzające kwalifikacje kierownika składowiska odpadów w zakresie gospodarowania odpadami, </a:t>
                      </a:r>
                    </a:p>
                    <a:p>
                      <a:pPr marL="266700" lvl="0" indent="0">
                        <a:lnSpc>
                          <a:spcPct val="100000"/>
                        </a:lnSpc>
                        <a:spcAft>
                          <a:spcPts val="0"/>
                        </a:spcAft>
                        <a:buFont typeface="+mj-lt"/>
                        <a:buNone/>
                        <a:tabLst/>
                      </a:pPr>
                      <a:r>
                        <a:rPr lang="pl-PL" sz="950" dirty="0" smtClean="0">
                          <a:solidFill>
                            <a:srgbClr val="000000"/>
                          </a:solidFill>
                          <a:effectLst/>
                          <a:latin typeface="Times New Roman"/>
                          <a:ea typeface="Times New Roman"/>
                        </a:rPr>
                        <a:t>3) zezwolenie na prowadzenie działalności w zakresie unieszkodliwiania odpadów.</a:t>
                      </a: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a:lnSpc>
                          <a:spcPct val="100000"/>
                        </a:lnSpc>
                        <a:spcAft>
                          <a:spcPts val="0"/>
                        </a:spcAft>
                        <a:buFont typeface="+mj-lt"/>
                        <a:buNone/>
                      </a:pPr>
                      <a:r>
                        <a:rPr lang="pl-PL" sz="950" dirty="0" smtClean="0">
                          <a:solidFill>
                            <a:srgbClr val="002060"/>
                          </a:solidFill>
                          <a:effectLst/>
                          <a:latin typeface="Times New Roman"/>
                          <a:ea typeface="Times New Roman"/>
                        </a:rPr>
                        <a:t>3.</a:t>
                      </a:r>
                      <a:r>
                        <a:rPr kumimoji="0" lang="pl-PL" sz="950" b="0" i="0" u="none" strike="noStrike" kern="1200" cap="none" spc="0" normalizeH="0" baseline="0" noProof="0" dirty="0" smtClean="0">
                          <a:ln>
                            <a:noFill/>
                          </a:ln>
                          <a:solidFill>
                            <a:prstClr val="black"/>
                          </a:solidFill>
                          <a:effectLst/>
                          <a:uLnTx/>
                          <a:uFillTx/>
                          <a:latin typeface="Times New Roman"/>
                          <a:ea typeface="Calibri"/>
                          <a:cs typeface="Times New Roman"/>
                        </a:rPr>
                        <a:t> Sposób wykonania kontroli jest uzależniony od specyfiki instalacji oraz od rodzaju pozwolenia określającego korzystanie ze środowiska</a:t>
                      </a:r>
                      <a:endParaRPr lang="pl-PL" sz="950" dirty="0" smtClean="0">
                        <a:solidFill>
                          <a:srgbClr val="002060"/>
                        </a:solidFill>
                        <a:effectLst/>
                        <a:latin typeface="Times New Roman"/>
                        <a:ea typeface="Times New Roman"/>
                      </a:endParaRPr>
                    </a:p>
                    <a:p>
                      <a:pPr marL="0" lvl="0" indent="0" algn="l">
                        <a:lnSpc>
                          <a:spcPct val="100000"/>
                        </a:lnSpc>
                        <a:spcAft>
                          <a:spcPts val="0"/>
                        </a:spcAft>
                        <a:buFont typeface="+mj-lt"/>
                        <a:buNone/>
                      </a:pPr>
                      <a:r>
                        <a:rPr lang="pl-PL" sz="950" b="1" dirty="0" smtClean="0">
                          <a:solidFill>
                            <a:srgbClr val="008E40"/>
                          </a:solidFill>
                          <a:effectLst/>
                          <a:latin typeface="Times New Roman"/>
                          <a:ea typeface="Times New Roman"/>
                        </a:rPr>
                        <a:t>1. Bez zmian.</a:t>
                      </a:r>
                    </a:p>
                    <a:p>
                      <a:pPr marL="0" lvl="0" indent="0" algn="l">
                        <a:lnSpc>
                          <a:spcPct val="100000"/>
                        </a:lnSpc>
                        <a:spcAft>
                          <a:spcPts val="0"/>
                        </a:spcAft>
                        <a:buFont typeface="+mj-lt"/>
                        <a:buNone/>
                      </a:pPr>
                      <a:r>
                        <a:rPr lang="pl-PL" sz="950" dirty="0">
                          <a:solidFill>
                            <a:srgbClr val="00B050"/>
                          </a:solidFill>
                          <a:effectLst/>
                          <a:latin typeface="Times New Roman"/>
                          <a:ea typeface="Calibri"/>
                          <a:cs typeface="Times New Roman"/>
                        </a:rPr>
                        <a:t> </a:t>
                      </a:r>
                      <a:endParaRPr lang="pl-PL" sz="950" dirty="0">
                        <a:solidFill>
                          <a:srgbClr val="00B050"/>
                        </a:solidFill>
                        <a:effectLst/>
                        <a:latin typeface="Calibri"/>
                        <a:ea typeface="Calibri"/>
                        <a:cs typeface="Times New Roman"/>
                      </a:endParaRPr>
                    </a:p>
                    <a:p>
                      <a:pPr marL="92075" lvl="0" indent="-92075" algn="l">
                        <a:lnSpc>
                          <a:spcPct val="100000"/>
                        </a:lnSpc>
                        <a:spcAft>
                          <a:spcPts val="0"/>
                        </a:spcAft>
                        <a:buFont typeface="+mj-lt"/>
                        <a:buAutoNum type="arabicPeriod" startAt="2"/>
                      </a:pPr>
                      <a:r>
                        <a:rPr lang="pl-PL" sz="950" dirty="0" smtClean="0">
                          <a:solidFill>
                            <a:schemeClr val="tx1"/>
                          </a:solidFill>
                          <a:effectLst/>
                          <a:latin typeface="Times New Roman"/>
                          <a:ea typeface="Times New Roman"/>
                        </a:rPr>
                        <a:t> W przypadku pozwolenia sektorowego emisyjnego należy ustalić:</a:t>
                      </a:r>
                    </a:p>
                    <a:p>
                      <a:pPr marL="266700" lvl="0" indent="-174625" algn="l">
                        <a:lnSpc>
                          <a:spcPct val="100000"/>
                        </a:lnSpc>
                        <a:spcAft>
                          <a:spcPts val="0"/>
                        </a:spcAft>
                        <a:buFont typeface="+mj-lt"/>
                        <a:buNone/>
                      </a:pPr>
                      <a:r>
                        <a:rPr lang="pl-PL" sz="950" dirty="0" smtClean="0">
                          <a:solidFill>
                            <a:schemeClr val="tx1"/>
                          </a:solidFill>
                          <a:effectLst/>
                          <a:latin typeface="Times New Roman"/>
                          <a:ea typeface="Times New Roman"/>
                        </a:rPr>
                        <a:t>1) czy odpowiada kontrolowanej instalacji (liczba emitorów, miejsce odprowadzania zanieczyszczeń itp.),</a:t>
                      </a:r>
                    </a:p>
                    <a:p>
                      <a:pPr marL="92075" lvl="0" indent="0" algn="l">
                        <a:lnSpc>
                          <a:spcPct val="100000"/>
                        </a:lnSpc>
                        <a:spcAft>
                          <a:spcPts val="0"/>
                        </a:spcAft>
                        <a:buFont typeface="+mj-lt"/>
                        <a:buNone/>
                      </a:pPr>
                      <a:r>
                        <a:rPr lang="pl-PL" sz="950" b="1" dirty="0" smtClean="0">
                          <a:solidFill>
                            <a:schemeClr val="tx1"/>
                          </a:solidFill>
                          <a:effectLst/>
                          <a:latin typeface="Times New Roman"/>
                          <a:ea typeface="Times New Roman"/>
                        </a:rPr>
                        <a:t>uwaga</a:t>
                      </a:r>
                      <a:r>
                        <a:rPr lang="pl-PL" sz="950" dirty="0" smtClean="0">
                          <a:solidFill>
                            <a:schemeClr val="tx1"/>
                          </a:solidFill>
                          <a:effectLst/>
                          <a:latin typeface="Times New Roman"/>
                          <a:ea typeface="Times New Roman"/>
                        </a:rPr>
                        <a:t>: jeżeli kontrola wykaże występowanie niezgodności pomiędzy stanem faktycznym </a:t>
                      </a:r>
                      <a:br>
                        <a:rPr lang="pl-PL" sz="950" dirty="0" smtClean="0">
                          <a:solidFill>
                            <a:schemeClr val="tx1"/>
                          </a:solidFill>
                          <a:effectLst/>
                          <a:latin typeface="Times New Roman"/>
                          <a:ea typeface="Times New Roman"/>
                        </a:rPr>
                      </a:br>
                      <a:r>
                        <a:rPr lang="pl-PL" sz="950" dirty="0" smtClean="0">
                          <a:solidFill>
                            <a:schemeClr val="tx1"/>
                          </a:solidFill>
                          <a:effectLst/>
                          <a:latin typeface="Times New Roman"/>
                          <a:ea typeface="Times New Roman"/>
                        </a:rPr>
                        <a:t>a wydanym pozwoleniem środowiskowym, </a:t>
                      </a:r>
                      <a:r>
                        <a:rPr lang="pl-PL" sz="950" dirty="0" smtClean="0">
                          <a:solidFill>
                            <a:srgbClr val="FF0000"/>
                          </a:solidFill>
                          <a:effectLst/>
                          <a:latin typeface="Times New Roman"/>
                          <a:ea typeface="Times New Roman"/>
                        </a:rPr>
                        <a:t>sprawa wymaga wyjaśnienia z właściwym organem, który wydał pozwolenie (w celu ustalenia czy i w jakim zakresie inwestor nie dopełnił obowiązku związanego </a:t>
                      </a:r>
                      <a:br>
                        <a:rPr lang="pl-PL" sz="950" dirty="0" smtClean="0">
                          <a:solidFill>
                            <a:srgbClr val="FF0000"/>
                          </a:solidFill>
                          <a:effectLst/>
                          <a:latin typeface="Times New Roman"/>
                          <a:ea typeface="Times New Roman"/>
                        </a:rPr>
                      </a:br>
                      <a:r>
                        <a:rPr lang="pl-PL" sz="950" dirty="0" smtClean="0">
                          <a:solidFill>
                            <a:srgbClr val="FF0000"/>
                          </a:solidFill>
                          <a:effectLst/>
                          <a:latin typeface="Times New Roman"/>
                          <a:ea typeface="Times New Roman"/>
                        </a:rPr>
                        <a:t>z uzyskanym pozwoleniem sektorowym),</a:t>
                      </a:r>
                    </a:p>
                    <a:p>
                      <a:pPr marL="266700" lvl="0" indent="-174625" algn="l">
                        <a:lnSpc>
                          <a:spcPct val="100000"/>
                        </a:lnSpc>
                        <a:spcAft>
                          <a:spcPts val="0"/>
                        </a:spcAft>
                        <a:buFont typeface="+mj-lt"/>
                        <a:buNone/>
                      </a:pPr>
                      <a:r>
                        <a:rPr lang="pl-PL" sz="950" dirty="0" smtClean="0">
                          <a:solidFill>
                            <a:schemeClr val="tx1"/>
                          </a:solidFill>
                          <a:effectLst/>
                          <a:latin typeface="Times New Roman"/>
                          <a:ea typeface="Times New Roman"/>
                        </a:rPr>
                        <a:t>2)</a:t>
                      </a:r>
                      <a:r>
                        <a:rPr lang="pl-PL" sz="950" baseline="0" dirty="0" smtClean="0">
                          <a:solidFill>
                            <a:schemeClr val="tx1"/>
                          </a:solidFill>
                          <a:effectLst/>
                          <a:latin typeface="Times New Roman"/>
                          <a:ea typeface="Times New Roman"/>
                        </a:rPr>
                        <a:t> </a:t>
                      </a:r>
                      <a:r>
                        <a:rPr lang="pl-PL" sz="950" dirty="0" smtClean="0">
                          <a:solidFill>
                            <a:schemeClr val="tx1"/>
                          </a:solidFill>
                          <a:effectLst/>
                          <a:latin typeface="Times New Roman"/>
                          <a:ea typeface="Times New Roman"/>
                        </a:rPr>
                        <a:t>czy spełnione są warunki wynikające z pozwolenia sektorowego.</a:t>
                      </a:r>
                    </a:p>
                    <a:p>
                      <a:pPr marL="0" lvl="0" indent="0" algn="l">
                        <a:lnSpc>
                          <a:spcPct val="100000"/>
                        </a:lnSpc>
                        <a:spcAft>
                          <a:spcPts val="0"/>
                        </a:spcAft>
                        <a:buFont typeface="+mj-lt"/>
                        <a:buNone/>
                      </a:pPr>
                      <a:endParaRPr lang="pl-PL" sz="800" dirty="0" smtClean="0">
                        <a:solidFill>
                          <a:schemeClr val="tx1"/>
                        </a:solidFill>
                        <a:effectLst/>
                        <a:latin typeface="Times New Roman"/>
                        <a:ea typeface="Times New Roman"/>
                      </a:endParaRPr>
                    </a:p>
                    <a:p>
                      <a:pPr marL="92075" lvl="0" indent="-92075" algn="l">
                        <a:lnSpc>
                          <a:spcPct val="100000"/>
                        </a:lnSpc>
                        <a:spcAft>
                          <a:spcPts val="0"/>
                        </a:spcAft>
                        <a:buFont typeface="+mj-lt"/>
                        <a:buAutoNum type="arabicPeriod" startAt="3"/>
                      </a:pPr>
                      <a:r>
                        <a:rPr lang="pl-PL" sz="950" dirty="0" smtClean="0">
                          <a:solidFill>
                            <a:schemeClr val="tx1"/>
                          </a:solidFill>
                          <a:effectLst/>
                          <a:latin typeface="Times New Roman"/>
                          <a:ea typeface="Times New Roman"/>
                        </a:rPr>
                        <a:t> W przypadku przedsięwzięcia, w którym eksploatacja instalacji jest dozwolona po uzyskaniu dokumentów określonych przepisami odrębnymi, </a:t>
                      </a:r>
                      <a:r>
                        <a:rPr lang="pl-PL" sz="950" dirty="0" smtClean="0">
                          <a:solidFill>
                            <a:srgbClr val="FF0000"/>
                          </a:solidFill>
                          <a:effectLst/>
                          <a:latin typeface="Times New Roman"/>
                          <a:ea typeface="Times New Roman"/>
                        </a:rPr>
                        <a:t>należy sprawdzić </a:t>
                      </a:r>
                      <a:r>
                        <a:rPr lang="pl-PL" sz="950" dirty="0" smtClean="0">
                          <a:solidFill>
                            <a:schemeClr val="tx1"/>
                          </a:solidFill>
                          <a:effectLst/>
                          <a:latin typeface="Times New Roman"/>
                          <a:ea typeface="Times New Roman"/>
                        </a:rPr>
                        <a:t>posiadani</a:t>
                      </a:r>
                      <a:r>
                        <a:rPr lang="pl-PL" sz="950" dirty="0" smtClean="0">
                          <a:solidFill>
                            <a:srgbClr val="FF0000"/>
                          </a:solidFill>
                          <a:effectLst/>
                          <a:latin typeface="Times New Roman"/>
                          <a:ea typeface="Times New Roman"/>
                        </a:rPr>
                        <a:t>e</a:t>
                      </a:r>
                      <a:r>
                        <a:rPr lang="pl-PL" sz="950" dirty="0" smtClean="0">
                          <a:solidFill>
                            <a:schemeClr val="tx1"/>
                          </a:solidFill>
                          <a:effectLst/>
                          <a:latin typeface="Times New Roman"/>
                          <a:ea typeface="Times New Roman"/>
                        </a:rPr>
                        <a:t> takich dokumentów, np. dla składowisk odpadów takimi dokumentami są:</a:t>
                      </a:r>
                    </a:p>
                    <a:p>
                      <a:pPr marL="92075" lvl="0" indent="0" algn="l">
                        <a:lnSpc>
                          <a:spcPct val="100000"/>
                        </a:lnSpc>
                        <a:spcAft>
                          <a:spcPts val="0"/>
                        </a:spcAft>
                        <a:buFont typeface="+mj-lt"/>
                        <a:buNone/>
                      </a:pPr>
                      <a:r>
                        <a:rPr lang="pl-PL" sz="950" dirty="0" smtClean="0">
                          <a:solidFill>
                            <a:schemeClr val="tx1"/>
                          </a:solidFill>
                          <a:effectLst/>
                          <a:latin typeface="Times New Roman"/>
                          <a:ea typeface="Times New Roman"/>
                        </a:rPr>
                        <a:t>1)</a:t>
                      </a:r>
                      <a:r>
                        <a:rPr lang="pl-PL" sz="950" baseline="0" dirty="0" smtClean="0">
                          <a:solidFill>
                            <a:schemeClr val="tx1"/>
                          </a:solidFill>
                          <a:effectLst/>
                          <a:latin typeface="Times New Roman"/>
                          <a:ea typeface="Times New Roman"/>
                        </a:rPr>
                        <a:t> </a:t>
                      </a:r>
                      <a:r>
                        <a:rPr lang="pl-PL" sz="950" dirty="0" smtClean="0">
                          <a:solidFill>
                            <a:schemeClr val="tx1"/>
                          </a:solidFill>
                          <a:effectLst/>
                          <a:latin typeface="Times New Roman"/>
                          <a:ea typeface="Times New Roman"/>
                        </a:rPr>
                        <a:t>instrukcja eksploatacji składowiska,</a:t>
                      </a:r>
                    </a:p>
                    <a:p>
                      <a:pPr marL="266700" lvl="0" indent="-174625" algn="l">
                        <a:lnSpc>
                          <a:spcPct val="100000"/>
                        </a:lnSpc>
                        <a:spcAft>
                          <a:spcPts val="0"/>
                        </a:spcAft>
                        <a:buFont typeface="+mj-lt"/>
                        <a:buNone/>
                      </a:pPr>
                      <a:r>
                        <a:rPr lang="pl-PL" sz="950" dirty="0" smtClean="0">
                          <a:solidFill>
                            <a:schemeClr val="tx1"/>
                          </a:solidFill>
                          <a:effectLst/>
                          <a:latin typeface="Times New Roman"/>
                          <a:ea typeface="Times New Roman"/>
                        </a:rPr>
                        <a:t>2)</a:t>
                      </a:r>
                      <a:r>
                        <a:rPr lang="pl-PL" sz="950" baseline="0" dirty="0" smtClean="0">
                          <a:solidFill>
                            <a:schemeClr val="tx1"/>
                          </a:solidFill>
                          <a:effectLst/>
                          <a:latin typeface="Times New Roman"/>
                          <a:ea typeface="Times New Roman"/>
                        </a:rPr>
                        <a:t> </a:t>
                      </a:r>
                      <a:r>
                        <a:rPr lang="pl-PL" sz="950" dirty="0" smtClean="0">
                          <a:solidFill>
                            <a:schemeClr val="tx1"/>
                          </a:solidFill>
                          <a:effectLst/>
                          <a:latin typeface="Times New Roman"/>
                          <a:ea typeface="Times New Roman"/>
                        </a:rPr>
                        <a:t>świadectwo stwierdzające kwalifikacje kierownika składowiska odpadów w zakresie gospodarowania odpadami, </a:t>
                      </a:r>
                    </a:p>
                    <a:p>
                      <a:pPr marL="266700" lvl="0" indent="-174625" algn="l">
                        <a:lnSpc>
                          <a:spcPct val="100000"/>
                        </a:lnSpc>
                        <a:spcAft>
                          <a:spcPts val="0"/>
                        </a:spcAft>
                        <a:buFont typeface="+mj-lt"/>
                        <a:buNone/>
                      </a:pPr>
                      <a:r>
                        <a:rPr lang="pl-PL" sz="950" dirty="0" smtClean="0">
                          <a:solidFill>
                            <a:schemeClr val="tx1"/>
                          </a:solidFill>
                          <a:effectLst/>
                          <a:latin typeface="Times New Roman"/>
                          <a:ea typeface="Times New Roman"/>
                        </a:rPr>
                        <a:t>3)</a:t>
                      </a:r>
                      <a:r>
                        <a:rPr lang="pl-PL" sz="950" baseline="0" dirty="0" smtClean="0">
                          <a:solidFill>
                            <a:schemeClr val="tx1"/>
                          </a:solidFill>
                          <a:effectLst/>
                          <a:latin typeface="Times New Roman"/>
                          <a:ea typeface="Times New Roman"/>
                        </a:rPr>
                        <a:t> </a:t>
                      </a:r>
                      <a:r>
                        <a:rPr lang="pl-PL" sz="950" dirty="0" smtClean="0">
                          <a:solidFill>
                            <a:schemeClr val="tx1"/>
                          </a:solidFill>
                          <a:effectLst/>
                          <a:latin typeface="Times New Roman"/>
                          <a:ea typeface="Times New Roman"/>
                        </a:rPr>
                        <a:t>zezwolenie na prowadzenie działalności </a:t>
                      </a:r>
                      <a:br>
                        <a:rPr lang="pl-PL" sz="950" dirty="0" smtClean="0">
                          <a:solidFill>
                            <a:schemeClr val="tx1"/>
                          </a:solidFill>
                          <a:effectLst/>
                          <a:latin typeface="Times New Roman"/>
                          <a:ea typeface="Times New Roman"/>
                        </a:rPr>
                      </a:br>
                      <a:r>
                        <a:rPr lang="pl-PL" sz="950" dirty="0" smtClean="0">
                          <a:solidFill>
                            <a:schemeClr val="tx1"/>
                          </a:solidFill>
                          <a:effectLst/>
                          <a:latin typeface="Times New Roman"/>
                          <a:ea typeface="Times New Roman"/>
                        </a:rPr>
                        <a:t>w zakresie unieszkodliwiania odpadów.</a:t>
                      </a:r>
                    </a:p>
                    <a:p>
                      <a:pPr marL="0" lvl="0" indent="0" algn="l">
                        <a:lnSpc>
                          <a:spcPct val="100000"/>
                        </a:lnSpc>
                        <a:spcAft>
                          <a:spcPts val="0"/>
                        </a:spcAft>
                        <a:buFont typeface="+mj-lt"/>
                        <a:buNone/>
                      </a:pPr>
                      <a:endParaRPr lang="pl-PL" sz="950" dirty="0" smtClean="0">
                        <a:solidFill>
                          <a:schemeClr val="tx1"/>
                        </a:solidFill>
                        <a:effectLst/>
                        <a:latin typeface="Times New Roman"/>
                        <a:ea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41076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82057">
            <a:off x="5225859" y="1167937"/>
            <a:ext cx="3537658" cy="5558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Podtytuł 1"/>
          <p:cNvSpPr txBox="1">
            <a:spLocks/>
          </p:cNvSpPr>
          <p:nvPr/>
        </p:nvSpPr>
        <p:spPr>
          <a:xfrm>
            <a:off x="251520" y="1196752"/>
            <a:ext cx="8496944" cy="648072"/>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5"/>
            </a:pPr>
            <a:r>
              <a:rPr lang="pl-PL" sz="2400" b="1" u="sng" dirty="0" smtClean="0">
                <a:solidFill>
                  <a:schemeClr val="tx1"/>
                </a:solidFill>
              </a:rPr>
              <a:t>Sporządzane </a:t>
            </a:r>
            <a:r>
              <a:rPr lang="pl-PL" sz="2400" b="1" u="sng" dirty="0">
                <a:solidFill>
                  <a:schemeClr val="tx1"/>
                </a:solidFill>
              </a:rPr>
              <a:t>dokumenty przez inspektora </a:t>
            </a:r>
            <a:endParaRPr lang="pl-PL" sz="2400" b="1" u="sng" dirty="0" smtClean="0">
              <a:solidFill>
                <a:schemeClr val="tx1"/>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4258574541"/>
              </p:ext>
            </p:extLst>
          </p:nvPr>
        </p:nvGraphicFramePr>
        <p:xfrm>
          <a:off x="107504" y="1916832"/>
          <a:ext cx="5184576" cy="3494088"/>
        </p:xfrm>
        <a:graphic>
          <a:graphicData uri="http://schemas.openxmlformats.org/drawingml/2006/table">
            <a:tbl>
              <a:tblPr firstRow="1" firstCol="1" bandRow="1"/>
              <a:tblGrid>
                <a:gridCol w="2016224"/>
                <a:gridCol w="3168352"/>
              </a:tblGrid>
              <a:tr h="432048">
                <a:tc>
                  <a:txBody>
                    <a:bodyPr/>
                    <a:lstStyle/>
                    <a:p>
                      <a:pPr algn="ctr">
                        <a:lnSpc>
                          <a:spcPct val="115000"/>
                        </a:lnSpc>
                        <a:spcAft>
                          <a:spcPts val="0"/>
                        </a:spcAft>
                      </a:pPr>
                      <a:r>
                        <a:rPr lang="pl-PL" sz="1300" b="1" dirty="0">
                          <a:effectLst/>
                          <a:latin typeface="Times New Roman"/>
                          <a:ea typeface="Calibri"/>
                          <a:cs typeface="Times New Roman"/>
                        </a:rPr>
                        <a:t>Zgodnie z obowiązującym dokumentem SK</a:t>
                      </a:r>
                      <a:endParaRPr lang="pl-PL" sz="8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300" b="1" dirty="0">
                          <a:effectLst/>
                          <a:latin typeface="Times New Roman"/>
                          <a:ea typeface="Calibri"/>
                          <a:cs typeface="Times New Roman"/>
                        </a:rPr>
                        <a:t>Proponowane zmiany</a:t>
                      </a:r>
                      <a:endParaRPr lang="pl-PL" sz="800" dirty="0">
                        <a:effectLst/>
                        <a:latin typeface="Calibri"/>
                        <a:ea typeface="Calibri"/>
                        <a:cs typeface="Times New Roman"/>
                      </a:endParaRPr>
                    </a:p>
                  </a:txBody>
                  <a:tcPr marL="50288" marR="502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2890">
                <a:tc>
                  <a:txBody>
                    <a:bodyPr/>
                    <a:lstStyle/>
                    <a:p>
                      <a:pPr marL="0" lvl="0" indent="0">
                        <a:lnSpc>
                          <a:spcPct val="100000"/>
                        </a:lnSpc>
                        <a:spcAft>
                          <a:spcPts val="0"/>
                        </a:spcAft>
                        <a:buFont typeface="+mj-lt"/>
                        <a:buNone/>
                        <a:tabLst>
                          <a:tab pos="457200" algn="l"/>
                        </a:tabLst>
                      </a:pPr>
                      <a:r>
                        <a:rPr lang="pl-PL" sz="1300" dirty="0" smtClean="0">
                          <a:effectLst/>
                          <a:latin typeface="Times New Roman"/>
                          <a:ea typeface="Calibri"/>
                          <a:cs typeface="Times New Roman"/>
                        </a:rPr>
                        <a:t>Inspektor sporządza protokół kontroli inwestycyjnej, stosując szablon protokołu kontroli inwestycyjnej - </a:t>
                      </a:r>
                      <a:r>
                        <a:rPr lang="pl-PL" sz="1300" b="1" dirty="0" smtClean="0">
                          <a:effectLst/>
                          <a:latin typeface="Times New Roman"/>
                          <a:ea typeface="Calibri"/>
                          <a:cs typeface="Times New Roman"/>
                        </a:rPr>
                        <a:t>Dokument 1.4.1.4. </a:t>
                      </a:r>
                      <a:r>
                        <a:rPr lang="pl-PL" sz="1300" b="1" i="1" dirty="0" smtClean="0">
                          <a:effectLst/>
                          <a:latin typeface="Times New Roman"/>
                          <a:ea typeface="Calibri"/>
                          <a:cs typeface="Times New Roman"/>
                        </a:rPr>
                        <a:t>Szablon protokołu kontroli inwestycyjnej</a:t>
                      </a:r>
                      <a:r>
                        <a:rPr lang="pl-PL" sz="1300" b="1" dirty="0" smtClean="0">
                          <a:effectLst/>
                          <a:latin typeface="Times New Roman"/>
                          <a:ea typeface="Calibri"/>
                          <a:cs typeface="Times New Roman"/>
                        </a:rPr>
                        <a:t> </a:t>
                      </a:r>
                      <a:r>
                        <a:rPr lang="pl-PL" sz="1300" dirty="0" smtClean="0">
                          <a:effectLst/>
                          <a:latin typeface="Times New Roman"/>
                          <a:ea typeface="Calibri"/>
                          <a:cs typeface="Times New Roman"/>
                        </a:rPr>
                        <a:t>oraz sporządza inne dokumenty, </a:t>
                      </a:r>
                      <a:br>
                        <a:rPr lang="pl-PL" sz="1300" dirty="0" smtClean="0">
                          <a:effectLst/>
                          <a:latin typeface="Times New Roman"/>
                          <a:ea typeface="Calibri"/>
                          <a:cs typeface="Times New Roman"/>
                        </a:rPr>
                      </a:br>
                      <a:r>
                        <a:rPr lang="pl-PL" sz="1300" dirty="0" smtClean="0">
                          <a:effectLst/>
                          <a:latin typeface="Times New Roman"/>
                          <a:ea typeface="Calibri"/>
                          <a:cs typeface="Times New Roman"/>
                        </a:rPr>
                        <a:t>w zależności od występujących okoliczności.</a:t>
                      </a:r>
                      <a:endParaRPr lang="pl-PL" sz="13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a:lnSpc>
                          <a:spcPct val="100000"/>
                        </a:lnSpc>
                        <a:spcAft>
                          <a:spcPts val="0"/>
                        </a:spcAft>
                        <a:buFont typeface="+mj-lt"/>
                        <a:buNone/>
                      </a:pPr>
                      <a:r>
                        <a:rPr lang="pl-PL" sz="1300" dirty="0" smtClean="0">
                          <a:solidFill>
                            <a:srgbClr val="000000"/>
                          </a:solidFill>
                          <a:effectLst/>
                          <a:latin typeface="Times New Roman"/>
                          <a:ea typeface="Times New Roman"/>
                        </a:rPr>
                        <a:t>Inspektor </a:t>
                      </a:r>
                      <a:r>
                        <a:rPr lang="pl-PL" sz="1300" dirty="0" smtClean="0">
                          <a:solidFill>
                            <a:srgbClr val="FF0000"/>
                          </a:solidFill>
                          <a:effectLst/>
                          <a:latin typeface="Times New Roman"/>
                          <a:ea typeface="Times New Roman"/>
                        </a:rPr>
                        <a:t>wprowadza dane zebrane podczas kontroli do ISWK i generuje </a:t>
                      </a:r>
                      <a:r>
                        <a:rPr lang="pl-PL" sz="1300" dirty="0" smtClean="0">
                          <a:solidFill>
                            <a:srgbClr val="000000"/>
                          </a:solidFill>
                          <a:effectLst/>
                          <a:latin typeface="Times New Roman"/>
                          <a:ea typeface="Times New Roman"/>
                        </a:rPr>
                        <a:t>protokół kontroli </a:t>
                      </a:r>
                      <a:br>
                        <a:rPr lang="pl-PL" sz="1300" dirty="0" smtClean="0">
                          <a:solidFill>
                            <a:srgbClr val="000000"/>
                          </a:solidFill>
                          <a:effectLst/>
                          <a:latin typeface="Times New Roman"/>
                          <a:ea typeface="Times New Roman"/>
                        </a:rPr>
                      </a:br>
                      <a:r>
                        <a:rPr lang="pl-PL" sz="1300" dirty="0" smtClean="0">
                          <a:solidFill>
                            <a:srgbClr val="FF0000"/>
                          </a:solidFill>
                          <a:effectLst/>
                          <a:latin typeface="Times New Roman"/>
                          <a:ea typeface="Times New Roman"/>
                        </a:rPr>
                        <a:t>wg szablonu protokołu kontroli</a:t>
                      </a:r>
                      <a:r>
                        <a:rPr lang="pl-PL" sz="1300" dirty="0" smtClean="0">
                          <a:solidFill>
                            <a:srgbClr val="000000"/>
                          </a:solidFill>
                          <a:effectLst/>
                          <a:latin typeface="Times New Roman"/>
                          <a:ea typeface="Times New Roman"/>
                        </a:rPr>
                        <a:t> inwestycyjnej - </a:t>
                      </a:r>
                      <a:r>
                        <a:rPr lang="pl-PL" sz="1300" b="1" dirty="0" smtClean="0">
                          <a:solidFill>
                            <a:srgbClr val="000000"/>
                          </a:solidFill>
                          <a:effectLst/>
                          <a:latin typeface="Times New Roman"/>
                          <a:ea typeface="Times New Roman"/>
                        </a:rPr>
                        <a:t>Dokument 1.4.1.4. </a:t>
                      </a:r>
                      <a:r>
                        <a:rPr lang="pl-PL" sz="1300" b="1" i="1" dirty="0" smtClean="0">
                          <a:solidFill>
                            <a:srgbClr val="000000"/>
                          </a:solidFill>
                          <a:effectLst/>
                          <a:latin typeface="Times New Roman"/>
                          <a:ea typeface="Times New Roman"/>
                        </a:rPr>
                        <a:t>Szablon protokołu kontroli inwestycyjnej</a:t>
                      </a:r>
                      <a:r>
                        <a:rPr lang="pl-PL" sz="1300" dirty="0" smtClean="0">
                          <a:solidFill>
                            <a:srgbClr val="000000"/>
                          </a:solidFill>
                          <a:effectLst/>
                          <a:latin typeface="Times New Roman"/>
                          <a:ea typeface="Times New Roman"/>
                        </a:rPr>
                        <a:t> oraz sporządza inne dokumenty </a:t>
                      </a:r>
                      <a:r>
                        <a:rPr lang="pl-PL" sz="1300" dirty="0" smtClean="0">
                          <a:solidFill>
                            <a:srgbClr val="FF0000"/>
                          </a:solidFill>
                          <a:effectLst/>
                          <a:latin typeface="Times New Roman"/>
                          <a:ea typeface="Times New Roman"/>
                        </a:rPr>
                        <a:t>(stanowiące integralną część protokołu kontroli)</a:t>
                      </a:r>
                      <a:r>
                        <a:rPr lang="pl-PL" sz="1300" dirty="0" smtClean="0">
                          <a:solidFill>
                            <a:srgbClr val="000000"/>
                          </a:solidFill>
                          <a:effectLst/>
                          <a:latin typeface="Times New Roman"/>
                          <a:ea typeface="Times New Roman"/>
                        </a:rPr>
                        <a:t>, w zależności od występujących okoliczności. </a:t>
                      </a:r>
                      <a:r>
                        <a:rPr lang="pl-PL" sz="1300" dirty="0" smtClean="0">
                          <a:solidFill>
                            <a:srgbClr val="FF0000"/>
                          </a:solidFill>
                          <a:effectLst/>
                          <a:latin typeface="Times New Roman"/>
                          <a:ea typeface="Times New Roman"/>
                        </a:rPr>
                        <a:t>Zwraca się uwagę na zachowanie zgodności opisanych </a:t>
                      </a:r>
                      <a:br>
                        <a:rPr lang="pl-PL" sz="1300" dirty="0" smtClean="0">
                          <a:solidFill>
                            <a:srgbClr val="FF0000"/>
                          </a:solidFill>
                          <a:effectLst/>
                          <a:latin typeface="Times New Roman"/>
                          <a:ea typeface="Times New Roman"/>
                        </a:rPr>
                      </a:br>
                      <a:r>
                        <a:rPr lang="pl-PL" sz="1300" dirty="0" smtClean="0">
                          <a:solidFill>
                            <a:srgbClr val="FF0000"/>
                          </a:solidFill>
                          <a:effectLst/>
                          <a:latin typeface="Times New Roman"/>
                          <a:ea typeface="Times New Roman"/>
                        </a:rPr>
                        <a:t>w treści protokołu nieprawidłowości z ich wykazem zamieszczonym w tabeli „Naruszenia i nieprawidłowości”. Tylko na podstawie udokumentowanych w protokole nieprawidłowości może być podjęta decyzja </a:t>
                      </a:r>
                      <a:br>
                        <a:rPr lang="pl-PL" sz="1300" dirty="0" smtClean="0">
                          <a:solidFill>
                            <a:srgbClr val="FF0000"/>
                          </a:solidFill>
                          <a:effectLst/>
                          <a:latin typeface="Times New Roman"/>
                          <a:ea typeface="Times New Roman"/>
                        </a:rPr>
                      </a:br>
                      <a:r>
                        <a:rPr lang="pl-PL" sz="1300" dirty="0" smtClean="0">
                          <a:solidFill>
                            <a:srgbClr val="FF0000"/>
                          </a:solidFill>
                          <a:effectLst/>
                          <a:latin typeface="Times New Roman"/>
                          <a:ea typeface="Times New Roman"/>
                        </a:rPr>
                        <a:t>o wstrzymaniu.</a:t>
                      </a:r>
                      <a:endParaRPr lang="pl-PL" sz="1300" dirty="0">
                        <a:effectLst/>
                        <a:latin typeface="Calibri"/>
                        <a:ea typeface="Calibri"/>
                        <a:cs typeface="Times New Roman"/>
                      </a:endParaRPr>
                    </a:p>
                  </a:txBody>
                  <a:tcPr marL="50288" marR="502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410768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323528" y="1572816"/>
            <a:ext cx="8496944" cy="576064"/>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6"/>
            </a:pPr>
            <a:r>
              <a:rPr lang="pl-PL" sz="2400" b="1" u="sng" dirty="0" smtClean="0">
                <a:solidFill>
                  <a:schemeClr val="tx1"/>
                </a:solidFill>
              </a:rPr>
              <a:t>Zakończenie </a:t>
            </a:r>
            <a:r>
              <a:rPr lang="pl-PL" sz="2400" b="1" u="sng" dirty="0">
                <a:solidFill>
                  <a:schemeClr val="tx1"/>
                </a:solidFill>
              </a:rPr>
              <a:t>kontroli, działania pokontrolne </a:t>
            </a:r>
            <a:endParaRPr lang="pl-PL" sz="2400" b="1" u="sng" dirty="0" smtClean="0">
              <a:solidFill>
                <a:schemeClr val="tx1"/>
              </a:solidFill>
            </a:endParaRPr>
          </a:p>
        </p:txBody>
      </p:sp>
      <p:graphicFrame>
        <p:nvGraphicFramePr>
          <p:cNvPr id="5" name="Tabela 4"/>
          <p:cNvGraphicFramePr>
            <a:graphicFrameLocks noGrp="1"/>
          </p:cNvGraphicFramePr>
          <p:nvPr>
            <p:extLst>
              <p:ext uri="{D42A27DB-BD31-4B8C-83A1-F6EECF244321}">
                <p14:modId xmlns:p14="http://schemas.microsoft.com/office/powerpoint/2010/main" val="4035950931"/>
              </p:ext>
            </p:extLst>
          </p:nvPr>
        </p:nvGraphicFramePr>
        <p:xfrm>
          <a:off x="179512" y="2204864"/>
          <a:ext cx="8850299" cy="3952448"/>
        </p:xfrm>
        <a:graphic>
          <a:graphicData uri="http://schemas.openxmlformats.org/drawingml/2006/table">
            <a:tbl>
              <a:tblPr firstRow="1" firstCol="1" bandRow="1"/>
              <a:tblGrid>
                <a:gridCol w="4931920"/>
                <a:gridCol w="3918379"/>
              </a:tblGrid>
              <a:tr h="237372">
                <a:tc>
                  <a:txBody>
                    <a:bodyPr/>
                    <a:lstStyle/>
                    <a:p>
                      <a:pPr algn="ctr">
                        <a:lnSpc>
                          <a:spcPct val="115000"/>
                        </a:lnSpc>
                        <a:spcAft>
                          <a:spcPts val="0"/>
                        </a:spcAft>
                      </a:pPr>
                      <a:r>
                        <a:rPr lang="pl-PL" sz="1400" b="1" dirty="0">
                          <a:effectLst/>
                          <a:latin typeface="Times New Roman"/>
                          <a:ea typeface="Calibri"/>
                          <a:cs typeface="Times New Roman"/>
                        </a:rPr>
                        <a:t>Zgodnie z obowiązującym dokumentem SK</a:t>
                      </a:r>
                      <a:endParaRPr lang="pl-PL" sz="1400" dirty="0">
                        <a:effectLst/>
                        <a:latin typeface="Calibri"/>
                        <a:ea typeface="Calibri"/>
                        <a:cs typeface="Times New Roman"/>
                      </a:endParaRPr>
                    </a:p>
                  </a:txBody>
                  <a:tcPr marL="50288" marR="50288"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l-PL" sz="1400" b="1" dirty="0" smtClean="0">
                          <a:effectLst/>
                          <a:latin typeface="Times New Roman"/>
                          <a:ea typeface="Calibri"/>
                          <a:cs typeface="Times New Roman"/>
                        </a:rPr>
                        <a:t>Proponowane zmiany</a:t>
                      </a:r>
                      <a:endParaRPr lang="pl-PL" sz="1400" dirty="0" smtClean="0">
                        <a:effectLst/>
                        <a:latin typeface="+mn-lt"/>
                        <a:ea typeface="Calibri"/>
                        <a:cs typeface="Times New Roman"/>
                      </a:endParaRPr>
                    </a:p>
                  </a:txBody>
                  <a:tcPr marL="50288" marR="50288"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5076">
                <a:tc>
                  <a:txBody>
                    <a:bodyPr/>
                    <a:lstStyle/>
                    <a:p>
                      <a:pPr marL="228600" indent="-228600">
                        <a:lnSpc>
                          <a:spcPct val="100000"/>
                        </a:lnSpc>
                        <a:spcAft>
                          <a:spcPts val="0"/>
                        </a:spcAft>
                        <a:buFont typeface="+mj-lt"/>
                        <a:buAutoNum type="arabicPeriod"/>
                      </a:pPr>
                      <a:r>
                        <a:rPr lang="pl-PL" sz="1100" dirty="0" smtClean="0">
                          <a:effectLst/>
                          <a:latin typeface="Times New Roman" pitchFamily="18" charset="0"/>
                          <a:ea typeface="Calibri"/>
                          <a:cs typeface="Times New Roman" pitchFamily="18" charset="0"/>
                        </a:rPr>
                        <a:t>Sposób zakończenia kontroli zależy od tego czy ustalenia kontroli wykazały, </a:t>
                      </a:r>
                      <a:br>
                        <a:rPr lang="pl-PL" sz="1100" dirty="0" smtClean="0">
                          <a:effectLst/>
                          <a:latin typeface="Times New Roman" pitchFamily="18" charset="0"/>
                          <a:ea typeface="Calibri"/>
                          <a:cs typeface="Times New Roman" pitchFamily="18" charset="0"/>
                        </a:rPr>
                      </a:br>
                      <a:r>
                        <a:rPr lang="pl-PL" sz="1100" dirty="0" smtClean="0">
                          <a:effectLst/>
                          <a:latin typeface="Times New Roman" pitchFamily="18" charset="0"/>
                          <a:ea typeface="Calibri"/>
                          <a:cs typeface="Times New Roman" pitchFamily="18" charset="0"/>
                        </a:rPr>
                        <a:t>iż nie stwierdzono naruszenia wymagań ochrony środowiska, czy też występują okoliczności, które obligują wojewódzkiego inspektora ochrony środowiska </a:t>
                      </a:r>
                      <a:br>
                        <a:rPr lang="pl-PL" sz="1100" dirty="0" smtClean="0">
                          <a:effectLst/>
                          <a:latin typeface="Times New Roman" pitchFamily="18" charset="0"/>
                          <a:ea typeface="Calibri"/>
                          <a:cs typeface="Times New Roman" pitchFamily="18" charset="0"/>
                        </a:rPr>
                      </a:br>
                      <a:r>
                        <a:rPr lang="pl-PL" sz="1100" dirty="0" smtClean="0">
                          <a:effectLst/>
                          <a:latin typeface="Times New Roman" pitchFamily="18" charset="0"/>
                          <a:ea typeface="Calibri"/>
                          <a:cs typeface="Times New Roman" pitchFamily="18" charset="0"/>
                        </a:rPr>
                        <a:t>do wszczęcia postępowania zmierzającego do wydania decyzji o wstrzymaniu oddania instalacji do użytkowania. </a:t>
                      </a:r>
                    </a:p>
                    <a:p>
                      <a:pPr marL="228600" indent="-228600">
                        <a:lnSpc>
                          <a:spcPct val="100000"/>
                        </a:lnSpc>
                        <a:spcAft>
                          <a:spcPts val="0"/>
                        </a:spcAft>
                        <a:buFont typeface="+mj-lt"/>
                        <a:buAutoNum type="arabicPeriod" startAt="2"/>
                      </a:pPr>
                      <a:r>
                        <a:rPr lang="pl-PL" sz="1100" dirty="0" smtClean="0">
                          <a:effectLst/>
                          <a:latin typeface="Times New Roman" pitchFamily="18" charset="0"/>
                          <a:ea typeface="Calibri"/>
                          <a:cs typeface="Times New Roman" pitchFamily="18" charset="0"/>
                        </a:rPr>
                        <a:t>W przypadku gdy nie stwierdzono występowania nieprawidłowości, należy poinformować kontrolowany podmiot, że ustalenia kontroli nie dają podstaw </a:t>
                      </a:r>
                      <a:br>
                        <a:rPr lang="pl-PL" sz="1100" dirty="0" smtClean="0">
                          <a:effectLst/>
                          <a:latin typeface="Times New Roman" pitchFamily="18" charset="0"/>
                          <a:ea typeface="Calibri"/>
                          <a:cs typeface="Times New Roman" pitchFamily="18" charset="0"/>
                        </a:rPr>
                      </a:br>
                      <a:r>
                        <a:rPr lang="pl-PL" sz="1100" dirty="0" smtClean="0">
                          <a:effectLst/>
                          <a:latin typeface="Times New Roman" pitchFamily="18" charset="0"/>
                          <a:ea typeface="Calibri"/>
                          <a:cs typeface="Times New Roman" pitchFamily="18" charset="0"/>
                        </a:rPr>
                        <a:t>do wszczynania postępowania zmierzającego do wydania decyzji o wstrzymaniu oddania instalacji do użytkowania. Protokół kontroli jest jedynym dokumentem, który o tym świadczy.</a:t>
                      </a:r>
                    </a:p>
                    <a:p>
                      <a:pPr marL="228600" indent="-228600">
                        <a:lnSpc>
                          <a:spcPct val="100000"/>
                        </a:lnSpc>
                        <a:spcAft>
                          <a:spcPts val="0"/>
                        </a:spcAft>
                        <a:buFont typeface="+mj-lt"/>
                        <a:buAutoNum type="arabicPeriod" startAt="2"/>
                      </a:pPr>
                      <a:r>
                        <a:rPr lang="pl-PL" sz="1100" dirty="0" smtClean="0">
                          <a:effectLst/>
                          <a:latin typeface="Times New Roman" pitchFamily="18" charset="0"/>
                          <a:ea typeface="Calibri"/>
                          <a:cs typeface="Times New Roman" pitchFamily="18" charset="0"/>
                        </a:rPr>
                        <a:t>Wszczęcie przez wojewódzkiego inspektora ochrony środowiska postępowania zmierzającego do wydania decyzji o wstrzymaniu oddania instalacji do użytkowania, powinno nastąpić, jeśli łącznie spełnione są następujące warunki: </a:t>
                      </a:r>
                    </a:p>
                    <a:p>
                      <a:pPr marL="228600" indent="-228600">
                        <a:lnSpc>
                          <a:spcPct val="100000"/>
                        </a:lnSpc>
                        <a:spcAft>
                          <a:spcPts val="0"/>
                        </a:spcAft>
                        <a:buFont typeface="+mj-lt"/>
                        <a:buAutoNum type="arabicParenR"/>
                      </a:pPr>
                      <a:r>
                        <a:rPr lang="pl-PL" sz="1100" dirty="0" smtClean="0">
                          <a:effectLst/>
                          <a:latin typeface="Times New Roman" pitchFamily="18" charset="0"/>
                          <a:ea typeface="Calibri"/>
                          <a:cs typeface="Times New Roman" pitchFamily="18" charset="0"/>
                        </a:rPr>
                        <a:t>inwestor powiadomił </a:t>
                      </a:r>
                      <a:r>
                        <a:rPr lang="pl-PL" sz="1100" dirty="0" err="1" smtClean="0">
                          <a:effectLst/>
                          <a:latin typeface="Times New Roman" pitchFamily="18" charset="0"/>
                          <a:ea typeface="Calibri"/>
                          <a:cs typeface="Times New Roman" pitchFamily="18" charset="0"/>
                        </a:rPr>
                        <a:t>wioś</a:t>
                      </a:r>
                      <a:r>
                        <a:rPr lang="pl-PL" sz="1100" dirty="0" smtClean="0">
                          <a:effectLst/>
                          <a:latin typeface="Times New Roman" pitchFamily="18" charset="0"/>
                          <a:ea typeface="Calibri"/>
                          <a:cs typeface="Times New Roman" pitchFamily="18" charset="0"/>
                        </a:rPr>
                        <a:t> o zamierzonym terminie oddania inwestycji </a:t>
                      </a:r>
                      <a:br>
                        <a:rPr lang="pl-PL" sz="1100" dirty="0" smtClean="0">
                          <a:effectLst/>
                          <a:latin typeface="Times New Roman" pitchFamily="18" charset="0"/>
                          <a:ea typeface="Calibri"/>
                          <a:cs typeface="Times New Roman" pitchFamily="18" charset="0"/>
                        </a:rPr>
                      </a:br>
                      <a:r>
                        <a:rPr lang="pl-PL" sz="1100" dirty="0" smtClean="0">
                          <a:effectLst/>
                          <a:latin typeface="Times New Roman" pitchFamily="18" charset="0"/>
                          <a:ea typeface="Calibri"/>
                          <a:cs typeface="Times New Roman" pitchFamily="18" charset="0"/>
                        </a:rPr>
                        <a:t>do użytkowania,</a:t>
                      </a:r>
                    </a:p>
                    <a:p>
                      <a:pPr marL="228600" indent="-228600">
                        <a:lnSpc>
                          <a:spcPct val="100000"/>
                        </a:lnSpc>
                        <a:spcAft>
                          <a:spcPts val="0"/>
                        </a:spcAft>
                        <a:buFont typeface="+mj-lt"/>
                        <a:buAutoNum type="arabicParenR"/>
                      </a:pPr>
                      <a:r>
                        <a:rPr lang="pl-PL" sz="1100" dirty="0" smtClean="0">
                          <a:effectLst/>
                          <a:latin typeface="Times New Roman" pitchFamily="18" charset="0"/>
                          <a:ea typeface="Calibri"/>
                          <a:cs typeface="Times New Roman" pitchFamily="18" charset="0"/>
                        </a:rPr>
                        <a:t>obiekty, instalacje lub urządzenia składają się na przedsięwzięcie mogące znacząco oddziaływać na środowisko,</a:t>
                      </a:r>
                    </a:p>
                    <a:p>
                      <a:pPr marL="228600" indent="-228600">
                        <a:lnSpc>
                          <a:spcPct val="100000"/>
                        </a:lnSpc>
                        <a:spcAft>
                          <a:spcPts val="0"/>
                        </a:spcAft>
                        <a:buFont typeface="+mj-lt"/>
                        <a:buAutoNum type="arabicParenR"/>
                      </a:pPr>
                      <a:r>
                        <a:rPr lang="pl-PL" sz="1100" dirty="0" smtClean="0">
                          <a:effectLst/>
                          <a:latin typeface="Times New Roman" pitchFamily="18" charset="0"/>
                          <a:ea typeface="Calibri"/>
                          <a:cs typeface="Times New Roman" pitchFamily="18" charset="0"/>
                        </a:rPr>
                        <a:t>obiekty, instalacje lub urządzenia nie spełniają wymagań w rozumieniu przepisów ustawy Prawo ochrony środowiska.</a:t>
                      </a:r>
                    </a:p>
                  </a:txBody>
                  <a:tcPr marL="50288" marR="50288"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lvl="1" indent="-228600" algn="just">
                        <a:spcBef>
                          <a:spcPts val="600"/>
                        </a:spcBef>
                        <a:spcAft>
                          <a:spcPts val="0"/>
                        </a:spcAft>
                        <a:buFont typeface="+mj-lt"/>
                        <a:buAutoNum type="arabicPeriod"/>
                      </a:pPr>
                      <a:r>
                        <a:rPr lang="pl-PL" sz="1100" u="none" strike="noStrike" dirty="0" smtClean="0">
                          <a:solidFill>
                            <a:srgbClr val="000000"/>
                          </a:solidFill>
                          <a:effectLst/>
                          <a:latin typeface="Times New Roman"/>
                          <a:ea typeface="Times New Roman"/>
                        </a:rPr>
                        <a:t>Sposób zakończenia kontroli zależy od tego czy ustalenia kontroli wykazały, iż nie stwierdzono naruszenia wymagań ochrony środowiska, czy też występują okoliczności, które obligują wojewódzkiego inspektora ochrony środowiska do wszczęcia postępowania zmierzającego do wydania decyzji </a:t>
                      </a:r>
                      <a:br>
                        <a:rPr lang="pl-PL" sz="1100" u="none" strike="noStrike" dirty="0" smtClean="0">
                          <a:solidFill>
                            <a:srgbClr val="000000"/>
                          </a:solidFill>
                          <a:effectLst/>
                          <a:latin typeface="Times New Roman"/>
                          <a:ea typeface="Times New Roman"/>
                        </a:rPr>
                      </a:br>
                      <a:r>
                        <a:rPr lang="pl-PL" sz="1100" u="none" strike="noStrike" dirty="0" smtClean="0">
                          <a:solidFill>
                            <a:srgbClr val="000000"/>
                          </a:solidFill>
                          <a:effectLst/>
                          <a:latin typeface="Times New Roman"/>
                          <a:ea typeface="Times New Roman"/>
                        </a:rPr>
                        <a:t>o wstrzymaniu oddania do użytkowania. </a:t>
                      </a:r>
                      <a:endParaRPr lang="pl-PL" sz="1100" u="none" strike="noStrike" dirty="0" smtClean="0">
                        <a:solidFill>
                          <a:schemeClr val="tx1"/>
                        </a:solidFill>
                        <a:effectLst/>
                        <a:latin typeface="Times New Roman"/>
                        <a:ea typeface="Times New Roman"/>
                      </a:endParaRPr>
                    </a:p>
                    <a:p>
                      <a:pPr marL="266700" lvl="1" indent="-228600" algn="just">
                        <a:spcBef>
                          <a:spcPts val="600"/>
                        </a:spcBef>
                        <a:spcAft>
                          <a:spcPts val="0"/>
                        </a:spcAft>
                        <a:buFont typeface="+mj-lt"/>
                        <a:buAutoNum type="arabicPeriod"/>
                      </a:pPr>
                      <a:r>
                        <a:rPr lang="pl-PL" sz="1100" u="none" strike="noStrike" dirty="0" smtClean="0">
                          <a:solidFill>
                            <a:srgbClr val="000000"/>
                          </a:solidFill>
                          <a:effectLst/>
                          <a:latin typeface="Times New Roman"/>
                          <a:ea typeface="Times New Roman"/>
                        </a:rPr>
                        <a:t>W przypadku, gdy nie stwierdzono </a:t>
                      </a:r>
                      <a:r>
                        <a:rPr lang="pl-PL" sz="1100" u="none" strike="noStrike" dirty="0" smtClean="0">
                          <a:solidFill>
                            <a:srgbClr val="FF0000"/>
                          </a:solidFill>
                          <a:effectLst/>
                          <a:latin typeface="Times New Roman"/>
                          <a:ea typeface="Times New Roman"/>
                        </a:rPr>
                        <a:t>naruszenia wymagań ochrony środowiska,</a:t>
                      </a:r>
                      <a:r>
                        <a:rPr lang="pl-PL" sz="1100" u="none" strike="noStrike" dirty="0" smtClean="0">
                          <a:solidFill>
                            <a:srgbClr val="000000"/>
                          </a:solidFill>
                          <a:effectLst/>
                          <a:latin typeface="Times New Roman"/>
                          <a:ea typeface="Times New Roman"/>
                        </a:rPr>
                        <a:t> </a:t>
                      </a:r>
                      <a:r>
                        <a:rPr lang="pl-PL" sz="1100" u="none" strike="noStrike" dirty="0" smtClean="0">
                          <a:effectLst/>
                          <a:latin typeface="Times New Roman"/>
                          <a:ea typeface="Times New Roman"/>
                        </a:rPr>
                        <a:t>należy</a:t>
                      </a:r>
                      <a:r>
                        <a:rPr lang="pl-PL" sz="1100" u="none" strike="noStrike" dirty="0" smtClean="0">
                          <a:solidFill>
                            <a:srgbClr val="FF0000"/>
                          </a:solidFill>
                          <a:effectLst/>
                          <a:latin typeface="Times New Roman"/>
                          <a:ea typeface="Times New Roman"/>
                        </a:rPr>
                        <a:t> podczas omawiania ustaleń kontroli </a:t>
                      </a:r>
                      <a:r>
                        <a:rPr lang="pl-PL" sz="1100" u="none" strike="noStrike" dirty="0" smtClean="0">
                          <a:effectLst/>
                          <a:latin typeface="Times New Roman"/>
                          <a:ea typeface="Times New Roman"/>
                        </a:rPr>
                        <a:t>poinformować, że</a:t>
                      </a:r>
                      <a:r>
                        <a:rPr lang="pl-PL" sz="1100" u="none" strike="noStrike" dirty="0" smtClean="0">
                          <a:solidFill>
                            <a:srgbClr val="FF0000"/>
                          </a:solidFill>
                          <a:effectLst/>
                          <a:latin typeface="Times New Roman"/>
                          <a:ea typeface="Times New Roman"/>
                        </a:rPr>
                        <a:t> nie stwierdzono przesłanek, które świadczyłyby o nie spełnieniu wymagań ochrony środowiska określonych w art. 76 ust. 2 ustawy </a:t>
                      </a:r>
                      <a:r>
                        <a:rPr lang="pl-PL" sz="1100" i="1" u="none" strike="noStrike" dirty="0" smtClean="0">
                          <a:solidFill>
                            <a:srgbClr val="FF0000"/>
                          </a:solidFill>
                          <a:effectLst/>
                          <a:latin typeface="Times New Roman"/>
                          <a:ea typeface="Times New Roman"/>
                        </a:rPr>
                        <a:t>Prawo ochrony środowiska.</a:t>
                      </a:r>
                      <a:r>
                        <a:rPr lang="pl-PL" sz="1100" u="none" strike="noStrike" dirty="0" smtClean="0">
                          <a:solidFill>
                            <a:srgbClr val="FF0000"/>
                          </a:solidFill>
                          <a:effectLst/>
                          <a:latin typeface="Times New Roman"/>
                          <a:ea typeface="Times New Roman"/>
                        </a:rPr>
                        <a:t> </a:t>
                      </a:r>
                      <a:endParaRPr lang="pl-PL" sz="1100" u="none" strike="noStrike" dirty="0" smtClean="0">
                        <a:solidFill>
                          <a:schemeClr val="tx1"/>
                        </a:solidFill>
                        <a:effectLst/>
                        <a:latin typeface="Times New Roman"/>
                        <a:ea typeface="Times New Roman"/>
                      </a:endParaRPr>
                    </a:p>
                    <a:p>
                      <a:pPr marL="228600" lvl="1" indent="-228600" algn="just">
                        <a:spcBef>
                          <a:spcPts val="600"/>
                        </a:spcBef>
                        <a:spcAft>
                          <a:spcPts val="0"/>
                        </a:spcAft>
                        <a:buFont typeface="+mj-lt"/>
                        <a:buAutoNum type="arabicPeriod"/>
                      </a:pPr>
                      <a:r>
                        <a:rPr lang="pl-PL" sz="1100" u="none" strike="noStrike" dirty="0" smtClean="0">
                          <a:solidFill>
                            <a:srgbClr val="FF0000"/>
                          </a:solidFill>
                          <a:effectLst/>
                          <a:latin typeface="Times New Roman"/>
                          <a:ea typeface="Times New Roman"/>
                        </a:rPr>
                        <a:t>W przypadku, jeżeli stwierdzono, że</a:t>
                      </a:r>
                      <a:r>
                        <a:rPr lang="pl-PL" sz="1100" u="none" strike="noStrike" dirty="0" smtClean="0">
                          <a:solidFill>
                            <a:srgbClr val="00B050"/>
                          </a:solidFill>
                          <a:effectLst/>
                          <a:latin typeface="Times New Roman"/>
                          <a:ea typeface="Times New Roman"/>
                        </a:rPr>
                        <a:t> </a:t>
                      </a:r>
                      <a:r>
                        <a:rPr lang="pl-PL" sz="1100" u="none" strike="noStrike" dirty="0" smtClean="0">
                          <a:solidFill>
                            <a:srgbClr val="FF0000"/>
                          </a:solidFill>
                          <a:effectLst/>
                          <a:latin typeface="Times New Roman"/>
                          <a:ea typeface="Times New Roman"/>
                        </a:rPr>
                        <a:t>nie są spełnione wymagania ochrony środowiska określone w art. 76 ustawy</a:t>
                      </a:r>
                      <a:r>
                        <a:rPr lang="pl-PL" sz="1100" i="1" u="none" strike="noStrike" dirty="0" smtClean="0">
                          <a:solidFill>
                            <a:srgbClr val="FF0000"/>
                          </a:solidFill>
                          <a:effectLst/>
                          <a:latin typeface="Times New Roman"/>
                          <a:ea typeface="Times New Roman"/>
                        </a:rPr>
                        <a:t> Prawo ochrony środowiska,</a:t>
                      </a:r>
                      <a:r>
                        <a:rPr lang="pl-PL" sz="1100" u="none" strike="noStrike" dirty="0" smtClean="0">
                          <a:solidFill>
                            <a:srgbClr val="FF0000"/>
                          </a:solidFill>
                          <a:effectLst/>
                          <a:latin typeface="Times New Roman"/>
                          <a:ea typeface="Times New Roman"/>
                        </a:rPr>
                        <a:t> zgodnie z art. 365 ust. 2 pkt 1 lub 2 ustawy </a:t>
                      </a:r>
                      <a:r>
                        <a:rPr lang="pl-PL" sz="1100" i="1" u="none" strike="noStrike" dirty="0" smtClean="0">
                          <a:solidFill>
                            <a:srgbClr val="FF0000"/>
                          </a:solidFill>
                          <a:effectLst/>
                          <a:latin typeface="Times New Roman"/>
                          <a:ea typeface="Times New Roman"/>
                        </a:rPr>
                        <a:t>Prawo ochrony środowiska</a:t>
                      </a:r>
                      <a:r>
                        <a:rPr lang="pl-PL" sz="1100" u="none" strike="noStrike" dirty="0" smtClean="0">
                          <a:solidFill>
                            <a:srgbClr val="FF0000"/>
                          </a:solidFill>
                          <a:effectLst/>
                          <a:latin typeface="Times New Roman"/>
                          <a:ea typeface="Times New Roman"/>
                        </a:rPr>
                        <a:t>, wojewódzki inspektor ochrony środowiska podejmuje postępowanie zmierzające do wstrzymania w drodze decyzji oddanie do użytkowania nowo zbudowanego lub przebudowanego obiektu budowlanego, zespołu obiektów lub instalacji lub zakończenia rozruchu instalacji, jeżeli jest on przewidywany. </a:t>
                      </a:r>
                      <a:endParaRPr lang="pl-PL" sz="1100" u="none" strike="noStrike" dirty="0" smtClean="0">
                        <a:effectLst/>
                        <a:latin typeface="Times New Roman"/>
                        <a:ea typeface="Times New Roman"/>
                      </a:endParaRPr>
                    </a:p>
                  </a:txBody>
                  <a:tcPr marL="50288" marR="50288"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53888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251520" y="1196752"/>
            <a:ext cx="8496944" cy="648072"/>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6"/>
            </a:pPr>
            <a:r>
              <a:rPr lang="pl-PL" sz="2400" b="1" u="sng" dirty="0" smtClean="0">
                <a:solidFill>
                  <a:schemeClr val="tx1"/>
                </a:solidFill>
              </a:rPr>
              <a:t>Zakończenie </a:t>
            </a:r>
            <a:r>
              <a:rPr lang="pl-PL" sz="2400" b="1" u="sng" dirty="0">
                <a:solidFill>
                  <a:schemeClr val="tx1"/>
                </a:solidFill>
              </a:rPr>
              <a:t>kontroli, działania </a:t>
            </a:r>
            <a:r>
              <a:rPr lang="pl-PL" sz="2400" b="1" u="sng" dirty="0" smtClean="0">
                <a:solidFill>
                  <a:schemeClr val="tx1"/>
                </a:solidFill>
              </a:rPr>
              <a:t>pokontrolne</a:t>
            </a:r>
            <a:r>
              <a:rPr lang="pl-PL" sz="2400" b="1" dirty="0" smtClean="0">
                <a:solidFill>
                  <a:srgbClr val="00B0F0"/>
                </a:solidFill>
              </a:rPr>
              <a:t> c.d. </a:t>
            </a:r>
          </a:p>
        </p:txBody>
      </p:sp>
      <p:graphicFrame>
        <p:nvGraphicFramePr>
          <p:cNvPr id="5" name="Tabela 4"/>
          <p:cNvGraphicFramePr>
            <a:graphicFrameLocks noGrp="1"/>
          </p:cNvGraphicFramePr>
          <p:nvPr>
            <p:extLst>
              <p:ext uri="{D42A27DB-BD31-4B8C-83A1-F6EECF244321}">
                <p14:modId xmlns:p14="http://schemas.microsoft.com/office/powerpoint/2010/main" val="285152472"/>
              </p:ext>
            </p:extLst>
          </p:nvPr>
        </p:nvGraphicFramePr>
        <p:xfrm>
          <a:off x="74842" y="1628801"/>
          <a:ext cx="8850299" cy="5117912"/>
        </p:xfrm>
        <a:graphic>
          <a:graphicData uri="http://schemas.openxmlformats.org/drawingml/2006/table">
            <a:tbl>
              <a:tblPr firstRow="1" firstCol="1" bandRow="1"/>
              <a:tblGrid>
                <a:gridCol w="4931920"/>
                <a:gridCol w="3918379"/>
              </a:tblGrid>
              <a:tr h="224463">
                <a:tc>
                  <a:txBody>
                    <a:bodyPr/>
                    <a:lstStyle/>
                    <a:p>
                      <a:pPr algn="ctr">
                        <a:lnSpc>
                          <a:spcPct val="115000"/>
                        </a:lnSpc>
                        <a:spcAft>
                          <a:spcPts val="0"/>
                        </a:spcAft>
                      </a:pPr>
                      <a:r>
                        <a:rPr lang="pl-PL" sz="1400" b="1" dirty="0">
                          <a:effectLst/>
                          <a:latin typeface="Times New Roman"/>
                          <a:ea typeface="Calibri"/>
                          <a:cs typeface="Times New Roman"/>
                        </a:rPr>
                        <a:t>Zgodnie z obowiązującym dokumentem SK</a:t>
                      </a:r>
                      <a:endParaRPr lang="pl-PL" sz="1400" dirty="0">
                        <a:effectLst/>
                        <a:latin typeface="Calibri"/>
                        <a:ea typeface="Calibri"/>
                        <a:cs typeface="Times New Roman"/>
                      </a:endParaRPr>
                    </a:p>
                  </a:txBody>
                  <a:tcPr marL="50288" marR="50288"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l-PL" sz="1400" b="1" dirty="0" smtClean="0">
                          <a:effectLst/>
                          <a:latin typeface="Times New Roman"/>
                          <a:ea typeface="Calibri"/>
                          <a:cs typeface="Times New Roman"/>
                        </a:rPr>
                        <a:t>Proponowane zmiany</a:t>
                      </a:r>
                      <a:endParaRPr lang="pl-PL" sz="1400" dirty="0" smtClean="0">
                        <a:effectLst/>
                        <a:latin typeface="+mn-lt"/>
                        <a:ea typeface="Calibri"/>
                        <a:cs typeface="Times New Roman"/>
                      </a:endParaRPr>
                    </a:p>
                  </a:txBody>
                  <a:tcPr marL="50288" marR="50288"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8105">
                <a:tc>
                  <a:txBody>
                    <a:bodyPr/>
                    <a:lstStyle/>
                    <a:p>
                      <a:pPr marL="0" indent="0">
                        <a:lnSpc>
                          <a:spcPct val="100000"/>
                        </a:lnSpc>
                        <a:spcAft>
                          <a:spcPts val="0"/>
                        </a:spcAft>
                        <a:buFont typeface="+mj-lt"/>
                        <a:buNone/>
                      </a:pPr>
                      <a:r>
                        <a:rPr lang="pl-PL" sz="1100" dirty="0" smtClean="0">
                          <a:effectLst/>
                          <a:latin typeface="Times New Roman" pitchFamily="18" charset="0"/>
                          <a:ea typeface="Calibri"/>
                          <a:cs typeface="Times New Roman" pitchFamily="18" charset="0"/>
                        </a:rPr>
                        <a:t>Inwestor, który jest stroną, powinien otrzymać zawiadomienie o wszczęciu postępowania z pouczeniem o możliwości przeglądania akt, składania wyjaśnień </a:t>
                      </a:r>
                      <a:br>
                        <a:rPr lang="pl-PL" sz="1100" dirty="0" smtClean="0">
                          <a:effectLst/>
                          <a:latin typeface="Times New Roman" pitchFamily="18" charset="0"/>
                          <a:ea typeface="Calibri"/>
                          <a:cs typeface="Times New Roman" pitchFamily="18" charset="0"/>
                        </a:rPr>
                      </a:br>
                      <a:r>
                        <a:rPr lang="pl-PL" sz="1100" dirty="0" smtClean="0">
                          <a:effectLst/>
                          <a:latin typeface="Times New Roman" pitchFamily="18" charset="0"/>
                          <a:ea typeface="Calibri"/>
                          <a:cs typeface="Times New Roman" pitchFamily="18" charset="0"/>
                        </a:rPr>
                        <a:t>i przedkładania dowodów w sprawie (art.10 kpa). W tego rodzaju postępowaniach zaleca się przeprowadzenie rozprawy administracyjnej, dlatego w zawiadomieniu powinno się określić jej termin. Zaleca się również przesłanie zawiadomienia </a:t>
                      </a:r>
                      <a:br>
                        <a:rPr lang="pl-PL" sz="1100" dirty="0" smtClean="0">
                          <a:effectLst/>
                          <a:latin typeface="Times New Roman" pitchFamily="18" charset="0"/>
                          <a:ea typeface="Calibri"/>
                          <a:cs typeface="Times New Roman" pitchFamily="18" charset="0"/>
                        </a:rPr>
                      </a:br>
                      <a:r>
                        <a:rPr lang="pl-PL" sz="1100" dirty="0" smtClean="0">
                          <a:effectLst/>
                          <a:latin typeface="Times New Roman" pitchFamily="18" charset="0"/>
                          <a:ea typeface="Calibri"/>
                          <a:cs typeface="Times New Roman" pitchFamily="18" charset="0"/>
                        </a:rPr>
                        <a:t>o wszczęciu postępowania do wiadomości właściwemu powiatowemu inspektorowi nadzoru budowlanego. </a:t>
                      </a:r>
                    </a:p>
                    <a:p>
                      <a:pPr marL="228600" indent="-228600">
                        <a:lnSpc>
                          <a:spcPct val="100000"/>
                        </a:lnSpc>
                        <a:spcAft>
                          <a:spcPts val="0"/>
                        </a:spcAft>
                        <a:buFont typeface="+mj-lt"/>
                        <a:buAutoNum type="arabicPeriod" startAt="4"/>
                      </a:pPr>
                      <a:r>
                        <a:rPr lang="pl-PL" sz="1100" dirty="0" smtClean="0">
                          <a:effectLst/>
                          <a:latin typeface="Times New Roman" pitchFamily="18" charset="0"/>
                          <a:ea typeface="Calibri"/>
                          <a:cs typeface="Times New Roman" pitchFamily="18" charset="0"/>
                        </a:rPr>
                        <a:t>Przeprowadzona kontrola stanowi pierwszą czynność procesową w postępowaniu zmierzającym do wydania decyzji o wstrzymaniu oddania instalacji do użytkowania. </a:t>
                      </a:r>
                    </a:p>
                    <a:p>
                      <a:pPr marL="228600" indent="-228600">
                        <a:lnSpc>
                          <a:spcPct val="100000"/>
                        </a:lnSpc>
                        <a:spcAft>
                          <a:spcPts val="0"/>
                        </a:spcAft>
                        <a:buFont typeface="+mj-lt"/>
                        <a:buAutoNum type="arabicPeriod" startAt="4"/>
                      </a:pPr>
                      <a:r>
                        <a:rPr lang="pl-PL" sz="1100" dirty="0" smtClean="0">
                          <a:effectLst/>
                          <a:latin typeface="Times New Roman" pitchFamily="18" charset="0"/>
                          <a:ea typeface="Calibri"/>
                          <a:cs typeface="Times New Roman" pitchFamily="18" charset="0"/>
                        </a:rPr>
                        <a:t>W czasie prowadzenia postępowania zmierzającego do wydania decyzji o wstrzymaniu oddania inwestycji do użytkowania mogą wystąpić przesłanki, które sprawią, iż prowadzone postępowanie stanie się bezprzedmiotowym. Na przykład inwestor zakończy wykonanie instalacji chroniącej środowisko, albo uzyska wymagane pozwolenie ekologiczne. Jeżeli </a:t>
                      </a:r>
                      <a:r>
                        <a:rPr lang="pl-PL" sz="1100" dirty="0" err="1" smtClean="0">
                          <a:effectLst/>
                          <a:latin typeface="Times New Roman" pitchFamily="18" charset="0"/>
                          <a:ea typeface="Calibri"/>
                          <a:cs typeface="Times New Roman" pitchFamily="18" charset="0"/>
                        </a:rPr>
                        <a:t>wioś</a:t>
                      </a:r>
                      <a:r>
                        <a:rPr lang="pl-PL" sz="1100" dirty="0" smtClean="0">
                          <a:effectLst/>
                          <a:latin typeface="Times New Roman" pitchFamily="18" charset="0"/>
                          <a:ea typeface="Calibri"/>
                          <a:cs typeface="Times New Roman" pitchFamily="18" charset="0"/>
                        </a:rPr>
                        <a:t> po otrzymaniu takiej informacji od strony w toku postępowania uzna, że ustały przyczyny wszczęcia postępowania, wówczas należy postępowanie umorzyć (stosownie do art. 105 § 1 kpa, gdy postępowanie z jakiejkolwiek przyczyny stało się bezprzedmiotowe, organ administracji publicznej wydaje decyzję o umorzeniu postępowania).</a:t>
                      </a:r>
                    </a:p>
                    <a:p>
                      <a:pPr marL="228600" indent="-228600">
                        <a:lnSpc>
                          <a:spcPct val="100000"/>
                        </a:lnSpc>
                        <a:spcAft>
                          <a:spcPts val="0"/>
                        </a:spcAft>
                        <a:buFont typeface="+mj-lt"/>
                        <a:buAutoNum type="arabicPeriod" startAt="4"/>
                      </a:pPr>
                      <a:r>
                        <a:rPr lang="pl-PL" sz="1100" dirty="0" smtClean="0">
                          <a:effectLst/>
                          <a:latin typeface="Times New Roman" pitchFamily="18" charset="0"/>
                          <a:ea typeface="Calibri"/>
                          <a:cs typeface="Times New Roman" pitchFamily="18" charset="0"/>
                        </a:rPr>
                        <a:t>Przeprowadzający kontrolę inspektor może być uprawniony do wydania decyzji </a:t>
                      </a:r>
                      <a:br>
                        <a:rPr lang="pl-PL" sz="1100" dirty="0" smtClean="0">
                          <a:effectLst/>
                          <a:latin typeface="Times New Roman" pitchFamily="18" charset="0"/>
                          <a:ea typeface="Calibri"/>
                          <a:cs typeface="Times New Roman" pitchFamily="18" charset="0"/>
                        </a:rPr>
                      </a:br>
                      <a:r>
                        <a:rPr lang="pl-PL" sz="1100" dirty="0" smtClean="0">
                          <a:effectLst/>
                          <a:latin typeface="Times New Roman" pitchFamily="18" charset="0"/>
                          <a:ea typeface="Calibri"/>
                          <a:cs typeface="Times New Roman" pitchFamily="18" charset="0"/>
                        </a:rPr>
                        <a:t>o wstrzymaniu oddania instalacji do użytkowania. W przypadku gdy zachodzi uprawdopodobnione przypuszczenie, iż może dojść do uruchomienia instalacji, pomimo nie spełnienia wymagań ochrony środowiska i jednocześnie spełnione są warunki, o których mowa w pkt. 6.3., inspektor wykonujący kontrolę wydaje decyzję o wstrzymaniu oddania instalacji do użytkowania, stosując tryb uproszczony.</a:t>
                      </a:r>
                    </a:p>
                  </a:txBody>
                  <a:tcPr marL="50288" marR="50288"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lvl="1" indent="-182563" algn="l">
                        <a:spcBef>
                          <a:spcPts val="600"/>
                        </a:spcBef>
                        <a:spcAft>
                          <a:spcPts val="0"/>
                        </a:spcAft>
                        <a:buFont typeface="+mj-lt"/>
                        <a:buAutoNum type="arabicPeriod" startAt="4"/>
                      </a:pPr>
                      <a:r>
                        <a:rPr lang="pl-PL" sz="1100" u="none" strike="noStrike" dirty="0" smtClean="0">
                          <a:effectLst/>
                          <a:latin typeface="Times New Roman"/>
                          <a:ea typeface="Times New Roman"/>
                        </a:rPr>
                        <a:t>Przeprowadzona kontrola stanowi pierwszą czynność procesową w postępowaniu zmierzającym do wydania decyzji o wstrzymaniu oddania do użytkowania</a:t>
                      </a:r>
                      <a:r>
                        <a:rPr lang="pl-PL" sz="1100" u="none" strike="noStrike" dirty="0" smtClean="0">
                          <a:solidFill>
                            <a:srgbClr val="FF0000"/>
                          </a:solidFill>
                          <a:effectLst/>
                          <a:latin typeface="Times New Roman"/>
                          <a:ea typeface="Times New Roman"/>
                        </a:rPr>
                        <a:t> nowo zbudowanego lub przebudowanego obiektu budowlanego, zespołu obiektów lub instalacji lub zakończenia rozruchu instalacji, jeżeli jest on przewidywany</a:t>
                      </a:r>
                      <a:r>
                        <a:rPr lang="pl-PL" sz="1100" u="none" strike="noStrike" dirty="0" smtClean="0">
                          <a:effectLst/>
                          <a:latin typeface="Times New Roman"/>
                          <a:ea typeface="Times New Roman"/>
                        </a:rPr>
                        <a:t>. </a:t>
                      </a:r>
                    </a:p>
                    <a:p>
                      <a:pPr marL="182563" lvl="1" indent="-182563" algn="l">
                        <a:spcBef>
                          <a:spcPts val="0"/>
                        </a:spcBef>
                        <a:spcAft>
                          <a:spcPts val="0"/>
                        </a:spcAft>
                        <a:buFont typeface="+mj-lt"/>
                        <a:buAutoNum type="arabicPeriod" startAt="4"/>
                      </a:pPr>
                      <a:r>
                        <a:rPr lang="pl-PL" sz="1100" u="none" strike="noStrike" dirty="0" smtClean="0">
                          <a:solidFill>
                            <a:srgbClr val="000000"/>
                          </a:solidFill>
                          <a:effectLst/>
                          <a:latin typeface="Times New Roman"/>
                          <a:ea typeface="Times New Roman"/>
                        </a:rPr>
                        <a:t>Wojewódzki inspektor ochrony środowiska </a:t>
                      </a:r>
                      <a:r>
                        <a:rPr lang="pl-PL" sz="1100" u="none" strike="noStrike" dirty="0" smtClean="0">
                          <a:solidFill>
                            <a:srgbClr val="FF0000"/>
                          </a:solidFill>
                          <a:effectLst/>
                          <a:latin typeface="Times New Roman"/>
                          <a:ea typeface="Times New Roman"/>
                        </a:rPr>
                        <a:t>wszczyna</a:t>
                      </a:r>
                      <a:r>
                        <a:rPr lang="pl-PL" sz="1100" u="none" strike="noStrike" dirty="0" smtClean="0">
                          <a:solidFill>
                            <a:srgbClr val="000000"/>
                          </a:solidFill>
                          <a:effectLst/>
                          <a:latin typeface="Times New Roman"/>
                          <a:ea typeface="Times New Roman"/>
                        </a:rPr>
                        <a:t> postępowanie </a:t>
                      </a:r>
                      <a:r>
                        <a:rPr lang="pl-PL" sz="1100" u="none" strike="noStrike" dirty="0" smtClean="0">
                          <a:solidFill>
                            <a:srgbClr val="FF0000"/>
                          </a:solidFill>
                          <a:effectLst/>
                          <a:latin typeface="Times New Roman"/>
                          <a:ea typeface="Times New Roman"/>
                        </a:rPr>
                        <a:t>administracyjne</a:t>
                      </a:r>
                      <a:r>
                        <a:rPr lang="pl-PL" sz="1100" u="none" strike="noStrike" dirty="0" smtClean="0">
                          <a:solidFill>
                            <a:srgbClr val="000000"/>
                          </a:solidFill>
                          <a:effectLst/>
                          <a:latin typeface="Times New Roman"/>
                          <a:ea typeface="Times New Roman"/>
                        </a:rPr>
                        <a:t> zmierzające do wydania decyzji </a:t>
                      </a:r>
                      <a:br>
                        <a:rPr lang="pl-PL" sz="1100" u="none" strike="noStrike" dirty="0" smtClean="0">
                          <a:solidFill>
                            <a:srgbClr val="000000"/>
                          </a:solidFill>
                          <a:effectLst/>
                          <a:latin typeface="Times New Roman"/>
                          <a:ea typeface="Times New Roman"/>
                        </a:rPr>
                      </a:br>
                      <a:r>
                        <a:rPr lang="pl-PL" sz="1100" u="none" strike="noStrike" dirty="0" smtClean="0">
                          <a:solidFill>
                            <a:srgbClr val="000000"/>
                          </a:solidFill>
                          <a:effectLst/>
                          <a:latin typeface="Times New Roman"/>
                          <a:ea typeface="Times New Roman"/>
                        </a:rPr>
                        <a:t>o wstrzymaniu oddania do użytkowania</a:t>
                      </a:r>
                      <a:r>
                        <a:rPr lang="pl-PL" sz="1100" u="none" strike="noStrike" dirty="0" smtClean="0">
                          <a:solidFill>
                            <a:srgbClr val="0070C0"/>
                          </a:solidFill>
                          <a:effectLst/>
                          <a:latin typeface="Times New Roman"/>
                          <a:ea typeface="Times New Roman"/>
                        </a:rPr>
                        <a:t> </a:t>
                      </a:r>
                      <a:r>
                        <a:rPr lang="pl-PL" sz="1100" u="none" strike="noStrike" dirty="0" smtClean="0">
                          <a:solidFill>
                            <a:srgbClr val="FF0000"/>
                          </a:solidFill>
                          <a:effectLst/>
                          <a:latin typeface="Times New Roman"/>
                          <a:ea typeface="Times New Roman"/>
                        </a:rPr>
                        <a:t>nowo zbudowanego lub przebudowanego obiektu budowlanego, zespołu obiektów lub instalacji lub zakończenia rozruchu instalacji, jeżeli jest on przewidywany,</a:t>
                      </a:r>
                      <a:r>
                        <a:rPr lang="pl-PL" sz="1100" u="none" strike="noStrike" dirty="0" smtClean="0">
                          <a:solidFill>
                            <a:srgbClr val="000000"/>
                          </a:solidFill>
                          <a:effectLst/>
                          <a:latin typeface="Times New Roman"/>
                          <a:ea typeface="Times New Roman"/>
                        </a:rPr>
                        <a:t> jeśli łącznie spełnione są następujące warunki: </a:t>
                      </a:r>
                      <a:endParaRPr lang="pl-PL" sz="1100" u="none" strike="noStrike" dirty="0" smtClean="0">
                        <a:effectLst/>
                        <a:latin typeface="Times New Roman"/>
                        <a:ea typeface="Times New Roman"/>
                      </a:endParaRPr>
                    </a:p>
                    <a:p>
                      <a:pPr marL="358775" lvl="0" indent="-166688" algn="l">
                        <a:lnSpc>
                          <a:spcPct val="100000"/>
                        </a:lnSpc>
                        <a:spcAft>
                          <a:spcPts val="0"/>
                        </a:spcAft>
                        <a:buFont typeface="+mj-lt"/>
                        <a:buAutoNum type="arabicParenR"/>
                        <a:tabLst/>
                      </a:pPr>
                      <a:r>
                        <a:rPr lang="pl-PL" sz="1100" dirty="0" smtClean="0">
                          <a:solidFill>
                            <a:srgbClr val="000000"/>
                          </a:solidFill>
                          <a:effectLst/>
                          <a:latin typeface="Times New Roman"/>
                          <a:ea typeface="Times New Roman"/>
                        </a:rPr>
                        <a:t>inwestor powiadomił </a:t>
                      </a:r>
                      <a:r>
                        <a:rPr lang="pl-PL" sz="1100" dirty="0" err="1" smtClean="0">
                          <a:solidFill>
                            <a:srgbClr val="000000"/>
                          </a:solidFill>
                          <a:effectLst/>
                          <a:latin typeface="Times New Roman"/>
                          <a:ea typeface="Times New Roman"/>
                        </a:rPr>
                        <a:t>wioś</a:t>
                      </a:r>
                      <a:r>
                        <a:rPr lang="pl-PL" sz="1100" dirty="0" smtClean="0">
                          <a:solidFill>
                            <a:srgbClr val="000000"/>
                          </a:solidFill>
                          <a:effectLst/>
                          <a:latin typeface="Times New Roman"/>
                          <a:ea typeface="Times New Roman"/>
                        </a:rPr>
                        <a:t> o </a:t>
                      </a:r>
                      <a:r>
                        <a:rPr lang="pl-PL" sz="1100" dirty="0" smtClean="0">
                          <a:solidFill>
                            <a:srgbClr val="FF0000"/>
                          </a:solidFill>
                          <a:effectLst/>
                          <a:latin typeface="Times New Roman"/>
                          <a:ea typeface="Times New Roman"/>
                        </a:rPr>
                        <a:t>planowanym</a:t>
                      </a:r>
                      <a:r>
                        <a:rPr lang="pl-PL" sz="1100" dirty="0" smtClean="0">
                          <a:solidFill>
                            <a:srgbClr val="000000"/>
                          </a:solidFill>
                          <a:effectLst/>
                          <a:latin typeface="Times New Roman"/>
                          <a:ea typeface="Times New Roman"/>
                        </a:rPr>
                        <a:t> terminie oddania </a:t>
                      </a:r>
                      <a:r>
                        <a:rPr lang="pl-PL" sz="1100" dirty="0" smtClean="0">
                          <a:effectLst/>
                          <a:latin typeface="Times New Roman"/>
                          <a:ea typeface="Times New Roman"/>
                        </a:rPr>
                        <a:t>do użytkowania</a:t>
                      </a:r>
                      <a:r>
                        <a:rPr lang="pl-PL" sz="1100" dirty="0" smtClean="0">
                          <a:solidFill>
                            <a:srgbClr val="FF0000"/>
                          </a:solidFill>
                          <a:effectLst/>
                          <a:latin typeface="Times New Roman"/>
                          <a:ea typeface="Times New Roman"/>
                        </a:rPr>
                        <a:t> nowo zbudowanego lub przebudowanego obiektu budowlanego, zespołu obiektów lub instalacji lub zakończenia rozruchu instalacji, jeżeli jest on przewidywany,</a:t>
                      </a:r>
                      <a:endParaRPr lang="pl-PL" sz="1100" dirty="0" smtClean="0">
                        <a:solidFill>
                          <a:schemeClr val="tx1"/>
                        </a:solidFill>
                        <a:effectLst/>
                        <a:latin typeface="Times New Roman"/>
                        <a:ea typeface="Times New Roman"/>
                      </a:endParaRPr>
                    </a:p>
                    <a:p>
                      <a:pPr marL="358775" lvl="0" indent="-166688" algn="l">
                        <a:lnSpc>
                          <a:spcPct val="100000"/>
                        </a:lnSpc>
                        <a:spcAft>
                          <a:spcPts val="0"/>
                        </a:spcAft>
                        <a:buFont typeface="+mj-lt"/>
                        <a:buAutoNum type="arabicParenR"/>
                        <a:tabLst/>
                      </a:pPr>
                      <a:r>
                        <a:rPr lang="pl-PL" sz="1100" dirty="0" smtClean="0">
                          <a:solidFill>
                            <a:srgbClr val="000000"/>
                          </a:solidFill>
                          <a:effectLst/>
                          <a:latin typeface="Times New Roman"/>
                          <a:ea typeface="Times New Roman"/>
                        </a:rPr>
                        <a:t>obiekty, instalacje lub urządzenia składają się na przedsięwzięcie mogące znacząco oddziaływać na środowisko,</a:t>
                      </a:r>
                      <a:endParaRPr lang="pl-PL" sz="1100" dirty="0" smtClean="0">
                        <a:solidFill>
                          <a:schemeClr val="tx1"/>
                        </a:solidFill>
                        <a:effectLst/>
                        <a:latin typeface="Times New Roman"/>
                        <a:ea typeface="Times New Roman"/>
                      </a:endParaRPr>
                    </a:p>
                    <a:p>
                      <a:pPr marL="358775" lvl="0" indent="-166688" algn="l">
                        <a:lnSpc>
                          <a:spcPct val="100000"/>
                        </a:lnSpc>
                        <a:spcAft>
                          <a:spcPts val="0"/>
                        </a:spcAft>
                        <a:buFont typeface="+mj-lt"/>
                        <a:buAutoNum type="arabicParenR"/>
                        <a:tabLst/>
                      </a:pPr>
                      <a:r>
                        <a:rPr lang="pl-PL" sz="1100" dirty="0" smtClean="0">
                          <a:solidFill>
                            <a:srgbClr val="000000"/>
                          </a:solidFill>
                          <a:effectLst/>
                          <a:latin typeface="Times New Roman"/>
                          <a:ea typeface="Times New Roman"/>
                        </a:rPr>
                        <a:t>obiekty, instalacje lub urządzenia nie spełniają wymagań </a:t>
                      </a:r>
                      <a:r>
                        <a:rPr lang="pl-PL" sz="1100" dirty="0" smtClean="0">
                          <a:solidFill>
                            <a:srgbClr val="FF0000"/>
                          </a:solidFill>
                          <a:effectLst/>
                          <a:latin typeface="Times New Roman"/>
                          <a:ea typeface="Times New Roman"/>
                        </a:rPr>
                        <a:t>ochrony środowiska określonych</a:t>
                      </a:r>
                      <a:r>
                        <a:rPr lang="pl-PL" sz="1100" dirty="0" smtClean="0">
                          <a:solidFill>
                            <a:srgbClr val="000000"/>
                          </a:solidFill>
                          <a:effectLst/>
                          <a:latin typeface="Times New Roman"/>
                          <a:ea typeface="Times New Roman"/>
                        </a:rPr>
                        <a:t> </a:t>
                      </a:r>
                      <a:r>
                        <a:rPr lang="pl-PL" sz="1100" dirty="0" smtClean="0">
                          <a:solidFill>
                            <a:srgbClr val="FF0000"/>
                          </a:solidFill>
                          <a:effectLst/>
                          <a:latin typeface="Times New Roman"/>
                          <a:ea typeface="Times New Roman"/>
                        </a:rPr>
                        <a:t>w art. 76 ust. 2 </a:t>
                      </a:r>
                      <a:r>
                        <a:rPr lang="pl-PL" sz="1100" dirty="0" smtClean="0">
                          <a:effectLst/>
                          <a:latin typeface="Times New Roman"/>
                          <a:ea typeface="Times New Roman"/>
                        </a:rPr>
                        <a:t>ustawy </a:t>
                      </a:r>
                      <a:r>
                        <a:rPr lang="pl-PL" sz="1100" i="1" dirty="0" smtClean="0">
                          <a:effectLst/>
                          <a:latin typeface="Times New Roman"/>
                          <a:ea typeface="Times New Roman"/>
                        </a:rPr>
                        <a:t>Prawo ochrony środowiska.</a:t>
                      </a:r>
                      <a:endParaRPr lang="pl-PL" sz="1100" i="0" dirty="0" smtClean="0">
                        <a:effectLst/>
                        <a:latin typeface="Times New Roman"/>
                        <a:ea typeface="Times New Roman"/>
                      </a:endParaRPr>
                    </a:p>
                    <a:p>
                      <a:pPr marL="182563" lvl="0" indent="-144463" algn="l">
                        <a:lnSpc>
                          <a:spcPct val="100000"/>
                        </a:lnSpc>
                        <a:spcAft>
                          <a:spcPts val="0"/>
                        </a:spcAft>
                        <a:buFont typeface="+mj-lt"/>
                        <a:buAutoNum type="arabicPeriod" startAt="6"/>
                        <a:tabLst/>
                      </a:pPr>
                      <a:r>
                        <a:rPr lang="pl-PL" sz="1100" u="none" strike="noStrike" dirty="0" smtClean="0">
                          <a:solidFill>
                            <a:srgbClr val="FF0000"/>
                          </a:solidFill>
                          <a:effectLst/>
                          <a:latin typeface="Times New Roman"/>
                          <a:ea typeface="Times New Roman"/>
                        </a:rPr>
                        <a:t>Organy administracji publicznej obowiązane są zapewnić stronom czynny udział w każdym stadium postępowania, </a:t>
                      </a:r>
                      <a:br>
                        <a:rPr lang="pl-PL" sz="1100" u="none" strike="noStrike" dirty="0" smtClean="0">
                          <a:solidFill>
                            <a:srgbClr val="FF0000"/>
                          </a:solidFill>
                          <a:effectLst/>
                          <a:latin typeface="Times New Roman"/>
                          <a:ea typeface="Times New Roman"/>
                        </a:rPr>
                      </a:br>
                      <a:r>
                        <a:rPr lang="pl-PL" sz="1100" u="none" strike="noStrike" dirty="0" smtClean="0">
                          <a:solidFill>
                            <a:srgbClr val="FF0000"/>
                          </a:solidFill>
                          <a:effectLst/>
                          <a:latin typeface="Times New Roman"/>
                          <a:ea typeface="Times New Roman"/>
                        </a:rPr>
                        <a:t>a przed wydaniem decyzji umożliwić im wypowiedzenie się co do zebranych dowodów i materiałów oraz zgłoszonych żądań (art. 10 kpa), zatem wydanie decyzji powinno zostać poprzedzone zawiadomieniem o wszczęciu postępowania administracyjnego oraz o jego zakończeniu.</a:t>
                      </a:r>
                    </a:p>
                  </a:txBody>
                  <a:tcPr marL="50288" marR="50288"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191391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179512" y="1124744"/>
            <a:ext cx="8496944" cy="432048"/>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6"/>
            </a:pPr>
            <a:r>
              <a:rPr lang="pl-PL" sz="2400" b="1" u="sng" dirty="0" smtClean="0">
                <a:solidFill>
                  <a:schemeClr val="tx1"/>
                </a:solidFill>
              </a:rPr>
              <a:t>Zakończenie </a:t>
            </a:r>
            <a:r>
              <a:rPr lang="pl-PL" sz="2400" b="1" u="sng" dirty="0">
                <a:solidFill>
                  <a:schemeClr val="tx1"/>
                </a:solidFill>
              </a:rPr>
              <a:t>kontroli, działania </a:t>
            </a:r>
            <a:r>
              <a:rPr lang="pl-PL" sz="2400" b="1" u="sng" dirty="0" smtClean="0">
                <a:solidFill>
                  <a:schemeClr val="tx1"/>
                </a:solidFill>
              </a:rPr>
              <a:t>pokontrolne</a:t>
            </a:r>
            <a:r>
              <a:rPr lang="pl-PL" sz="2400" b="1" dirty="0" smtClean="0">
                <a:solidFill>
                  <a:srgbClr val="00B0F0"/>
                </a:solidFill>
              </a:rPr>
              <a:t> c.d. </a:t>
            </a:r>
          </a:p>
        </p:txBody>
      </p:sp>
      <p:graphicFrame>
        <p:nvGraphicFramePr>
          <p:cNvPr id="5" name="Tabela 4"/>
          <p:cNvGraphicFramePr>
            <a:graphicFrameLocks noGrp="1"/>
          </p:cNvGraphicFramePr>
          <p:nvPr>
            <p:extLst>
              <p:ext uri="{D42A27DB-BD31-4B8C-83A1-F6EECF244321}">
                <p14:modId xmlns:p14="http://schemas.microsoft.com/office/powerpoint/2010/main" val="1468458253"/>
              </p:ext>
            </p:extLst>
          </p:nvPr>
        </p:nvGraphicFramePr>
        <p:xfrm>
          <a:off x="107504" y="1628800"/>
          <a:ext cx="8850299" cy="5039752"/>
        </p:xfrm>
        <a:graphic>
          <a:graphicData uri="http://schemas.openxmlformats.org/drawingml/2006/table">
            <a:tbl>
              <a:tblPr firstRow="1" firstCol="1" bandRow="1"/>
              <a:tblGrid>
                <a:gridCol w="4931920"/>
                <a:gridCol w="3918379"/>
              </a:tblGrid>
              <a:tr h="230446">
                <a:tc>
                  <a:txBody>
                    <a:bodyPr/>
                    <a:lstStyle/>
                    <a:p>
                      <a:pPr algn="ctr">
                        <a:lnSpc>
                          <a:spcPct val="115000"/>
                        </a:lnSpc>
                        <a:spcAft>
                          <a:spcPts val="0"/>
                        </a:spcAft>
                      </a:pPr>
                      <a:r>
                        <a:rPr lang="pl-PL" sz="1400" b="1" dirty="0">
                          <a:effectLst/>
                          <a:latin typeface="Times New Roman"/>
                          <a:ea typeface="Calibri"/>
                          <a:cs typeface="Times New Roman"/>
                        </a:rPr>
                        <a:t>Zgodnie z obowiązującym dokumentem SK</a:t>
                      </a:r>
                      <a:endParaRPr lang="pl-PL" sz="1400" dirty="0">
                        <a:effectLst/>
                        <a:latin typeface="Calibri"/>
                        <a:ea typeface="Calibri"/>
                        <a:cs typeface="Times New Roman"/>
                      </a:endParaRPr>
                    </a:p>
                  </a:txBody>
                  <a:tcPr marL="50288" marR="50288"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l-PL" sz="1400" b="1" dirty="0" smtClean="0">
                          <a:effectLst/>
                          <a:latin typeface="Times New Roman"/>
                          <a:ea typeface="Calibri"/>
                          <a:cs typeface="Times New Roman"/>
                        </a:rPr>
                        <a:t>Proponowane zmiany</a:t>
                      </a:r>
                      <a:endParaRPr lang="pl-PL" sz="1400" dirty="0" smtClean="0">
                        <a:effectLst/>
                        <a:latin typeface="+mn-lt"/>
                        <a:ea typeface="Calibri"/>
                        <a:cs typeface="Times New Roman"/>
                      </a:endParaRPr>
                    </a:p>
                  </a:txBody>
                  <a:tcPr marL="50288" marR="50288"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09306">
                <a:tc>
                  <a:txBody>
                    <a:bodyPr/>
                    <a:lstStyle/>
                    <a:p>
                      <a:pPr marL="182563" indent="-182563">
                        <a:lnSpc>
                          <a:spcPct val="100000"/>
                        </a:lnSpc>
                        <a:spcAft>
                          <a:spcPts val="0"/>
                        </a:spcAft>
                        <a:buFont typeface="+mj-lt"/>
                        <a:buAutoNum type="arabicPeriod" startAt="7"/>
                      </a:pPr>
                      <a:r>
                        <a:rPr lang="pl-PL" sz="1050" dirty="0" smtClean="0">
                          <a:effectLst/>
                          <a:latin typeface="Times New Roman" pitchFamily="18" charset="0"/>
                          <a:ea typeface="Calibri"/>
                          <a:cs typeface="Times New Roman" pitchFamily="18" charset="0"/>
                        </a:rPr>
                        <a:t>Inspektor stosując tryb uproszczony zachowuje następującą kolejność postępowania:</a:t>
                      </a:r>
                    </a:p>
                    <a:p>
                      <a:pPr marL="266700" indent="-138113">
                        <a:lnSpc>
                          <a:spcPct val="100000"/>
                        </a:lnSpc>
                        <a:spcAft>
                          <a:spcPts val="0"/>
                        </a:spcAft>
                        <a:buFont typeface="+mj-lt"/>
                        <a:buAutoNum type="arabicParenR"/>
                      </a:pPr>
                      <a:r>
                        <a:rPr lang="pl-PL" sz="1050" dirty="0" smtClean="0">
                          <a:effectLst/>
                          <a:latin typeface="Times New Roman" pitchFamily="18" charset="0"/>
                          <a:ea typeface="Calibri"/>
                          <a:cs typeface="Times New Roman" pitchFamily="18" charset="0"/>
                        </a:rPr>
                        <a:t>informuje kontrolowanego inwestora o wszczęciu w trybie uproszczonym postępowania zmierzającego do wydania decyzji o wstrzymaniu oddania instalacji do użytkowania, w oparciu stwierdzone ustalenia kontroli i dowody świadczące o naruszeniu wymagań, okazując upoważnienie do tego rodzaju postępowania,</a:t>
                      </a:r>
                    </a:p>
                    <a:p>
                      <a:pPr marL="266700" indent="-138113">
                        <a:lnSpc>
                          <a:spcPct val="100000"/>
                        </a:lnSpc>
                        <a:spcAft>
                          <a:spcPts val="0"/>
                        </a:spcAft>
                        <a:buFont typeface="+mj-lt"/>
                        <a:buAutoNum type="arabicParenR"/>
                      </a:pPr>
                      <a:r>
                        <a:rPr lang="pl-PL" sz="1050" dirty="0" smtClean="0">
                          <a:effectLst/>
                          <a:latin typeface="Times New Roman" pitchFamily="18" charset="0"/>
                          <a:ea typeface="Calibri"/>
                          <a:cs typeface="Times New Roman" pitchFamily="18" charset="0"/>
                        </a:rPr>
                        <a:t>wyjaśnia przesłanki, którymi kierował się wszczynając postępowanie, </a:t>
                      </a:r>
                    </a:p>
                    <a:p>
                      <a:pPr marL="266700" indent="-138113">
                        <a:lnSpc>
                          <a:spcPct val="100000"/>
                        </a:lnSpc>
                        <a:spcAft>
                          <a:spcPts val="0"/>
                        </a:spcAft>
                        <a:buFont typeface="+mj-lt"/>
                        <a:buAutoNum type="arabicParenR"/>
                      </a:pPr>
                      <a:r>
                        <a:rPr lang="pl-PL" sz="1050" dirty="0" smtClean="0">
                          <a:effectLst/>
                          <a:latin typeface="Times New Roman" pitchFamily="18" charset="0"/>
                          <a:ea typeface="Calibri"/>
                          <a:cs typeface="Times New Roman" pitchFamily="18" charset="0"/>
                        </a:rPr>
                        <a:t>wydaje kontrolowanemu decyzję,</a:t>
                      </a:r>
                    </a:p>
                    <a:p>
                      <a:pPr marL="266700" indent="-138113">
                        <a:lnSpc>
                          <a:spcPct val="100000"/>
                        </a:lnSpc>
                        <a:spcAft>
                          <a:spcPts val="0"/>
                        </a:spcAft>
                        <a:buFont typeface="+mj-lt"/>
                        <a:buAutoNum type="arabicParenR"/>
                      </a:pPr>
                      <a:r>
                        <a:rPr lang="pl-PL" sz="1050" dirty="0" smtClean="0">
                          <a:effectLst/>
                          <a:latin typeface="Times New Roman" pitchFamily="18" charset="0"/>
                          <a:ea typeface="Calibri"/>
                          <a:cs typeface="Times New Roman" pitchFamily="18" charset="0"/>
                        </a:rPr>
                        <a:t>w protokole kontroli odnotowuje następujące informacje:</a:t>
                      </a:r>
                    </a:p>
                    <a:p>
                      <a:pPr marL="358775" indent="-138113">
                        <a:lnSpc>
                          <a:spcPct val="100000"/>
                        </a:lnSpc>
                        <a:spcAft>
                          <a:spcPts val="0"/>
                        </a:spcAft>
                        <a:buFont typeface="+mj-lt"/>
                        <a:buAutoNum type="alphaLcParenR"/>
                      </a:pPr>
                      <a:r>
                        <a:rPr lang="pl-PL" sz="1050" dirty="0" smtClean="0">
                          <a:effectLst/>
                          <a:latin typeface="Times New Roman" pitchFamily="18" charset="0"/>
                          <a:ea typeface="Calibri"/>
                          <a:cs typeface="Times New Roman" pitchFamily="18" charset="0"/>
                        </a:rPr>
                        <a:t>o wszczęciu w trybie uproszczonym postępowania zmierzającego do wydania decyzji o wstrzymaniu oddania instalacji do użytkowania, </a:t>
                      </a:r>
                    </a:p>
                    <a:p>
                      <a:pPr marL="358775" indent="-138113">
                        <a:lnSpc>
                          <a:spcPct val="100000"/>
                        </a:lnSpc>
                        <a:spcAft>
                          <a:spcPts val="0"/>
                        </a:spcAft>
                        <a:buFont typeface="+mj-lt"/>
                        <a:buAutoNum type="alphaLcParenR"/>
                      </a:pPr>
                      <a:r>
                        <a:rPr lang="pl-PL" sz="1050" dirty="0" smtClean="0">
                          <a:effectLst/>
                          <a:latin typeface="Times New Roman" pitchFamily="18" charset="0"/>
                          <a:ea typeface="Calibri"/>
                          <a:cs typeface="Times New Roman" pitchFamily="18" charset="0"/>
                        </a:rPr>
                        <a:t>o okolicznościach uzasadniających wszczęcie postępowania w trybie uproszczonym,</a:t>
                      </a:r>
                    </a:p>
                    <a:p>
                      <a:pPr marL="358775" indent="-138113">
                        <a:lnSpc>
                          <a:spcPct val="100000"/>
                        </a:lnSpc>
                        <a:spcAft>
                          <a:spcPts val="0"/>
                        </a:spcAft>
                        <a:buFont typeface="+mj-lt"/>
                        <a:buAutoNum type="alphaLcParenR"/>
                      </a:pPr>
                      <a:r>
                        <a:rPr lang="pl-PL" sz="1050" dirty="0" smtClean="0">
                          <a:effectLst/>
                          <a:latin typeface="Times New Roman" pitchFamily="18" charset="0"/>
                          <a:ea typeface="Calibri"/>
                          <a:cs typeface="Times New Roman" pitchFamily="18" charset="0"/>
                        </a:rPr>
                        <a:t>o cechach dokumentu upoważniającego inspektora przez </a:t>
                      </a:r>
                      <a:r>
                        <a:rPr lang="pl-PL" sz="1050" dirty="0" err="1" smtClean="0">
                          <a:effectLst/>
                          <a:latin typeface="Times New Roman" pitchFamily="18" charset="0"/>
                          <a:ea typeface="Calibri"/>
                          <a:cs typeface="Times New Roman" pitchFamily="18" charset="0"/>
                        </a:rPr>
                        <a:t>wioś</a:t>
                      </a:r>
                      <a:r>
                        <a:rPr lang="pl-PL" sz="1050" dirty="0" smtClean="0">
                          <a:effectLst/>
                          <a:latin typeface="Times New Roman" pitchFamily="18" charset="0"/>
                          <a:ea typeface="Calibri"/>
                          <a:cs typeface="Times New Roman" pitchFamily="18" charset="0"/>
                        </a:rPr>
                        <a:t> do wydania decyzji,</a:t>
                      </a:r>
                    </a:p>
                    <a:p>
                      <a:pPr marL="358775" indent="-138113">
                        <a:lnSpc>
                          <a:spcPct val="100000"/>
                        </a:lnSpc>
                        <a:spcAft>
                          <a:spcPts val="0"/>
                        </a:spcAft>
                        <a:buFont typeface="+mj-lt"/>
                        <a:buAutoNum type="alphaLcParenR"/>
                      </a:pPr>
                      <a:r>
                        <a:rPr lang="pl-PL" sz="1050" dirty="0" smtClean="0">
                          <a:effectLst/>
                          <a:latin typeface="Times New Roman" pitchFamily="18" charset="0"/>
                          <a:ea typeface="Calibri"/>
                          <a:cs typeface="Times New Roman" pitchFamily="18" charset="0"/>
                        </a:rPr>
                        <a:t>o stanowisku inwestora (strony) wobec przedstawionych dowodów i ustaleń kontroli,</a:t>
                      </a:r>
                    </a:p>
                    <a:p>
                      <a:pPr marL="358775" indent="-138113">
                        <a:lnSpc>
                          <a:spcPct val="100000"/>
                        </a:lnSpc>
                        <a:spcAft>
                          <a:spcPts val="0"/>
                        </a:spcAft>
                        <a:buFont typeface="+mj-lt"/>
                        <a:buAutoNum type="alphaLcParenR"/>
                      </a:pPr>
                      <a:r>
                        <a:rPr lang="pl-PL" sz="1050" dirty="0" smtClean="0">
                          <a:effectLst/>
                          <a:latin typeface="Times New Roman" pitchFamily="18" charset="0"/>
                          <a:ea typeface="Calibri"/>
                          <a:cs typeface="Times New Roman" pitchFamily="18" charset="0"/>
                        </a:rPr>
                        <a:t>o fakcie wydania decyzji i doręczenia jej stronie.</a:t>
                      </a:r>
                    </a:p>
                    <a:p>
                      <a:pPr marL="182563" indent="-182563">
                        <a:lnSpc>
                          <a:spcPct val="100000"/>
                        </a:lnSpc>
                        <a:spcAft>
                          <a:spcPts val="0"/>
                        </a:spcAft>
                        <a:buFont typeface="+mj-lt"/>
                        <a:buAutoNum type="arabicPeriod" startAt="8"/>
                      </a:pPr>
                      <a:r>
                        <a:rPr lang="pl-PL" sz="1050" dirty="0" smtClean="0">
                          <a:effectLst/>
                          <a:latin typeface="Times New Roman" pitchFamily="18" charset="0"/>
                          <a:ea typeface="Calibri"/>
                          <a:cs typeface="Times New Roman" pitchFamily="18" charset="0"/>
                        </a:rPr>
                        <a:t>Inspektor powinien pouczyć kierownika kontrolowanej jednostki, że uruchomienie instalacji, której oddanie do użytkowania zostało wstrzymane decyzją </a:t>
                      </a:r>
                      <a:r>
                        <a:rPr lang="pl-PL" sz="1050" dirty="0" err="1" smtClean="0">
                          <a:effectLst/>
                          <a:latin typeface="Times New Roman" pitchFamily="18" charset="0"/>
                          <a:ea typeface="Calibri"/>
                          <a:cs typeface="Times New Roman" pitchFamily="18" charset="0"/>
                        </a:rPr>
                        <a:t>wioś</a:t>
                      </a:r>
                      <a:r>
                        <a:rPr lang="pl-PL" sz="1050" dirty="0" smtClean="0">
                          <a:effectLst/>
                          <a:latin typeface="Times New Roman" pitchFamily="18" charset="0"/>
                          <a:ea typeface="Calibri"/>
                          <a:cs typeface="Times New Roman" pitchFamily="18" charset="0"/>
                        </a:rPr>
                        <a:t>, będzie powodować skutki przewidziane przepisami ustawy z dnia 17 czerwca 1966 r. </a:t>
                      </a:r>
                      <a:br>
                        <a:rPr lang="pl-PL" sz="1050" dirty="0" smtClean="0">
                          <a:effectLst/>
                          <a:latin typeface="Times New Roman" pitchFamily="18" charset="0"/>
                          <a:ea typeface="Calibri"/>
                          <a:cs typeface="Times New Roman" pitchFamily="18" charset="0"/>
                        </a:rPr>
                      </a:br>
                      <a:r>
                        <a:rPr lang="pl-PL" sz="1050" dirty="0" smtClean="0">
                          <a:effectLst/>
                          <a:latin typeface="Times New Roman" pitchFamily="18" charset="0"/>
                          <a:ea typeface="Calibri"/>
                          <a:cs typeface="Times New Roman" pitchFamily="18" charset="0"/>
                        </a:rPr>
                        <a:t>o postępowaniu egzekucyjnym w administracji (Dz. U. z 2005 r. Nr 229, poz. 1954), </a:t>
                      </a:r>
                      <a:br>
                        <a:rPr lang="pl-PL" sz="1050" dirty="0" smtClean="0">
                          <a:effectLst/>
                          <a:latin typeface="Times New Roman" pitchFamily="18" charset="0"/>
                          <a:ea typeface="Calibri"/>
                          <a:cs typeface="Times New Roman" pitchFamily="18" charset="0"/>
                        </a:rPr>
                      </a:br>
                      <a:r>
                        <a:rPr lang="pl-PL" sz="1050" dirty="0" smtClean="0">
                          <a:effectLst/>
                          <a:latin typeface="Times New Roman" pitchFamily="18" charset="0"/>
                          <a:ea typeface="Calibri"/>
                          <a:cs typeface="Times New Roman" pitchFamily="18" charset="0"/>
                        </a:rPr>
                        <a:t>a także że czyn taki jest zagrożony karą aresztu, albo ograniczania wolności albo grzywny na podstawie ustawy Prawo ochrony środowiska. Poinformować również należy że zgodnie z art. 186. § 1. Kodeksu karnego „Kto wbrew obowiązkowi nie utrzymuje w należytym stanie lub nie używa urządzeń zabezpieczających wodę, powietrze lub ziemię przed zanieczyszczeniem lub urządzeń zabezpieczających przed promieniowaniem radioaktywnym lub jonizującym, podlega grzywnie, karze ograniczenia wolności albo pozbawienia wolności do lat 2”. i że zgodnie z § 2 tej samej karze podlega, kto oddaje lub wbrew obowiązkowi dopuszcza do użytkowania obiekt budowlany lub zespół obiektów nie mających wymaganych prawem urządzeń określonych w § 1.</a:t>
                      </a:r>
                    </a:p>
                  </a:txBody>
                  <a:tcPr marL="50288" marR="50288"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lvl="1" indent="-228600" algn="l">
                        <a:spcBef>
                          <a:spcPts val="600"/>
                        </a:spcBef>
                        <a:spcAft>
                          <a:spcPts val="0"/>
                        </a:spcAft>
                        <a:buFont typeface="+mj-lt"/>
                        <a:buAutoNum type="arabicPeriod" startAt="7"/>
                      </a:pPr>
                      <a:r>
                        <a:rPr lang="pl-PL" sz="1050" u="none" strike="noStrike" dirty="0" smtClean="0">
                          <a:effectLst/>
                          <a:latin typeface="Times New Roman"/>
                          <a:ea typeface="Times New Roman"/>
                        </a:rPr>
                        <a:t>W </a:t>
                      </a:r>
                      <a:r>
                        <a:rPr lang="pl-PL" sz="1050" u="none" strike="noStrike" dirty="0" smtClean="0">
                          <a:solidFill>
                            <a:srgbClr val="FF0000"/>
                          </a:solidFill>
                          <a:effectLst/>
                          <a:latin typeface="Times New Roman"/>
                          <a:ea typeface="Times New Roman"/>
                        </a:rPr>
                        <a:t>przypadku jeśli przed wydaniem </a:t>
                      </a:r>
                      <a:r>
                        <a:rPr lang="pl-PL" sz="1050" u="none" strike="noStrike" dirty="0" smtClean="0">
                          <a:effectLst/>
                          <a:latin typeface="Times New Roman"/>
                          <a:ea typeface="Times New Roman"/>
                        </a:rPr>
                        <a:t>decyzji o wstrzymaniu oddania do użytkowania, </a:t>
                      </a:r>
                      <a:r>
                        <a:rPr lang="pl-PL" sz="1050" u="none" strike="noStrike" dirty="0" smtClean="0">
                          <a:solidFill>
                            <a:srgbClr val="FF0000"/>
                          </a:solidFill>
                          <a:effectLst/>
                          <a:latin typeface="Times New Roman"/>
                          <a:ea typeface="Times New Roman"/>
                        </a:rPr>
                        <a:t>inwestor spełni wymagania ochrony środowiska, których nie zrealizowanie stanowiło podstawę do wszczęcia przedmiotowego postępowania (np. </a:t>
                      </a:r>
                      <a:r>
                        <a:rPr lang="pl-PL" sz="1050" u="none" strike="noStrike" dirty="0" smtClean="0">
                          <a:effectLst/>
                          <a:latin typeface="Times New Roman"/>
                          <a:ea typeface="Times New Roman"/>
                        </a:rPr>
                        <a:t>inwestor zakończy wykonanie instalacji chroniącej środowisko, albo uzyska wymagane pozwolenie </a:t>
                      </a:r>
                      <a:r>
                        <a:rPr lang="pl-PL" sz="1050" u="none" strike="noStrike" dirty="0" smtClean="0">
                          <a:solidFill>
                            <a:srgbClr val="FF0000"/>
                          </a:solidFill>
                          <a:effectLst/>
                          <a:latin typeface="Times New Roman"/>
                          <a:ea typeface="Times New Roman"/>
                        </a:rPr>
                        <a:t>środowiskowe), prowadzone postępowanie staje się bezprzedmiotowym i należy go umorzyć </a:t>
                      </a:r>
                      <a:r>
                        <a:rPr lang="pl-PL" sz="1050" u="none" strike="noStrike" dirty="0" smtClean="0">
                          <a:effectLst/>
                          <a:latin typeface="Times New Roman"/>
                          <a:ea typeface="Times New Roman"/>
                        </a:rPr>
                        <a:t>(art. 105 § 1 kpa </a:t>
                      </a:r>
                      <a:r>
                        <a:rPr lang="pl-PL" sz="1050" u="none" strike="noStrike" dirty="0" smtClean="0">
                          <a:solidFill>
                            <a:srgbClr val="FF0000"/>
                          </a:solidFill>
                          <a:effectLst/>
                          <a:latin typeface="Times New Roman"/>
                          <a:ea typeface="Times New Roman"/>
                        </a:rPr>
                        <a:t>stanowi, że </a:t>
                      </a:r>
                      <a:r>
                        <a:rPr lang="pl-PL" sz="1050" u="none" strike="noStrike" dirty="0" smtClean="0">
                          <a:effectLst/>
                          <a:latin typeface="Times New Roman"/>
                          <a:ea typeface="Times New Roman"/>
                        </a:rPr>
                        <a:t>gdy postępowanie z jakiejkolwiek przyczyny stało się bezprzedmiotowe, organ administracji publicznej wydaje decyzję </a:t>
                      </a:r>
                      <a:br>
                        <a:rPr lang="pl-PL" sz="1050" u="none" strike="noStrike" dirty="0" smtClean="0">
                          <a:effectLst/>
                          <a:latin typeface="Times New Roman"/>
                          <a:ea typeface="Times New Roman"/>
                        </a:rPr>
                      </a:br>
                      <a:r>
                        <a:rPr lang="pl-PL" sz="1050" u="none" strike="noStrike" dirty="0" smtClean="0">
                          <a:effectLst/>
                          <a:latin typeface="Times New Roman"/>
                          <a:ea typeface="Times New Roman"/>
                        </a:rPr>
                        <a:t>o umorzeniu postępowania).</a:t>
                      </a:r>
                    </a:p>
                    <a:p>
                      <a:pPr marL="228600" lvl="1" indent="-228600" algn="l">
                        <a:spcBef>
                          <a:spcPts val="600"/>
                        </a:spcBef>
                        <a:spcAft>
                          <a:spcPts val="0"/>
                        </a:spcAft>
                        <a:buFont typeface="+mj-lt"/>
                        <a:buAutoNum type="arabicPeriod" startAt="7"/>
                      </a:pPr>
                      <a:r>
                        <a:rPr lang="pl-PL" sz="1050" u="none" strike="noStrike" dirty="0" smtClean="0">
                          <a:solidFill>
                            <a:srgbClr val="FF0000"/>
                          </a:solidFill>
                          <a:effectLst/>
                          <a:latin typeface="Times New Roman"/>
                          <a:ea typeface="Times New Roman"/>
                        </a:rPr>
                        <a:t>Wycofanie przez inwestora zgłoszenia o planowanym terminie oddania do użytkowania, po stwierdzeniu podczas kontroli nie spełnienia wymagań ochrony środowiska, nie skutkuje nie podjęciem lub umorzeniem wszczętego postępowania dotyczącego wstrzymania oddania do użytkowania. </a:t>
                      </a:r>
                    </a:p>
                    <a:p>
                      <a:pPr marL="266700" lvl="1" indent="0" algn="l">
                        <a:spcBef>
                          <a:spcPts val="600"/>
                        </a:spcBef>
                        <a:spcAft>
                          <a:spcPts val="0"/>
                        </a:spcAft>
                        <a:buFont typeface="+mj-lt"/>
                        <a:buNone/>
                      </a:pPr>
                      <a:r>
                        <a:rPr lang="pl-PL" sz="1050" b="1" u="none" strike="noStrike" dirty="0" smtClean="0">
                          <a:solidFill>
                            <a:srgbClr val="FF0000"/>
                          </a:solidFill>
                          <a:effectLst/>
                          <a:latin typeface="Times New Roman"/>
                          <a:ea typeface="Times New Roman"/>
                        </a:rPr>
                        <a:t>UWAGA</a:t>
                      </a:r>
                      <a:r>
                        <a:rPr lang="pl-PL" sz="1050" u="none" strike="noStrike" dirty="0" smtClean="0">
                          <a:solidFill>
                            <a:srgbClr val="FF0000"/>
                          </a:solidFill>
                          <a:effectLst/>
                          <a:latin typeface="Times New Roman"/>
                          <a:ea typeface="Times New Roman"/>
                        </a:rPr>
                        <a:t>: w</a:t>
                      </a:r>
                      <a:r>
                        <a:rPr lang="pl-PL" sz="1050" dirty="0" smtClean="0">
                          <a:solidFill>
                            <a:srgbClr val="FF0000"/>
                          </a:solidFill>
                          <a:effectLst/>
                          <a:latin typeface="Times New Roman"/>
                          <a:ea typeface="Times New Roman"/>
                        </a:rPr>
                        <a:t> przypadku, gdy inwestor złożył pisemne oświadczenie, że do czasu spełnienia wymagań nie podejmie użytkowania, należy rozstrzygnąć czy postępowanie należy prowadzić, i w którym kierunku (umorzenie / kontynuować).</a:t>
                      </a:r>
                      <a:endParaRPr lang="pl-PL" sz="1050" u="none" strike="noStrike" dirty="0" smtClean="0">
                        <a:solidFill>
                          <a:srgbClr val="FF0000"/>
                        </a:solidFill>
                        <a:effectLst/>
                        <a:latin typeface="Times New Roman"/>
                        <a:ea typeface="Times New Roman"/>
                      </a:endParaRPr>
                    </a:p>
                  </a:txBody>
                  <a:tcPr marL="50288" marR="50288"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710732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179512" y="1628800"/>
            <a:ext cx="8496944" cy="432048"/>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6"/>
            </a:pPr>
            <a:r>
              <a:rPr lang="pl-PL" sz="2400" b="1" u="sng" dirty="0" smtClean="0">
                <a:solidFill>
                  <a:schemeClr val="tx1"/>
                </a:solidFill>
              </a:rPr>
              <a:t>Zakończenie </a:t>
            </a:r>
            <a:r>
              <a:rPr lang="pl-PL" sz="2400" b="1" u="sng" dirty="0">
                <a:solidFill>
                  <a:schemeClr val="tx1"/>
                </a:solidFill>
              </a:rPr>
              <a:t>kontroli, działania </a:t>
            </a:r>
            <a:r>
              <a:rPr lang="pl-PL" sz="2400" b="1" u="sng" dirty="0" smtClean="0">
                <a:solidFill>
                  <a:schemeClr val="tx1"/>
                </a:solidFill>
              </a:rPr>
              <a:t>pokontrolne</a:t>
            </a:r>
            <a:r>
              <a:rPr lang="pl-PL" sz="2400" b="1" dirty="0" smtClean="0">
                <a:solidFill>
                  <a:srgbClr val="00B0F0"/>
                </a:solidFill>
              </a:rPr>
              <a:t> c.d. </a:t>
            </a:r>
          </a:p>
        </p:txBody>
      </p:sp>
      <p:graphicFrame>
        <p:nvGraphicFramePr>
          <p:cNvPr id="5" name="Tabela 4"/>
          <p:cNvGraphicFramePr>
            <a:graphicFrameLocks noGrp="1"/>
          </p:cNvGraphicFramePr>
          <p:nvPr>
            <p:extLst>
              <p:ext uri="{D42A27DB-BD31-4B8C-83A1-F6EECF244321}">
                <p14:modId xmlns:p14="http://schemas.microsoft.com/office/powerpoint/2010/main" val="2924027766"/>
              </p:ext>
            </p:extLst>
          </p:nvPr>
        </p:nvGraphicFramePr>
        <p:xfrm>
          <a:off x="107504" y="2273145"/>
          <a:ext cx="8850299" cy="4410325"/>
        </p:xfrm>
        <a:graphic>
          <a:graphicData uri="http://schemas.openxmlformats.org/drawingml/2006/table">
            <a:tbl>
              <a:tblPr firstRow="1" firstCol="1" bandRow="1"/>
              <a:tblGrid>
                <a:gridCol w="3816424"/>
                <a:gridCol w="5033875"/>
              </a:tblGrid>
              <a:tr h="226080">
                <a:tc>
                  <a:txBody>
                    <a:bodyPr/>
                    <a:lstStyle/>
                    <a:p>
                      <a:pPr algn="ctr">
                        <a:lnSpc>
                          <a:spcPct val="115000"/>
                        </a:lnSpc>
                        <a:spcAft>
                          <a:spcPts val="0"/>
                        </a:spcAft>
                      </a:pPr>
                      <a:r>
                        <a:rPr lang="pl-PL" sz="1400" b="1" dirty="0">
                          <a:effectLst/>
                          <a:latin typeface="Times New Roman"/>
                          <a:ea typeface="Calibri"/>
                          <a:cs typeface="Times New Roman"/>
                        </a:rPr>
                        <a:t>Zgodnie z obowiązującym dokumentem SK</a:t>
                      </a:r>
                      <a:endParaRPr lang="pl-PL" sz="1400" dirty="0">
                        <a:effectLst/>
                        <a:latin typeface="Calibri"/>
                        <a:ea typeface="Calibri"/>
                        <a:cs typeface="Times New Roman"/>
                      </a:endParaRPr>
                    </a:p>
                  </a:txBody>
                  <a:tcPr marL="50288" marR="50288"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l-PL" sz="1400" b="1" dirty="0" smtClean="0">
                          <a:effectLst/>
                          <a:latin typeface="Times New Roman"/>
                          <a:ea typeface="Calibri"/>
                          <a:cs typeface="Times New Roman"/>
                        </a:rPr>
                        <a:t>Proponowane zmiany</a:t>
                      </a:r>
                      <a:endParaRPr lang="pl-PL" sz="1400" dirty="0" smtClean="0">
                        <a:effectLst/>
                        <a:latin typeface="+mn-lt"/>
                        <a:ea typeface="Calibri"/>
                        <a:cs typeface="Times New Roman"/>
                      </a:endParaRPr>
                    </a:p>
                  </a:txBody>
                  <a:tcPr marL="50288" marR="50288"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0518">
                <a:tc>
                  <a:txBody>
                    <a:bodyPr/>
                    <a:lstStyle/>
                    <a:p>
                      <a:pPr marL="228600" indent="-228600">
                        <a:lnSpc>
                          <a:spcPct val="100000"/>
                        </a:lnSpc>
                        <a:spcAft>
                          <a:spcPts val="0"/>
                        </a:spcAft>
                        <a:buFont typeface="+mj-lt"/>
                        <a:buAutoNum type="arabicPeriod" startAt="9"/>
                      </a:pPr>
                      <a:r>
                        <a:rPr lang="pl-PL" sz="1100" dirty="0" smtClean="0">
                          <a:effectLst/>
                          <a:latin typeface="Times New Roman" pitchFamily="18" charset="0"/>
                          <a:ea typeface="Calibri"/>
                          <a:cs typeface="Times New Roman" pitchFamily="18" charset="0"/>
                        </a:rPr>
                        <a:t>Inspektor powinien również poinformować inwestora, że rozpoczęcie eksploatacji instalacji, której oddanie do użytkowania zostało wstrzymane, może nastąpić na wniosek zainteresowanego, po uzyskaniu decyzji wojewódzkiego inspektora ochrony środowiska o wyrażeniu zgody na przystąpienie do użytkowania, jeśli stwierdzi, że ustały przyczyny wstrzymania oddania instalacji do użytkowania. </a:t>
                      </a:r>
                    </a:p>
                    <a:p>
                      <a:pPr marL="0" indent="0">
                        <a:lnSpc>
                          <a:spcPct val="100000"/>
                        </a:lnSpc>
                        <a:spcAft>
                          <a:spcPts val="0"/>
                        </a:spcAft>
                        <a:buFont typeface="+mj-lt"/>
                        <a:buNone/>
                      </a:pPr>
                      <a:endParaRPr lang="pl-PL" sz="1100" dirty="0" smtClean="0">
                        <a:effectLst/>
                        <a:latin typeface="Times New Roman" pitchFamily="18" charset="0"/>
                        <a:ea typeface="Calibri"/>
                        <a:cs typeface="Times New Roman" pitchFamily="18" charset="0"/>
                      </a:endParaRPr>
                    </a:p>
                  </a:txBody>
                  <a:tcPr marL="50288" marR="50288"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lvl="1" indent="-228600" algn="l">
                        <a:spcBef>
                          <a:spcPts val="600"/>
                        </a:spcBef>
                        <a:spcAft>
                          <a:spcPts val="0"/>
                        </a:spcAft>
                        <a:buFont typeface="+mj-lt"/>
                        <a:buAutoNum type="arabicPeriod" startAt="9"/>
                      </a:pPr>
                      <a:r>
                        <a:rPr lang="pl-PL" sz="1100" u="none" strike="noStrike" dirty="0" smtClean="0">
                          <a:effectLst/>
                          <a:latin typeface="Times New Roman"/>
                          <a:ea typeface="Times New Roman"/>
                        </a:rPr>
                        <a:t>Przeprowadzający kontrolę inspektor </a:t>
                      </a:r>
                      <a:r>
                        <a:rPr lang="pl-PL" sz="1100" u="none" strike="noStrike" dirty="0" smtClean="0">
                          <a:solidFill>
                            <a:srgbClr val="FF0000"/>
                          </a:solidFill>
                          <a:effectLst/>
                          <a:latin typeface="Times New Roman"/>
                          <a:ea typeface="Times New Roman"/>
                        </a:rPr>
                        <a:t>na podstawie wydanego przez </a:t>
                      </a:r>
                      <a:r>
                        <a:rPr lang="pl-PL" sz="1100" u="none" strike="noStrike" dirty="0" err="1" smtClean="0">
                          <a:solidFill>
                            <a:srgbClr val="FF0000"/>
                          </a:solidFill>
                          <a:effectLst/>
                          <a:latin typeface="Times New Roman"/>
                          <a:ea typeface="Times New Roman"/>
                        </a:rPr>
                        <a:t>wioś</a:t>
                      </a:r>
                      <a:r>
                        <a:rPr lang="pl-PL" sz="1100" u="none" strike="noStrike" dirty="0" smtClean="0">
                          <a:solidFill>
                            <a:srgbClr val="FF0000"/>
                          </a:solidFill>
                          <a:effectLst/>
                          <a:latin typeface="Times New Roman"/>
                          <a:ea typeface="Times New Roman"/>
                        </a:rPr>
                        <a:t> upoważnienia może wydać w jego imieniu </a:t>
                      </a:r>
                      <a:r>
                        <a:rPr lang="pl-PL" sz="1100" u="none" strike="noStrike" dirty="0" smtClean="0">
                          <a:effectLst/>
                          <a:latin typeface="Times New Roman"/>
                          <a:ea typeface="Times New Roman"/>
                        </a:rPr>
                        <a:t>decyzj</a:t>
                      </a:r>
                      <a:r>
                        <a:rPr lang="pl-PL" sz="1100" u="none" strike="noStrike" dirty="0" smtClean="0">
                          <a:solidFill>
                            <a:srgbClr val="FF0000"/>
                          </a:solidFill>
                          <a:effectLst/>
                          <a:latin typeface="Times New Roman"/>
                          <a:ea typeface="Times New Roman"/>
                        </a:rPr>
                        <a:t>ę</a:t>
                      </a:r>
                      <a:r>
                        <a:rPr lang="pl-PL" sz="1100" u="none" strike="noStrike" dirty="0" smtClean="0">
                          <a:effectLst/>
                          <a:latin typeface="Times New Roman"/>
                          <a:ea typeface="Times New Roman"/>
                        </a:rPr>
                        <a:t> o wstrzymaniu oddania instalacji do użytkowania, stosując tryb uproszczony, </a:t>
                      </a:r>
                      <a:r>
                        <a:rPr lang="pl-PL" sz="1100" u="none" strike="noStrike" dirty="0" smtClean="0">
                          <a:solidFill>
                            <a:srgbClr val="FF0000"/>
                          </a:solidFill>
                          <a:effectLst/>
                          <a:latin typeface="Times New Roman"/>
                          <a:ea typeface="Times New Roman"/>
                        </a:rPr>
                        <a:t>w tym przypadku </a:t>
                      </a:r>
                      <a:r>
                        <a:rPr lang="pl-PL" sz="1100" u="none" strike="noStrike" dirty="0" smtClean="0">
                          <a:effectLst/>
                          <a:latin typeface="Times New Roman"/>
                          <a:ea typeface="Times New Roman"/>
                        </a:rPr>
                        <a:t>inspektor zachowuje następującą kolejność postępowania:</a:t>
                      </a:r>
                    </a:p>
                    <a:p>
                      <a:pPr marL="266700" lvl="1" indent="-136525" algn="l">
                        <a:spcBef>
                          <a:spcPts val="0"/>
                        </a:spcBef>
                        <a:spcAft>
                          <a:spcPts val="0"/>
                        </a:spcAft>
                        <a:buFont typeface="+mj-lt"/>
                        <a:buAutoNum type="arabicParenR"/>
                      </a:pPr>
                      <a:r>
                        <a:rPr lang="pl-PL" sz="1100" u="none" strike="noStrike" dirty="0" smtClean="0">
                          <a:effectLst/>
                          <a:latin typeface="Times New Roman"/>
                          <a:ea typeface="Times New Roman"/>
                        </a:rPr>
                        <a:t>informuje kontrolowanego inwestora o wszczęciu w trybie uproszczonym postępowania zmierzającego do wydania decyzji o wstrzymaniu oddania </a:t>
                      </a:r>
                      <a:r>
                        <a:rPr lang="pl-PL" sz="1100" u="none" strike="noStrike" dirty="0" smtClean="0">
                          <a:solidFill>
                            <a:srgbClr val="FF0000"/>
                          </a:solidFill>
                          <a:effectLst/>
                          <a:latin typeface="Times New Roman"/>
                          <a:ea typeface="Times New Roman"/>
                        </a:rPr>
                        <a:t>nowo zbudowanego lub przebudowanego obiektu budowlanego, zespołu obiektów lub </a:t>
                      </a:r>
                      <a:r>
                        <a:rPr lang="pl-PL" sz="1100" u="none" strike="noStrike" dirty="0" smtClean="0">
                          <a:effectLst/>
                          <a:latin typeface="Times New Roman"/>
                          <a:ea typeface="Times New Roman"/>
                        </a:rPr>
                        <a:t>instalacji do użytkowania, w oparciu </a:t>
                      </a:r>
                      <a:r>
                        <a:rPr lang="pl-PL" sz="1100" u="none" strike="noStrike" dirty="0" smtClean="0">
                          <a:solidFill>
                            <a:srgbClr val="FF0000"/>
                          </a:solidFill>
                          <a:effectLst/>
                          <a:latin typeface="Times New Roman"/>
                          <a:ea typeface="Times New Roman"/>
                        </a:rPr>
                        <a:t>o</a:t>
                      </a:r>
                      <a:r>
                        <a:rPr lang="pl-PL" sz="1100" u="none" strike="noStrike" dirty="0" smtClean="0">
                          <a:effectLst/>
                          <a:latin typeface="Times New Roman"/>
                          <a:ea typeface="Times New Roman"/>
                        </a:rPr>
                        <a:t> stwierdzone ustalenia kontroli i dowody świadczące o naruszeniu wymagań, okazując upoważnienie do tego rodzaju postępowania,</a:t>
                      </a:r>
                    </a:p>
                    <a:p>
                      <a:pPr marL="266700" lvl="1" indent="-136525" algn="l">
                        <a:spcBef>
                          <a:spcPts val="0"/>
                        </a:spcBef>
                        <a:spcAft>
                          <a:spcPts val="0"/>
                        </a:spcAft>
                        <a:buFont typeface="+mj-lt"/>
                        <a:buAutoNum type="arabicParenR"/>
                      </a:pPr>
                      <a:r>
                        <a:rPr lang="pl-PL" sz="1100" u="none" strike="noStrike" dirty="0" smtClean="0">
                          <a:effectLst/>
                          <a:latin typeface="Times New Roman"/>
                          <a:ea typeface="Times New Roman"/>
                        </a:rPr>
                        <a:t>wyjaśnia przesłanki, którymi kierował się wszczynając postępowanie,</a:t>
                      </a:r>
                    </a:p>
                    <a:p>
                      <a:pPr marL="266700" lvl="1" indent="-136525" algn="l">
                        <a:spcBef>
                          <a:spcPts val="0"/>
                        </a:spcBef>
                        <a:spcAft>
                          <a:spcPts val="0"/>
                        </a:spcAft>
                        <a:buFont typeface="+mj-lt"/>
                        <a:buAutoNum type="arabicParenR"/>
                      </a:pPr>
                      <a:r>
                        <a:rPr lang="pl-PL" sz="1100" u="none" strike="noStrike" dirty="0" smtClean="0">
                          <a:effectLst/>
                          <a:latin typeface="Times New Roman"/>
                          <a:ea typeface="Times New Roman"/>
                        </a:rPr>
                        <a:t>wydaje kontrolowanemu decyzję </a:t>
                      </a:r>
                      <a:r>
                        <a:rPr lang="pl-PL" sz="1100" u="none" strike="noStrike" dirty="0" smtClean="0">
                          <a:solidFill>
                            <a:srgbClr val="FF0000"/>
                          </a:solidFill>
                          <a:effectLst/>
                          <a:latin typeface="Times New Roman"/>
                          <a:ea typeface="Times New Roman"/>
                        </a:rPr>
                        <a:t>(wzór takiej decyzji przedstawiono </a:t>
                      </a:r>
                      <a:br>
                        <a:rPr lang="pl-PL" sz="1100" u="none" strike="noStrike" dirty="0" smtClean="0">
                          <a:solidFill>
                            <a:srgbClr val="FF0000"/>
                          </a:solidFill>
                          <a:effectLst/>
                          <a:latin typeface="Times New Roman"/>
                          <a:ea typeface="Times New Roman"/>
                        </a:rPr>
                      </a:br>
                      <a:r>
                        <a:rPr lang="pl-PL" sz="1100" u="none" strike="noStrike" dirty="0" smtClean="0">
                          <a:solidFill>
                            <a:srgbClr val="FF0000"/>
                          </a:solidFill>
                          <a:effectLst/>
                          <a:latin typeface="Times New Roman"/>
                          <a:ea typeface="Times New Roman"/>
                        </a:rPr>
                        <a:t>w załączniku),</a:t>
                      </a:r>
                    </a:p>
                    <a:p>
                      <a:pPr marL="266700" lvl="1" indent="-136525" algn="l">
                        <a:spcBef>
                          <a:spcPts val="0"/>
                        </a:spcBef>
                        <a:spcAft>
                          <a:spcPts val="0"/>
                        </a:spcAft>
                        <a:buFont typeface="+mj-lt"/>
                        <a:buAutoNum type="arabicParenR"/>
                      </a:pPr>
                      <a:r>
                        <a:rPr lang="pl-PL" sz="1100" u="none" strike="noStrike" dirty="0" smtClean="0">
                          <a:effectLst/>
                          <a:latin typeface="Times New Roman"/>
                          <a:ea typeface="Times New Roman"/>
                        </a:rPr>
                        <a:t>w protokole kontroli odnotowuje następujące informacje:</a:t>
                      </a:r>
                    </a:p>
                    <a:p>
                      <a:pPr marL="449263" lvl="1" indent="-182563" algn="l">
                        <a:spcBef>
                          <a:spcPts val="0"/>
                        </a:spcBef>
                        <a:spcAft>
                          <a:spcPts val="0"/>
                        </a:spcAft>
                        <a:buFont typeface="+mj-lt"/>
                        <a:buAutoNum type="alphaLcParenR"/>
                      </a:pPr>
                      <a:r>
                        <a:rPr lang="pl-PL" sz="1100" u="none" strike="noStrike" dirty="0" smtClean="0">
                          <a:effectLst/>
                          <a:latin typeface="Times New Roman"/>
                          <a:ea typeface="Times New Roman"/>
                        </a:rPr>
                        <a:t>o wszczęciu w trybie uproszczonym postępowania zmierzającego do wydania decyzji o wstrzymaniu oddania instalacji do użytkowania,</a:t>
                      </a:r>
                    </a:p>
                    <a:p>
                      <a:pPr marL="449263" lvl="1" indent="-182563" algn="l">
                        <a:spcBef>
                          <a:spcPts val="0"/>
                        </a:spcBef>
                        <a:spcAft>
                          <a:spcPts val="0"/>
                        </a:spcAft>
                        <a:buFont typeface="+mj-lt"/>
                        <a:buAutoNum type="alphaLcParenR"/>
                      </a:pPr>
                      <a:r>
                        <a:rPr lang="pl-PL" sz="1100" u="none" strike="noStrike" dirty="0" smtClean="0">
                          <a:effectLst/>
                          <a:latin typeface="Times New Roman"/>
                          <a:ea typeface="Times New Roman"/>
                        </a:rPr>
                        <a:t>o okolicznościach uzasadniających wszczęcie postępowania w trybie uproszczonym,</a:t>
                      </a:r>
                    </a:p>
                    <a:p>
                      <a:pPr marL="449263" lvl="1" indent="-182563" algn="l">
                        <a:spcBef>
                          <a:spcPts val="0"/>
                        </a:spcBef>
                        <a:spcAft>
                          <a:spcPts val="0"/>
                        </a:spcAft>
                        <a:buFont typeface="+mj-lt"/>
                        <a:buAutoNum type="alphaLcParenR"/>
                      </a:pPr>
                      <a:r>
                        <a:rPr lang="pl-PL" sz="1100" u="none" strike="noStrike" dirty="0" smtClean="0">
                          <a:effectLst/>
                          <a:latin typeface="Times New Roman"/>
                          <a:ea typeface="Times New Roman"/>
                        </a:rPr>
                        <a:t>o cechach dokumentu upoważniającego inspektora przez </a:t>
                      </a:r>
                      <a:r>
                        <a:rPr lang="pl-PL" sz="1100" u="none" strike="noStrike" dirty="0" err="1" smtClean="0">
                          <a:effectLst/>
                          <a:latin typeface="Times New Roman"/>
                          <a:ea typeface="Times New Roman"/>
                        </a:rPr>
                        <a:t>wioś</a:t>
                      </a:r>
                      <a:r>
                        <a:rPr lang="pl-PL" sz="1100" u="none" strike="noStrike" dirty="0" smtClean="0">
                          <a:effectLst/>
                          <a:latin typeface="Times New Roman"/>
                          <a:ea typeface="Times New Roman"/>
                        </a:rPr>
                        <a:t> do wydania decyzji,</a:t>
                      </a:r>
                    </a:p>
                    <a:p>
                      <a:pPr marL="449263" lvl="1" indent="-182563" algn="l">
                        <a:spcBef>
                          <a:spcPts val="0"/>
                        </a:spcBef>
                        <a:spcAft>
                          <a:spcPts val="0"/>
                        </a:spcAft>
                        <a:buFont typeface="+mj-lt"/>
                        <a:buAutoNum type="alphaLcParenR"/>
                      </a:pPr>
                      <a:r>
                        <a:rPr lang="pl-PL" sz="1100" u="none" strike="noStrike" dirty="0" smtClean="0">
                          <a:effectLst/>
                          <a:latin typeface="Times New Roman"/>
                          <a:ea typeface="Times New Roman"/>
                        </a:rPr>
                        <a:t>o stanowisku inwestora (strony) wobec przedstawionych dowodów i ustaleń kontroli,</a:t>
                      </a:r>
                    </a:p>
                    <a:p>
                      <a:pPr marL="449263" lvl="1" indent="-182563" algn="l">
                        <a:spcBef>
                          <a:spcPts val="0"/>
                        </a:spcBef>
                        <a:spcAft>
                          <a:spcPts val="0"/>
                        </a:spcAft>
                        <a:buFont typeface="+mj-lt"/>
                        <a:buAutoNum type="alphaLcParenR"/>
                      </a:pPr>
                      <a:r>
                        <a:rPr lang="pl-PL" sz="1100" u="none" strike="noStrike" dirty="0" smtClean="0">
                          <a:effectLst/>
                          <a:latin typeface="Times New Roman"/>
                          <a:ea typeface="Times New Roman"/>
                        </a:rPr>
                        <a:t>o fakcie wydania decyzji i doręczenia jej stronie.</a:t>
                      </a:r>
                    </a:p>
                  </a:txBody>
                  <a:tcPr marL="50288" marR="50288"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05563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173812" y="1052736"/>
            <a:ext cx="8496944" cy="432048"/>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6"/>
            </a:pPr>
            <a:r>
              <a:rPr lang="pl-PL" sz="2400" b="1" u="sng" dirty="0" smtClean="0">
                <a:solidFill>
                  <a:schemeClr val="tx1"/>
                </a:solidFill>
              </a:rPr>
              <a:t>Zakończenie </a:t>
            </a:r>
            <a:r>
              <a:rPr lang="pl-PL" sz="2400" b="1" u="sng" dirty="0">
                <a:solidFill>
                  <a:schemeClr val="tx1"/>
                </a:solidFill>
              </a:rPr>
              <a:t>kontroli, działania </a:t>
            </a:r>
            <a:r>
              <a:rPr lang="pl-PL" sz="2400" b="1" u="sng" dirty="0" smtClean="0">
                <a:solidFill>
                  <a:schemeClr val="tx1"/>
                </a:solidFill>
              </a:rPr>
              <a:t>pokontrolne</a:t>
            </a:r>
            <a:r>
              <a:rPr lang="pl-PL" sz="2400" b="1" dirty="0" smtClean="0">
                <a:solidFill>
                  <a:srgbClr val="00B0F0"/>
                </a:solidFill>
              </a:rPr>
              <a:t> c.d. </a:t>
            </a:r>
          </a:p>
        </p:txBody>
      </p:sp>
      <p:graphicFrame>
        <p:nvGraphicFramePr>
          <p:cNvPr id="5" name="Tabela 4"/>
          <p:cNvGraphicFramePr>
            <a:graphicFrameLocks noGrp="1"/>
          </p:cNvGraphicFramePr>
          <p:nvPr>
            <p:extLst>
              <p:ext uri="{D42A27DB-BD31-4B8C-83A1-F6EECF244321}">
                <p14:modId xmlns:p14="http://schemas.microsoft.com/office/powerpoint/2010/main" val="3273092306"/>
              </p:ext>
            </p:extLst>
          </p:nvPr>
        </p:nvGraphicFramePr>
        <p:xfrm>
          <a:off x="107504" y="1628800"/>
          <a:ext cx="8928992" cy="5112568"/>
        </p:xfrm>
        <a:graphic>
          <a:graphicData uri="http://schemas.openxmlformats.org/drawingml/2006/table">
            <a:tbl>
              <a:tblPr firstRow="1" firstCol="1" bandRow="1"/>
              <a:tblGrid>
                <a:gridCol w="2520280"/>
                <a:gridCol w="6408712"/>
              </a:tblGrid>
              <a:tr h="418251">
                <a:tc>
                  <a:txBody>
                    <a:bodyPr/>
                    <a:lstStyle/>
                    <a:p>
                      <a:pPr algn="ctr">
                        <a:lnSpc>
                          <a:spcPct val="115000"/>
                        </a:lnSpc>
                        <a:spcAft>
                          <a:spcPts val="0"/>
                        </a:spcAft>
                      </a:pPr>
                      <a:r>
                        <a:rPr lang="pl-PL" sz="1200" b="1" dirty="0">
                          <a:effectLst/>
                          <a:latin typeface="Times New Roman"/>
                          <a:ea typeface="Calibri"/>
                          <a:cs typeface="Times New Roman"/>
                        </a:rPr>
                        <a:t>Zgodnie z obowiązującym dokumentem SK</a:t>
                      </a:r>
                      <a:endParaRPr lang="pl-PL" sz="1200" dirty="0">
                        <a:effectLst/>
                        <a:latin typeface="Calibri"/>
                        <a:ea typeface="Calibri"/>
                        <a:cs typeface="Times New Roman"/>
                      </a:endParaRPr>
                    </a:p>
                  </a:txBody>
                  <a:tcPr marL="50288" marR="50288"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pl-PL" sz="1200" b="1" dirty="0" smtClean="0">
                          <a:effectLst/>
                          <a:latin typeface="Times New Roman"/>
                          <a:ea typeface="Calibri"/>
                          <a:cs typeface="Times New Roman"/>
                        </a:rPr>
                        <a:t>Proponowane zmiany</a:t>
                      </a:r>
                      <a:endParaRPr lang="pl-PL" sz="1200" dirty="0" smtClean="0">
                        <a:effectLst/>
                        <a:latin typeface="+mn-lt"/>
                        <a:ea typeface="Calibri"/>
                        <a:cs typeface="Times New Roman"/>
                      </a:endParaRPr>
                    </a:p>
                  </a:txBody>
                  <a:tcPr marL="50288" marR="50288"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94317">
                <a:tc>
                  <a:txBody>
                    <a:bodyPr/>
                    <a:lstStyle/>
                    <a:p>
                      <a:pPr marL="228600" indent="-228600">
                        <a:lnSpc>
                          <a:spcPct val="100000"/>
                        </a:lnSpc>
                        <a:spcAft>
                          <a:spcPts val="0"/>
                        </a:spcAft>
                        <a:buFont typeface="+mj-lt"/>
                        <a:buAutoNum type="arabicPeriod" startAt="10"/>
                      </a:pPr>
                      <a:r>
                        <a:rPr lang="pl-PL" sz="1000" dirty="0" smtClean="0">
                          <a:effectLst/>
                          <a:latin typeface="Times New Roman" pitchFamily="18" charset="0"/>
                          <a:ea typeface="Calibri"/>
                          <a:cs typeface="Times New Roman" pitchFamily="18" charset="0"/>
                        </a:rPr>
                        <a:t>Ustalenia kontroli, zależnie od rodzaju i skali naruszeń, mogą skutkować podjęciem następujących działań: </a:t>
                      </a:r>
                    </a:p>
                    <a:p>
                      <a:pPr marL="358775" indent="-136525">
                        <a:lnSpc>
                          <a:spcPct val="100000"/>
                        </a:lnSpc>
                        <a:spcAft>
                          <a:spcPts val="0"/>
                        </a:spcAft>
                        <a:buFont typeface="+mj-lt"/>
                        <a:buAutoNum type="arabicParenR"/>
                      </a:pPr>
                      <a:r>
                        <a:rPr lang="pl-PL" sz="1000" dirty="0" smtClean="0">
                          <a:effectLst/>
                          <a:latin typeface="Times New Roman" pitchFamily="18" charset="0"/>
                          <a:ea typeface="Calibri"/>
                          <a:cs typeface="Times New Roman" pitchFamily="18" charset="0"/>
                        </a:rPr>
                        <a:t>nałożenie grzywny w drodze mandatu karnego, </a:t>
                      </a:r>
                    </a:p>
                    <a:p>
                      <a:pPr marL="358775" indent="-136525">
                        <a:lnSpc>
                          <a:spcPct val="100000"/>
                        </a:lnSpc>
                        <a:spcAft>
                          <a:spcPts val="0"/>
                        </a:spcAft>
                        <a:buFont typeface="+mj-lt"/>
                        <a:buAutoNum type="arabicParenR"/>
                      </a:pPr>
                      <a:r>
                        <a:rPr lang="pl-PL" sz="1000" dirty="0" smtClean="0">
                          <a:effectLst/>
                          <a:latin typeface="Times New Roman" pitchFamily="18" charset="0"/>
                          <a:ea typeface="Calibri"/>
                          <a:cs typeface="Times New Roman" pitchFamily="18" charset="0"/>
                        </a:rPr>
                        <a:t>wydanie zarządzenia pokontrolnego,</a:t>
                      </a:r>
                    </a:p>
                    <a:p>
                      <a:pPr marL="358775" indent="-136525">
                        <a:lnSpc>
                          <a:spcPct val="100000"/>
                        </a:lnSpc>
                        <a:spcAft>
                          <a:spcPts val="0"/>
                        </a:spcAft>
                        <a:buFont typeface="+mj-lt"/>
                        <a:buAutoNum type="arabicParenR"/>
                      </a:pPr>
                      <a:r>
                        <a:rPr lang="pl-PL" sz="1000" dirty="0" smtClean="0">
                          <a:effectLst/>
                          <a:latin typeface="Times New Roman" pitchFamily="18" charset="0"/>
                          <a:ea typeface="Calibri"/>
                          <a:cs typeface="Times New Roman" pitchFamily="18" charset="0"/>
                        </a:rPr>
                        <a:t>wystąpienie do właściwych organów, w przypadku braku decyzji lub wadliwości wydanych decyzji administracyjnych, w zakresie ochrony środowiska, dotyczących oddawanego do eksploatacji przedsięwzięcia,</a:t>
                      </a:r>
                    </a:p>
                    <a:p>
                      <a:pPr marL="358775" indent="-136525">
                        <a:lnSpc>
                          <a:spcPct val="100000"/>
                        </a:lnSpc>
                        <a:spcAft>
                          <a:spcPts val="0"/>
                        </a:spcAft>
                        <a:buFont typeface="+mj-lt"/>
                        <a:buAutoNum type="arabicParenR"/>
                      </a:pPr>
                      <a:r>
                        <a:rPr lang="pl-PL" sz="1000" dirty="0" smtClean="0">
                          <a:effectLst/>
                          <a:latin typeface="Times New Roman" pitchFamily="18" charset="0"/>
                          <a:ea typeface="Calibri"/>
                          <a:cs typeface="Times New Roman" pitchFamily="18" charset="0"/>
                        </a:rPr>
                        <a:t>powiadomienie właściwego organu nadzoru budowlanego, w przypadku stwierdzenia odstępstw od projektu budowlanego, w zakresie urządzeń ochrony środowiska lub źródeł emisji,</a:t>
                      </a:r>
                    </a:p>
                    <a:p>
                      <a:pPr marL="358775" indent="-136525">
                        <a:lnSpc>
                          <a:spcPct val="100000"/>
                        </a:lnSpc>
                        <a:spcAft>
                          <a:spcPts val="0"/>
                        </a:spcAft>
                        <a:buFont typeface="+mj-lt"/>
                        <a:buAutoNum type="arabicParenR"/>
                      </a:pPr>
                      <a:r>
                        <a:rPr lang="pl-PL" sz="1000" dirty="0" smtClean="0">
                          <a:effectLst/>
                          <a:latin typeface="Times New Roman" pitchFamily="18" charset="0"/>
                          <a:ea typeface="Calibri"/>
                          <a:cs typeface="Times New Roman" pitchFamily="18" charset="0"/>
                        </a:rPr>
                        <a:t>wydanie decyzji o wstrzymaniu oddania instalacji do użytkowania; wydając decyzję wstrzymującą inspektor w protokole kontroli zamieszcza stosowną adnotację z podaniem  numeru upoważnienia do jej wydania</a:t>
                      </a:r>
                    </a:p>
                    <a:p>
                      <a:pPr marL="0" indent="0">
                        <a:lnSpc>
                          <a:spcPct val="100000"/>
                        </a:lnSpc>
                        <a:spcAft>
                          <a:spcPts val="0"/>
                        </a:spcAft>
                        <a:buFont typeface="+mj-lt"/>
                        <a:buNone/>
                      </a:pPr>
                      <a:endParaRPr lang="pl-PL" sz="1000" dirty="0" smtClean="0">
                        <a:effectLst/>
                        <a:latin typeface="Times New Roman" pitchFamily="18" charset="0"/>
                        <a:ea typeface="Calibri"/>
                        <a:cs typeface="Times New Roman" pitchFamily="18" charset="0"/>
                      </a:endParaRPr>
                    </a:p>
                    <a:p>
                      <a:pPr marL="0" indent="0">
                        <a:lnSpc>
                          <a:spcPct val="100000"/>
                        </a:lnSpc>
                        <a:spcAft>
                          <a:spcPts val="0"/>
                        </a:spcAft>
                        <a:buFont typeface="+mj-lt"/>
                        <a:buNone/>
                      </a:pPr>
                      <a:r>
                        <a:rPr lang="pl-PL" sz="1000" dirty="0" smtClean="0">
                          <a:effectLst/>
                          <a:latin typeface="Times New Roman" pitchFamily="18" charset="0"/>
                          <a:ea typeface="Calibri"/>
                          <a:cs typeface="Times New Roman" pitchFamily="18" charset="0"/>
                        </a:rPr>
                        <a:t>W załączniku przedstawiono wzór takiej decyzji.</a:t>
                      </a:r>
                    </a:p>
                    <a:p>
                      <a:pPr marL="0" indent="0">
                        <a:lnSpc>
                          <a:spcPct val="100000"/>
                        </a:lnSpc>
                        <a:spcAft>
                          <a:spcPts val="0"/>
                        </a:spcAft>
                        <a:buFont typeface="+mj-lt"/>
                        <a:buNone/>
                      </a:pPr>
                      <a:endParaRPr lang="pl-PL" sz="1000" dirty="0" smtClean="0">
                        <a:effectLst/>
                        <a:latin typeface="Times New Roman" pitchFamily="18" charset="0"/>
                        <a:ea typeface="Calibri"/>
                        <a:cs typeface="Times New Roman" pitchFamily="18" charset="0"/>
                      </a:endParaRPr>
                    </a:p>
                  </a:txBody>
                  <a:tcPr marL="50288" marR="50288"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lvl="1" indent="-228600" algn="l">
                        <a:spcBef>
                          <a:spcPts val="0"/>
                        </a:spcBef>
                        <a:spcAft>
                          <a:spcPts val="0"/>
                        </a:spcAft>
                        <a:buFont typeface="+mj-lt"/>
                        <a:buAutoNum type="arabicPeriod" startAt="10"/>
                      </a:pPr>
                      <a:r>
                        <a:rPr lang="pl-PL" sz="1000" u="none" strike="noStrike" dirty="0" smtClean="0">
                          <a:effectLst/>
                          <a:latin typeface="Times New Roman"/>
                          <a:ea typeface="Times New Roman"/>
                        </a:rPr>
                        <a:t>Inspektor powinien pouczyć kierownika kontrolowanej jednostki, że uruchomienie instalacji, której oddanie do użytkowania zostało wstrzymane decyzją </a:t>
                      </a:r>
                      <a:r>
                        <a:rPr lang="pl-PL" sz="1000" u="none" strike="noStrike" dirty="0" err="1" smtClean="0">
                          <a:effectLst/>
                          <a:latin typeface="Times New Roman"/>
                          <a:ea typeface="Times New Roman"/>
                        </a:rPr>
                        <a:t>wioś</a:t>
                      </a:r>
                      <a:r>
                        <a:rPr lang="pl-PL" sz="1000" u="none" strike="noStrike" dirty="0" smtClean="0">
                          <a:effectLst/>
                          <a:latin typeface="Times New Roman"/>
                          <a:ea typeface="Times New Roman"/>
                        </a:rPr>
                        <a:t>, będzie powodować skutki przewidziane przepisami ustawy z dnia 17 czerwca 1966 r. o postępowaniu egzekucyjnym w administracji (</a:t>
                      </a:r>
                      <a:r>
                        <a:rPr lang="pl-PL" sz="1000" u="none" strike="noStrike" dirty="0" err="1" smtClean="0">
                          <a:effectLst/>
                          <a:latin typeface="Times New Roman"/>
                          <a:ea typeface="Times New Roman"/>
                        </a:rPr>
                        <a:t>Dz.U</a:t>
                      </a:r>
                      <a:r>
                        <a:rPr lang="pl-PL" sz="1000" u="none" strike="noStrike" dirty="0" smtClean="0">
                          <a:effectLst/>
                          <a:latin typeface="Times New Roman"/>
                          <a:ea typeface="Times New Roman"/>
                        </a:rPr>
                        <a:t>. z 2005 r. Nr 229, poz. 1954), a także, że czyn taki jest zagrożony karą aresztu, albo ograniczania wolności albo grzywny na podstawie ustawy Prawo ochrony </a:t>
                      </a:r>
                      <a:r>
                        <a:rPr lang="pl-PL" sz="1000" u="none" strike="noStrike" dirty="0" smtClean="0">
                          <a:effectLst/>
                          <a:latin typeface="Times New Roman"/>
                          <a:ea typeface="Times New Roman"/>
                        </a:rPr>
                        <a:t>środowiska. </a:t>
                      </a:r>
                      <a:endParaRPr lang="pl-PL" sz="1000" u="none" strike="noStrike" dirty="0" smtClean="0">
                        <a:effectLst/>
                        <a:latin typeface="Times New Roman"/>
                        <a:ea typeface="Times New Roman"/>
                      </a:endParaRPr>
                    </a:p>
                    <a:p>
                      <a:pPr marL="228600" lvl="1" indent="-228600" algn="l">
                        <a:spcBef>
                          <a:spcPts val="0"/>
                        </a:spcBef>
                        <a:spcAft>
                          <a:spcPts val="0"/>
                        </a:spcAft>
                        <a:buFont typeface="+mj-lt"/>
                        <a:buAutoNum type="arabicPeriod" startAt="10"/>
                      </a:pPr>
                      <a:r>
                        <a:rPr lang="pl-PL" sz="1000" u="none" strike="noStrike" dirty="0" smtClean="0">
                          <a:effectLst/>
                          <a:latin typeface="Times New Roman"/>
                          <a:ea typeface="Times New Roman"/>
                        </a:rPr>
                        <a:t>Inspektor </a:t>
                      </a:r>
                      <a:r>
                        <a:rPr lang="pl-PL" sz="1000" u="none" strike="noStrike" dirty="0" smtClean="0">
                          <a:solidFill>
                            <a:srgbClr val="FF0000"/>
                          </a:solidFill>
                          <a:effectLst/>
                          <a:latin typeface="Times New Roman"/>
                          <a:ea typeface="Times New Roman"/>
                        </a:rPr>
                        <a:t>informuje</a:t>
                      </a:r>
                      <a:r>
                        <a:rPr lang="pl-PL" sz="1000" u="none" strike="noStrike" dirty="0" smtClean="0">
                          <a:effectLst/>
                          <a:latin typeface="Times New Roman"/>
                          <a:ea typeface="Times New Roman"/>
                        </a:rPr>
                        <a:t> inwestora, że rozpoczęcie eksploatacji </a:t>
                      </a:r>
                      <a:r>
                        <a:rPr lang="pl-PL" sz="1000" u="none" strike="noStrike" dirty="0" smtClean="0">
                          <a:solidFill>
                            <a:srgbClr val="FF0000"/>
                          </a:solidFill>
                          <a:effectLst/>
                          <a:latin typeface="Times New Roman"/>
                          <a:ea typeface="Times New Roman"/>
                        </a:rPr>
                        <a:t>nowo zbudowanego lub przebudowanego obiektu budowlanego, zespołu obiektów lub</a:t>
                      </a:r>
                      <a:r>
                        <a:rPr lang="pl-PL" sz="1000" u="none" strike="noStrike" dirty="0" smtClean="0">
                          <a:effectLst/>
                          <a:latin typeface="Times New Roman"/>
                          <a:ea typeface="Times New Roman"/>
                        </a:rPr>
                        <a:t> instalacji, której oddanie do użytkowania zostało wstrzymane, może nastąpić na wniosek zainteresowanego, po uzyskaniu decyzji wojewódzkiego inspektora ochrony środowiska o wyrażeniu zgody na przystąpienie do użytkowania, jeśli stwierdzi, że ustały przyczyny wstrzymania oddania instalacji do </a:t>
                      </a:r>
                      <a:r>
                        <a:rPr lang="pl-PL" sz="1000" u="none" strike="noStrike" dirty="0" smtClean="0">
                          <a:effectLst/>
                          <a:latin typeface="Times New Roman"/>
                          <a:ea typeface="Times New Roman"/>
                        </a:rPr>
                        <a:t>użytkowania.</a:t>
                      </a:r>
                      <a:endParaRPr lang="pl-PL" sz="1000" u="none" strike="noStrike" dirty="0" smtClean="0">
                        <a:effectLst/>
                        <a:latin typeface="Times New Roman"/>
                        <a:ea typeface="Times New Roman"/>
                      </a:endParaRPr>
                    </a:p>
                    <a:p>
                      <a:pPr marL="228600" lvl="1" indent="-228600" algn="l">
                        <a:spcBef>
                          <a:spcPts val="0"/>
                        </a:spcBef>
                        <a:spcAft>
                          <a:spcPts val="0"/>
                        </a:spcAft>
                        <a:buFont typeface="+mj-lt"/>
                        <a:buAutoNum type="arabicPeriod" startAt="10"/>
                      </a:pPr>
                      <a:r>
                        <a:rPr lang="pl-PL" sz="1000" u="none" strike="noStrike" dirty="0" smtClean="0">
                          <a:solidFill>
                            <a:srgbClr val="FF0000"/>
                          </a:solidFill>
                          <a:effectLst/>
                          <a:latin typeface="Times New Roman"/>
                          <a:ea typeface="Times New Roman"/>
                        </a:rPr>
                        <a:t>Inspektor zamieszcza w protokole kontroli stosowną adnotację o wydaniu decyzji wstrzymującej oraz zamieszcza numer upoważnienia do jej </a:t>
                      </a:r>
                      <a:r>
                        <a:rPr lang="pl-PL" sz="1000" u="none" strike="noStrike" dirty="0" smtClean="0">
                          <a:solidFill>
                            <a:srgbClr val="FF0000"/>
                          </a:solidFill>
                          <a:effectLst/>
                          <a:latin typeface="Times New Roman"/>
                          <a:ea typeface="Times New Roman"/>
                        </a:rPr>
                        <a:t>wydania.</a:t>
                      </a:r>
                      <a:endParaRPr lang="pl-PL" sz="1000" u="none" strike="noStrike" dirty="0" smtClean="0">
                        <a:solidFill>
                          <a:srgbClr val="FF0000"/>
                        </a:solidFill>
                        <a:effectLst/>
                        <a:latin typeface="Times New Roman"/>
                        <a:ea typeface="Times New Roman"/>
                      </a:endParaRPr>
                    </a:p>
                    <a:p>
                      <a:pPr marL="228600" lvl="1" indent="-228600" algn="l">
                        <a:spcBef>
                          <a:spcPts val="0"/>
                        </a:spcBef>
                        <a:spcAft>
                          <a:spcPts val="0"/>
                        </a:spcAft>
                        <a:buFont typeface="+mj-lt"/>
                        <a:buAutoNum type="arabicPeriod" startAt="10"/>
                      </a:pPr>
                      <a:r>
                        <a:rPr lang="pl-PL" sz="1000" u="none" strike="noStrike" dirty="0" smtClean="0">
                          <a:effectLst/>
                          <a:latin typeface="Times New Roman"/>
                          <a:ea typeface="Times New Roman"/>
                        </a:rPr>
                        <a:t>Ustalenia kontroli, </a:t>
                      </a:r>
                      <a:r>
                        <a:rPr lang="pl-PL" sz="1000" u="none" strike="noStrike" dirty="0" smtClean="0">
                          <a:solidFill>
                            <a:srgbClr val="FF0000"/>
                          </a:solidFill>
                          <a:effectLst/>
                          <a:latin typeface="Times New Roman"/>
                          <a:ea typeface="Times New Roman"/>
                        </a:rPr>
                        <a:t>nie</a:t>
                      </a:r>
                      <a:r>
                        <a:rPr lang="pl-PL" sz="1000" u="none" strike="noStrike" dirty="0" smtClean="0">
                          <a:effectLst/>
                          <a:latin typeface="Times New Roman"/>
                          <a:ea typeface="Times New Roman"/>
                        </a:rPr>
                        <a:t>zależnie od </a:t>
                      </a:r>
                      <a:r>
                        <a:rPr lang="pl-PL" sz="1000" u="none" strike="noStrike" dirty="0" smtClean="0">
                          <a:solidFill>
                            <a:srgbClr val="FF0000"/>
                          </a:solidFill>
                          <a:effectLst/>
                          <a:latin typeface="Times New Roman"/>
                          <a:ea typeface="Times New Roman"/>
                        </a:rPr>
                        <a:t>wydanej </a:t>
                      </a:r>
                      <a:r>
                        <a:rPr lang="pl-PL" sz="1000" dirty="0" smtClean="0">
                          <a:solidFill>
                            <a:srgbClr val="FF0000"/>
                          </a:solidFill>
                          <a:effectLst/>
                          <a:latin typeface="Times New Roman"/>
                          <a:ea typeface="Times New Roman"/>
                        </a:rPr>
                        <a:t>(ogłoszonej) </a:t>
                      </a:r>
                      <a:r>
                        <a:rPr lang="pl-PL" sz="1000" u="none" strike="noStrike" dirty="0" smtClean="0">
                          <a:solidFill>
                            <a:srgbClr val="FF0000"/>
                          </a:solidFill>
                          <a:effectLst/>
                          <a:latin typeface="Times New Roman"/>
                          <a:ea typeface="Times New Roman"/>
                        </a:rPr>
                        <a:t>decyzji o wstrzymaniu oddania nowo zbudowanego lub przebudowanego obiektu budowlanego, zespołu obiektów lub instalacji do użytkowania, </a:t>
                      </a:r>
                      <a:r>
                        <a:rPr lang="pl-PL" sz="1000" u="none" strike="noStrike" dirty="0" smtClean="0">
                          <a:effectLst/>
                          <a:latin typeface="Times New Roman"/>
                          <a:ea typeface="Times New Roman"/>
                        </a:rPr>
                        <a:t>mogą skutkować podjęciem następujących działań: </a:t>
                      </a:r>
                    </a:p>
                    <a:p>
                      <a:pPr marL="358775" lvl="1" indent="-136525" algn="l">
                        <a:spcBef>
                          <a:spcPts val="0"/>
                        </a:spcBef>
                        <a:spcAft>
                          <a:spcPts val="0"/>
                        </a:spcAft>
                        <a:buFont typeface="+mj-lt"/>
                        <a:buAutoNum type="arabicParenR"/>
                      </a:pPr>
                      <a:r>
                        <a:rPr lang="pl-PL" sz="1000" u="none" strike="noStrike" dirty="0" smtClean="0">
                          <a:effectLst/>
                          <a:latin typeface="Times New Roman"/>
                          <a:ea typeface="Times New Roman"/>
                        </a:rPr>
                        <a:t>nałożenie grzywny w drodze mandatu karnego lub pouczenie,</a:t>
                      </a:r>
                    </a:p>
                    <a:p>
                      <a:pPr marL="358775" lvl="1" indent="-136525" algn="l">
                        <a:spcBef>
                          <a:spcPts val="0"/>
                        </a:spcBef>
                        <a:spcAft>
                          <a:spcPts val="0"/>
                        </a:spcAft>
                        <a:buFont typeface="+mj-lt"/>
                        <a:buAutoNum type="arabicParenR"/>
                      </a:pPr>
                      <a:r>
                        <a:rPr lang="pl-PL" sz="1000" u="none" strike="noStrike" dirty="0" smtClean="0">
                          <a:effectLst/>
                          <a:latin typeface="Times New Roman"/>
                          <a:ea typeface="Times New Roman"/>
                        </a:rPr>
                        <a:t>wydanie zarządzenia pokontrolnego,</a:t>
                      </a:r>
                    </a:p>
                    <a:p>
                      <a:pPr marL="358775" lvl="1" indent="-136525" algn="l">
                        <a:spcBef>
                          <a:spcPts val="0"/>
                        </a:spcBef>
                        <a:spcAft>
                          <a:spcPts val="0"/>
                        </a:spcAft>
                        <a:buFont typeface="+mj-lt"/>
                        <a:buAutoNum type="arabicParenR"/>
                      </a:pPr>
                      <a:r>
                        <a:rPr lang="pl-PL" sz="1000" u="none" strike="noStrike" dirty="0" smtClean="0">
                          <a:effectLst/>
                          <a:latin typeface="Times New Roman"/>
                          <a:ea typeface="Times New Roman"/>
                        </a:rPr>
                        <a:t>wystąpienie do właściwych organów, w przypadku braku decyzji lub wadliwości wydanych decyzji administracyjnych w zakresie ochrony środowiska dotyczących oddawanego do użytkowania nowo zbudowanego lub przebudowanego obiektu budowlanego, zespołu obiektów lub instalacji lub zakończenia rozruchu instalacji, jeżeli jest on przewidywany,</a:t>
                      </a:r>
                    </a:p>
                    <a:p>
                      <a:pPr marL="358775" lvl="1" indent="-136525" algn="l">
                        <a:spcBef>
                          <a:spcPts val="0"/>
                        </a:spcBef>
                        <a:spcAft>
                          <a:spcPts val="0"/>
                        </a:spcAft>
                        <a:buFont typeface="+mj-lt"/>
                        <a:buAutoNum type="arabicParenR"/>
                      </a:pPr>
                      <a:r>
                        <a:rPr lang="pl-PL" sz="1000" u="none" strike="noStrike" dirty="0" smtClean="0">
                          <a:effectLst/>
                          <a:latin typeface="Times New Roman"/>
                          <a:ea typeface="Times New Roman"/>
                        </a:rPr>
                        <a:t>powiadomienie właściwego organu nadzoru budowlanego, w przypadku stwierdzenia odstępstw od projektu budowlanego, w zakresie braku realizacji przewidzianych projektem urządzeń ochrony środowiska lub wykonania nie ujętych w projekcie źródeł emisji,</a:t>
                      </a:r>
                    </a:p>
                    <a:p>
                      <a:pPr marL="358775" lvl="1" indent="-136525" algn="l">
                        <a:spcBef>
                          <a:spcPts val="0"/>
                        </a:spcBef>
                        <a:spcAft>
                          <a:spcPts val="0"/>
                        </a:spcAft>
                        <a:buFont typeface="+mj-lt"/>
                        <a:buAutoNum type="arabicParenR"/>
                      </a:pPr>
                      <a:r>
                        <a:rPr lang="pl-PL" sz="1000" u="none" strike="noStrike" dirty="0" smtClean="0">
                          <a:solidFill>
                            <a:srgbClr val="FF0000"/>
                          </a:solidFill>
                          <a:effectLst/>
                          <a:latin typeface="Times New Roman"/>
                          <a:ea typeface="Times New Roman"/>
                        </a:rPr>
                        <a:t>powiadomieniem organów ścigania, w przypadku podjęcia użytkowania bez wymaganych urządzeń służących ochronie środowiska  (art. 186 </a:t>
                      </a:r>
                      <a:r>
                        <a:rPr kumimoji="0" lang="pl-PL" sz="1000" b="0" i="0" u="none" strike="noStrike" kern="1200" cap="none" spc="0" normalizeH="0" baseline="0" noProof="0" dirty="0" smtClean="0">
                          <a:ln>
                            <a:noFill/>
                          </a:ln>
                          <a:solidFill>
                            <a:srgbClr val="FF0000"/>
                          </a:solidFill>
                          <a:effectLst/>
                          <a:uLnTx/>
                          <a:uFillTx/>
                          <a:latin typeface="Times New Roman" pitchFamily="18" charset="0"/>
                          <a:ea typeface="Calibri"/>
                          <a:cs typeface="Times New Roman" pitchFamily="18" charset="0"/>
                        </a:rPr>
                        <a:t>§ 1. Kodeksu karnego „Kto wbrew obowiązkowi nie utrzymuje w należytym stanie lub nie używa urządzeń zabezpieczających wodę, powietrze lub ziemię przed zanieczyszczeniem lub urządzeń zabezpieczających przed promieniowaniem radioaktywnym lub jonizującym, podlega grzywnie, karze ograniczenia wolności albo pozbawienia wolności do lat 2”. </a:t>
                      </a:r>
                      <a:r>
                        <a:rPr kumimoji="0" lang="pl-PL" sz="1000" b="0" i="0" u="sng" strike="noStrike" kern="1200" cap="none" spc="0" normalizeH="0" baseline="0" noProof="0" dirty="0" smtClean="0">
                          <a:ln>
                            <a:noFill/>
                          </a:ln>
                          <a:solidFill>
                            <a:srgbClr val="FF0000"/>
                          </a:solidFill>
                          <a:effectLst/>
                          <a:uLnTx/>
                          <a:uFillTx/>
                          <a:latin typeface="Times New Roman" pitchFamily="18" charset="0"/>
                          <a:ea typeface="Calibri"/>
                          <a:cs typeface="Times New Roman" pitchFamily="18" charset="0"/>
                        </a:rPr>
                        <a:t>Zgodnie z § 2 tej samej karze podlega, kto oddaje lub wbrew obowiązkowi dopuszcza do użytkowania obiekt budowlany lub zespół obiektów nie mających wymaganych prawem urządzeń określonych w § 1</a:t>
                      </a:r>
                      <a:r>
                        <a:rPr lang="pl-PL" sz="1000" u="none" strike="noStrike" dirty="0" smtClean="0">
                          <a:solidFill>
                            <a:srgbClr val="FF0000"/>
                          </a:solidFill>
                          <a:effectLst/>
                          <a:latin typeface="Times New Roman"/>
                          <a:ea typeface="Times New Roman"/>
                        </a:rPr>
                        <a:t>). </a:t>
                      </a:r>
                    </a:p>
                  </a:txBody>
                  <a:tcPr marL="50288" marR="50288"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11915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179512" y="1196752"/>
            <a:ext cx="8712968" cy="5472608"/>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7"/>
            </a:pPr>
            <a:r>
              <a:rPr lang="pl-PL" sz="2400" b="1" u="sng" dirty="0" smtClean="0">
                <a:solidFill>
                  <a:schemeClr val="tx1"/>
                </a:solidFill>
              </a:rPr>
              <a:t>Definicje</a:t>
            </a:r>
            <a:r>
              <a:rPr lang="pl-PL" sz="2400" b="1" dirty="0" smtClean="0">
                <a:solidFill>
                  <a:srgbClr val="00B0F0"/>
                </a:solidFill>
              </a:rPr>
              <a:t> </a:t>
            </a:r>
          </a:p>
        </p:txBody>
      </p:sp>
      <p:sp>
        <p:nvSpPr>
          <p:cNvPr id="5" name="Prostokąt 4"/>
          <p:cNvSpPr/>
          <p:nvPr/>
        </p:nvSpPr>
        <p:spPr>
          <a:xfrm>
            <a:off x="395536" y="1700808"/>
            <a:ext cx="8496944" cy="4878259"/>
          </a:xfrm>
          <a:prstGeom prst="rect">
            <a:avLst/>
          </a:prstGeom>
        </p:spPr>
        <p:txBody>
          <a:bodyPr wrap="square">
            <a:spAutoFit/>
          </a:bodyPr>
          <a:lstStyle/>
          <a:p>
            <a:pPr marL="285750" lvl="1" indent="-285750" algn="just">
              <a:spcAft>
                <a:spcPts val="0"/>
              </a:spcAft>
              <a:buFont typeface="+mj-lt"/>
              <a:buAutoNum type="arabicPeriod"/>
            </a:pPr>
            <a:r>
              <a:rPr lang="pl-PL" sz="1300" dirty="0">
                <a:latin typeface="Times New Roman"/>
                <a:ea typeface="TimesNewRoman"/>
              </a:rPr>
              <a:t>Właściciel nieruchomości gruntowej - oznacza:</a:t>
            </a:r>
            <a:endParaRPr lang="pl-PL" sz="1300" dirty="0">
              <a:latin typeface="Times New Roman"/>
              <a:ea typeface="Times New Roman"/>
            </a:endParaRPr>
          </a:p>
          <a:p>
            <a:pPr marL="625475" lvl="0" indent="-342900">
              <a:spcAft>
                <a:spcPts val="0"/>
              </a:spcAft>
              <a:buFont typeface="Times New Roman"/>
              <a:buChar char="▪"/>
              <a:tabLst>
                <a:tab pos="685800" algn="l"/>
              </a:tabLst>
            </a:pPr>
            <a:r>
              <a:rPr lang="pl-PL" sz="1300" dirty="0">
                <a:latin typeface="Times New Roman"/>
                <a:ea typeface="TimesNewRoman"/>
              </a:rPr>
              <a:t>osobę </a:t>
            </a:r>
            <a:r>
              <a:rPr lang="pl-PL" sz="1300" dirty="0" smtClean="0">
                <a:latin typeface="Times New Roman"/>
                <a:ea typeface="TimesNewRoman"/>
              </a:rPr>
              <a:t>fizyczną,</a:t>
            </a:r>
            <a:endParaRPr lang="pl-PL" sz="1300" dirty="0">
              <a:latin typeface="Times New Roman"/>
              <a:ea typeface="Times New Roman"/>
            </a:endParaRPr>
          </a:p>
          <a:p>
            <a:pPr marL="625475" lvl="0" indent="-342900">
              <a:spcAft>
                <a:spcPts val="0"/>
              </a:spcAft>
              <a:buFont typeface="Times New Roman"/>
              <a:buChar char="▪"/>
              <a:tabLst>
                <a:tab pos="685800" algn="l"/>
                <a:tab pos="2628900" algn="l"/>
              </a:tabLst>
            </a:pPr>
            <a:r>
              <a:rPr lang="pl-PL" sz="1300" dirty="0">
                <a:latin typeface="Times New Roman"/>
                <a:ea typeface="TimesNewRoman"/>
              </a:rPr>
              <a:t>jednostkę samorządu </a:t>
            </a:r>
            <a:r>
              <a:rPr lang="pl-PL" sz="1300" dirty="0" smtClean="0">
                <a:latin typeface="Times New Roman"/>
                <a:ea typeface="TimesNewRoman"/>
              </a:rPr>
              <a:t>terytorialnego,</a:t>
            </a:r>
            <a:endParaRPr lang="pl-PL" sz="1300" dirty="0">
              <a:latin typeface="Times New Roman"/>
              <a:ea typeface="Times New Roman"/>
            </a:endParaRPr>
          </a:p>
          <a:p>
            <a:pPr marL="625475" lvl="0" indent="-342900">
              <a:spcAft>
                <a:spcPts val="0"/>
              </a:spcAft>
              <a:buFont typeface="Times New Roman"/>
              <a:buChar char="▪"/>
              <a:tabLst>
                <a:tab pos="685800" algn="l"/>
                <a:tab pos="2628900" algn="l"/>
              </a:tabLst>
            </a:pPr>
            <a:r>
              <a:rPr lang="pl-PL" sz="1300" dirty="0">
                <a:latin typeface="Times New Roman"/>
                <a:ea typeface="TimesNewRoman"/>
              </a:rPr>
              <a:t>Skarb </a:t>
            </a:r>
            <a:r>
              <a:rPr lang="pl-PL" sz="1300" dirty="0" smtClean="0">
                <a:latin typeface="Times New Roman"/>
                <a:ea typeface="TimesNewRoman"/>
              </a:rPr>
              <a:t>Państwa,</a:t>
            </a:r>
            <a:endParaRPr lang="pl-PL" sz="1300" dirty="0">
              <a:latin typeface="Times New Roman"/>
              <a:ea typeface="Times New Roman"/>
            </a:endParaRPr>
          </a:p>
          <a:p>
            <a:pPr marL="625475" lvl="0" indent="-342900">
              <a:spcAft>
                <a:spcPts val="0"/>
              </a:spcAft>
              <a:buFont typeface="Times New Roman"/>
              <a:buChar char="▪"/>
              <a:tabLst>
                <a:tab pos="685800" algn="l"/>
                <a:tab pos="2628900" algn="l"/>
              </a:tabLst>
            </a:pPr>
            <a:r>
              <a:rPr lang="pl-PL" sz="1300" dirty="0">
                <a:latin typeface="Times New Roman"/>
                <a:ea typeface="TimesNewRoman"/>
              </a:rPr>
              <a:t>inną osobę </a:t>
            </a:r>
            <a:r>
              <a:rPr lang="pl-PL" sz="1300" dirty="0" smtClean="0">
                <a:latin typeface="Times New Roman"/>
                <a:ea typeface="TimesNewRoman"/>
              </a:rPr>
              <a:t>prawną.</a:t>
            </a:r>
            <a:endParaRPr lang="pl-PL" sz="1300" dirty="0">
              <a:latin typeface="Times New Roman"/>
              <a:ea typeface="Times New Roman"/>
            </a:endParaRPr>
          </a:p>
          <a:p>
            <a:pPr marL="342900" lvl="1" indent="-342900" algn="just">
              <a:spcBef>
                <a:spcPts val="600"/>
              </a:spcBef>
              <a:spcAft>
                <a:spcPts val="0"/>
              </a:spcAft>
              <a:buFont typeface="+mj-lt"/>
              <a:buAutoNum type="arabicPeriod" startAt="2"/>
            </a:pPr>
            <a:r>
              <a:rPr lang="pl-PL" sz="1300" dirty="0">
                <a:latin typeface="Times New Roman"/>
                <a:ea typeface="TimesNewRoman"/>
              </a:rPr>
              <a:t>Jednostka administracji architektoniczno-budowlanej - oznacza organ administracji, który prowadzi postępowanie </a:t>
            </a:r>
            <a:r>
              <a:rPr lang="pl-PL" sz="1300" dirty="0" smtClean="0">
                <a:latin typeface="Times New Roman"/>
                <a:ea typeface="TimesNewRoman"/>
              </a:rPr>
              <a:t/>
            </a:r>
            <a:br>
              <a:rPr lang="pl-PL" sz="1300" dirty="0" smtClean="0">
                <a:latin typeface="Times New Roman"/>
                <a:ea typeface="TimesNewRoman"/>
              </a:rPr>
            </a:br>
            <a:r>
              <a:rPr lang="pl-PL" sz="1300" dirty="0" smtClean="0">
                <a:latin typeface="Times New Roman"/>
                <a:ea typeface="TimesNewRoman"/>
              </a:rPr>
              <a:t>w </a:t>
            </a:r>
            <a:r>
              <a:rPr lang="pl-PL" sz="1300" dirty="0">
                <a:latin typeface="Times New Roman"/>
                <a:ea typeface="TimesNewRoman"/>
              </a:rPr>
              <a:t>sprawie wydania pozwolenia na budowę i jest odpowiedzialny za właściwe przygotowywanie przez inwestorów zamierzonej inwestycji od strony administracyjno-prawnej - organem tym jest starosta lub </a:t>
            </a:r>
            <a:r>
              <a:rPr lang="pl-PL" sz="1300" dirty="0" smtClean="0">
                <a:latin typeface="Times New Roman"/>
                <a:ea typeface="TimesNewRoman"/>
              </a:rPr>
              <a:t>wojewoda.</a:t>
            </a:r>
            <a:endParaRPr lang="pl-PL" sz="1300" dirty="0">
              <a:latin typeface="Times New Roman"/>
              <a:ea typeface="Times New Roman"/>
            </a:endParaRPr>
          </a:p>
          <a:p>
            <a:pPr marL="355600" lvl="1" indent="-355600" algn="just">
              <a:spcBef>
                <a:spcPts val="600"/>
              </a:spcBef>
              <a:spcAft>
                <a:spcPts val="0"/>
              </a:spcAft>
              <a:buFont typeface="+mj-lt"/>
              <a:buAutoNum type="arabicPeriod" startAt="2"/>
            </a:pPr>
            <a:r>
              <a:rPr lang="pl-PL" sz="1300" dirty="0">
                <a:latin typeface="Times New Roman"/>
                <a:ea typeface="TimesNewRoman"/>
              </a:rPr>
              <a:t>Jednostka nadzoru budowlanego - oznacza organ administracji, który jest powołany do realizowania funkcji inspekcyjno-kontrolnych przestrzegania i stosowania przepisów prawa budowlanego, który prowadzi postępowanie </a:t>
            </a:r>
            <a:r>
              <a:rPr lang="pl-PL" sz="1300" dirty="0" smtClean="0">
                <a:latin typeface="Times New Roman"/>
                <a:ea typeface="TimesNewRoman"/>
              </a:rPr>
              <a:t/>
            </a:r>
            <a:br>
              <a:rPr lang="pl-PL" sz="1300" dirty="0" smtClean="0">
                <a:latin typeface="Times New Roman"/>
                <a:ea typeface="TimesNewRoman"/>
              </a:rPr>
            </a:br>
            <a:r>
              <a:rPr lang="pl-PL" sz="1300" dirty="0" smtClean="0">
                <a:latin typeface="Times New Roman"/>
                <a:ea typeface="TimesNewRoman"/>
              </a:rPr>
              <a:t>w </a:t>
            </a:r>
            <a:r>
              <a:rPr lang="pl-PL" sz="1300" dirty="0">
                <a:latin typeface="Times New Roman"/>
                <a:ea typeface="TimesNewRoman"/>
              </a:rPr>
              <a:t>sprawie wydania pozwolenia na użytkowanie obiektu budowlanego - organem tym jest powiatowy lub wojewódzki inspektor nadzoru </a:t>
            </a:r>
            <a:r>
              <a:rPr lang="pl-PL" sz="1300" dirty="0" smtClean="0">
                <a:latin typeface="Times New Roman"/>
                <a:ea typeface="TimesNewRoman"/>
              </a:rPr>
              <a:t>budowlanego.</a:t>
            </a:r>
            <a:endParaRPr lang="pl-PL" sz="1300" dirty="0">
              <a:latin typeface="Times New Roman"/>
              <a:ea typeface="Times New Roman"/>
            </a:endParaRPr>
          </a:p>
          <a:p>
            <a:pPr marL="355600" lvl="1" indent="-355600" algn="just">
              <a:spcBef>
                <a:spcPts val="600"/>
              </a:spcBef>
              <a:spcAft>
                <a:spcPts val="0"/>
              </a:spcAft>
              <a:buFont typeface="+mj-lt"/>
              <a:buAutoNum type="arabicPeriod" startAt="2"/>
              <a:tabLst>
                <a:tab pos="342900" algn="l"/>
              </a:tabLst>
            </a:pPr>
            <a:r>
              <a:rPr lang="pl-PL" sz="1300" dirty="0">
                <a:latin typeface="Times New Roman"/>
                <a:ea typeface="TimesNewRoman"/>
              </a:rPr>
              <a:t>Miejscowy plan zagospodarowania przestrzennego - oznacza akt prawny, którego zapisy mają moc ustawy - ustalenia planu stanowią podstawę do opracowania projektu budowlanego i uzyskania pozwolenia na </a:t>
            </a:r>
            <a:r>
              <a:rPr lang="pl-PL" sz="1300" dirty="0" smtClean="0">
                <a:latin typeface="Times New Roman"/>
                <a:ea typeface="TimesNewRoman"/>
              </a:rPr>
              <a:t>budowę.</a:t>
            </a:r>
            <a:endParaRPr lang="pl-PL" sz="1300" dirty="0">
              <a:latin typeface="Times New Roman"/>
              <a:ea typeface="Times New Roman"/>
            </a:endParaRPr>
          </a:p>
          <a:p>
            <a:pPr marL="355600" lvl="1" indent="-355600" algn="just">
              <a:spcBef>
                <a:spcPts val="600"/>
              </a:spcBef>
              <a:spcAft>
                <a:spcPts val="0"/>
              </a:spcAft>
              <a:buFont typeface="+mj-lt"/>
              <a:buAutoNum type="arabicPeriod" startAt="2"/>
            </a:pPr>
            <a:r>
              <a:rPr lang="pl-PL" sz="1300" dirty="0">
                <a:latin typeface="Times New Roman"/>
                <a:ea typeface="TimesNewRoman"/>
              </a:rPr>
              <a:t>Przedsięwzięcia mogące pogorszyć stan środowiska - oznaczają przedsięwzięcia, których wykaz jest zawarty </a:t>
            </a:r>
            <a:r>
              <a:rPr lang="pl-PL" sz="1300" dirty="0" smtClean="0">
                <a:latin typeface="Times New Roman"/>
                <a:ea typeface="TimesNewRoman"/>
              </a:rPr>
              <a:t/>
            </a:r>
            <a:br>
              <a:rPr lang="pl-PL" sz="1300" dirty="0" smtClean="0">
                <a:latin typeface="Times New Roman"/>
                <a:ea typeface="TimesNewRoman"/>
              </a:rPr>
            </a:br>
            <a:r>
              <a:rPr lang="pl-PL" sz="1300" dirty="0" smtClean="0">
                <a:latin typeface="Times New Roman"/>
                <a:ea typeface="TimesNewRoman"/>
              </a:rPr>
              <a:t>w </a:t>
            </a:r>
            <a:r>
              <a:rPr lang="pl-PL" sz="1300" dirty="0">
                <a:latin typeface="Times New Roman"/>
                <a:ea typeface="TimesNewRoman"/>
              </a:rPr>
              <a:t>rozporządzeniu Rady Ministrów </a:t>
            </a:r>
            <a:r>
              <a:rPr lang="pl-PL" sz="1300" dirty="0">
                <a:solidFill>
                  <a:srgbClr val="FF0000"/>
                </a:solidFill>
                <a:latin typeface="Times New Roman"/>
                <a:ea typeface="TimesNewRoman"/>
              </a:rPr>
              <a:t>z </a:t>
            </a:r>
            <a:r>
              <a:rPr lang="pl-PL" sz="1300" dirty="0">
                <a:solidFill>
                  <a:srgbClr val="FF0000"/>
                </a:solidFill>
                <a:latin typeface="Times New Roman"/>
                <a:ea typeface="Times New Roman"/>
              </a:rPr>
              <a:t> dnia 9 listopada 2010 r. </a:t>
            </a:r>
            <a:r>
              <a:rPr lang="pl-PL" sz="1300" i="1" dirty="0">
                <a:solidFill>
                  <a:srgbClr val="FF0000"/>
                </a:solidFill>
                <a:latin typeface="Times New Roman"/>
                <a:ea typeface="Times New Roman"/>
              </a:rPr>
              <a:t>w sprawie przedsięwzięć mogących znacząco oddziaływać na środowisko </a:t>
            </a:r>
            <a:r>
              <a:rPr lang="pl-PL" sz="1300" dirty="0">
                <a:solidFill>
                  <a:srgbClr val="FF0000"/>
                </a:solidFill>
                <a:latin typeface="Times New Roman"/>
                <a:ea typeface="Times New Roman"/>
              </a:rPr>
              <a:t>(Dz. Nr 213, poz. 1397 z późniejszymi zmianami</a:t>
            </a:r>
            <a:r>
              <a:rPr lang="pl-PL" sz="1300" dirty="0" smtClean="0">
                <a:solidFill>
                  <a:srgbClr val="FF0000"/>
                </a:solidFill>
                <a:latin typeface="Times New Roman"/>
                <a:ea typeface="Times New Roman"/>
              </a:rPr>
              <a:t>).</a:t>
            </a:r>
            <a:r>
              <a:rPr lang="pl-PL" sz="1300" dirty="0" smtClean="0">
                <a:latin typeface="Times New Roman"/>
                <a:ea typeface="Times New Roman"/>
              </a:rPr>
              <a:t> </a:t>
            </a:r>
            <a:endParaRPr lang="pl-PL" sz="1300" dirty="0">
              <a:latin typeface="Times New Roman"/>
              <a:ea typeface="Times New Roman"/>
            </a:endParaRPr>
          </a:p>
          <a:p>
            <a:pPr marL="355600" lvl="1" indent="-355600" algn="just">
              <a:spcBef>
                <a:spcPts val="600"/>
              </a:spcBef>
              <a:spcAft>
                <a:spcPts val="0"/>
              </a:spcAft>
              <a:buFont typeface="+mj-lt"/>
              <a:buAutoNum type="arabicPeriod" startAt="2"/>
            </a:pPr>
            <a:r>
              <a:rPr lang="pl-PL" sz="1300" dirty="0">
                <a:latin typeface="Times New Roman"/>
                <a:ea typeface="TimesNewRoman"/>
              </a:rPr>
              <a:t>Projekt budowlany - oznacza projekt, który łącznie zawiera:</a:t>
            </a:r>
            <a:endParaRPr lang="pl-PL" sz="1300" dirty="0">
              <a:latin typeface="Times New Roman"/>
              <a:ea typeface="Times New Roman"/>
            </a:endParaRPr>
          </a:p>
          <a:p>
            <a:pPr marL="342900" lvl="0" indent="-342900" algn="just">
              <a:spcAft>
                <a:spcPts val="0"/>
              </a:spcAft>
              <a:buFont typeface="Wingdings"/>
              <a:buChar char=""/>
              <a:tabLst>
                <a:tab pos="540385" algn="l"/>
              </a:tabLst>
            </a:pPr>
            <a:r>
              <a:rPr lang="pl-PL" sz="1300" dirty="0">
                <a:latin typeface="Times New Roman"/>
                <a:ea typeface="TimesNewRoman"/>
              </a:rPr>
              <a:t>projekt zagospodarowania działki lub terenu - określający usytuowanie i obrysy</a:t>
            </a:r>
            <a:r>
              <a:rPr lang="pl-PL" sz="1300" dirty="0">
                <a:latin typeface="Times New Roman"/>
                <a:ea typeface="Times New Roman"/>
              </a:rPr>
              <a:t> obiektów budowlanych wraz </a:t>
            </a:r>
            <a:r>
              <a:rPr lang="pl-PL" sz="1300" dirty="0" smtClean="0">
                <a:latin typeface="Times New Roman"/>
                <a:ea typeface="Times New Roman"/>
              </a:rPr>
              <a:t/>
            </a:r>
            <a:br>
              <a:rPr lang="pl-PL" sz="1300" dirty="0" smtClean="0">
                <a:latin typeface="Times New Roman"/>
                <a:ea typeface="Times New Roman"/>
              </a:rPr>
            </a:br>
            <a:r>
              <a:rPr lang="pl-PL" sz="1300" dirty="0" smtClean="0">
                <a:latin typeface="Times New Roman"/>
                <a:ea typeface="Times New Roman"/>
              </a:rPr>
              <a:t>z </a:t>
            </a:r>
            <a:r>
              <a:rPr lang="pl-PL" sz="1300" dirty="0">
                <a:latin typeface="Times New Roman"/>
                <a:ea typeface="Times New Roman"/>
              </a:rPr>
              <a:t>urządzeniami budowlanymi związanymi z tymi obiektami, sieci uzbrojenia, układ komunikacyjny i układ </a:t>
            </a:r>
            <a:r>
              <a:rPr lang="pl-PL" sz="1300" dirty="0" smtClean="0">
                <a:latin typeface="Times New Roman"/>
                <a:ea typeface="Times New Roman"/>
              </a:rPr>
              <a:t>zieleni,</a:t>
            </a:r>
            <a:endParaRPr lang="pl-PL" sz="1300" dirty="0">
              <a:latin typeface="Times New Roman"/>
              <a:ea typeface="Times New Roman"/>
            </a:endParaRPr>
          </a:p>
          <a:p>
            <a:pPr marL="342900" lvl="0" indent="-342900" algn="just">
              <a:spcAft>
                <a:spcPts val="0"/>
              </a:spcAft>
              <a:buFont typeface="Wingdings"/>
              <a:buChar char=""/>
              <a:tabLst>
                <a:tab pos="540385" algn="l"/>
              </a:tabLst>
            </a:pPr>
            <a:r>
              <a:rPr lang="pl-PL" sz="1300" dirty="0">
                <a:latin typeface="Times New Roman"/>
                <a:ea typeface="Times New Roman"/>
              </a:rPr>
              <a:t>projekt architektoniczno-budowlany - określający funkcję, formę i konstrukcję obiektu budowlanego oraz proponowane niezbędne rozwiązania </a:t>
            </a:r>
            <a:r>
              <a:rPr lang="pl-PL" sz="1300" dirty="0" smtClean="0">
                <a:latin typeface="Times New Roman"/>
                <a:ea typeface="Times New Roman"/>
              </a:rPr>
              <a:t>techniczne.</a:t>
            </a:r>
            <a:endParaRPr lang="pl-PL" sz="1300" dirty="0">
              <a:effectLst/>
              <a:latin typeface="Times New Roman"/>
              <a:ea typeface="Times New Roman"/>
            </a:endParaRPr>
          </a:p>
        </p:txBody>
      </p:sp>
    </p:spTree>
    <p:extLst>
      <p:ext uri="{BB962C8B-B14F-4D97-AF65-F5344CB8AC3E}">
        <p14:creationId xmlns:p14="http://schemas.microsoft.com/office/powerpoint/2010/main" val="29357150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txBox="1">
            <a:spLocks/>
          </p:cNvSpPr>
          <p:nvPr/>
        </p:nvSpPr>
        <p:spPr>
          <a:xfrm>
            <a:off x="179512" y="1196752"/>
            <a:ext cx="8712968" cy="5472608"/>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a:buFont typeface="+mj-lt"/>
              <a:buAutoNum type="arabicPeriod" startAt="8"/>
            </a:pPr>
            <a:r>
              <a:rPr lang="pl-PL" sz="2400" b="1" u="sng" dirty="0" smtClean="0">
                <a:solidFill>
                  <a:schemeClr val="tx1"/>
                </a:solidFill>
              </a:rPr>
              <a:t>Wykaz </a:t>
            </a:r>
            <a:r>
              <a:rPr lang="pl-PL" sz="2400" b="1" u="sng" dirty="0">
                <a:solidFill>
                  <a:schemeClr val="tx1"/>
                </a:solidFill>
              </a:rPr>
              <a:t>wybranych przepisów dotyczących kontroli procesu inwestycyjnego</a:t>
            </a:r>
            <a:r>
              <a:rPr lang="pl-PL" sz="2400" b="1" dirty="0" smtClean="0">
                <a:solidFill>
                  <a:srgbClr val="00B0F0"/>
                </a:solidFill>
              </a:rPr>
              <a:t> </a:t>
            </a:r>
          </a:p>
          <a:p>
            <a:pPr marL="228600" lvl="0" indent="-228600" algn="just">
              <a:spcBef>
                <a:spcPts val="600"/>
              </a:spcBef>
              <a:spcAft>
                <a:spcPts val="0"/>
              </a:spcAft>
              <a:buFont typeface="+mj-lt"/>
              <a:buAutoNum type="arabicPeriod"/>
              <a:tabLst>
                <a:tab pos="342900" algn="l"/>
                <a:tab pos="589280" algn="l"/>
              </a:tabLst>
            </a:pPr>
            <a:r>
              <a:rPr lang="pl-PL" sz="1200" dirty="0">
                <a:solidFill>
                  <a:schemeClr val="tx1"/>
                </a:solidFill>
                <a:latin typeface="Times New Roman"/>
                <a:ea typeface="Times New Roman"/>
              </a:rPr>
              <a:t>Ustawa z dnia 27 </a:t>
            </a:r>
            <a:r>
              <a:rPr lang="pl-PL" sz="1200" dirty="0" smtClean="0">
                <a:solidFill>
                  <a:schemeClr val="tx1"/>
                </a:solidFill>
                <a:latin typeface="Times New Roman"/>
                <a:ea typeface="Times New Roman"/>
              </a:rPr>
              <a:t>kwietnia 2001 </a:t>
            </a:r>
            <a:r>
              <a:rPr lang="pl-PL" sz="1200" dirty="0">
                <a:solidFill>
                  <a:schemeClr val="tx1"/>
                </a:solidFill>
                <a:latin typeface="Times New Roman"/>
                <a:ea typeface="Times New Roman"/>
              </a:rPr>
              <a:t>r. </a:t>
            </a:r>
            <a:r>
              <a:rPr lang="pl-PL" sz="1200" i="1" dirty="0">
                <a:solidFill>
                  <a:schemeClr val="tx1"/>
                </a:solidFill>
                <a:latin typeface="Times New Roman"/>
                <a:ea typeface="Times New Roman"/>
              </a:rPr>
              <a:t>Prawo ochrony środowiska</a:t>
            </a:r>
            <a:r>
              <a:rPr lang="pl-PL" sz="1200" dirty="0">
                <a:solidFill>
                  <a:schemeClr val="tx1"/>
                </a:solidFill>
                <a:latin typeface="Times New Roman"/>
                <a:ea typeface="Times New Roman"/>
              </a:rPr>
              <a:t> </a:t>
            </a:r>
            <a:r>
              <a:rPr lang="pl-PL" sz="1200" dirty="0">
                <a:solidFill>
                  <a:srgbClr val="FF0000"/>
                </a:solidFill>
                <a:latin typeface="Times New Roman"/>
                <a:ea typeface="Calibri"/>
              </a:rPr>
              <a:t>(Dz. U. z 2013 r., poz. </a:t>
            </a:r>
            <a:r>
              <a:rPr lang="pl-PL" sz="1200" dirty="0" smtClean="0">
                <a:solidFill>
                  <a:srgbClr val="FF0000"/>
                </a:solidFill>
                <a:latin typeface="Times New Roman"/>
                <a:ea typeface="Calibri"/>
              </a:rPr>
              <a:t>1232)</a:t>
            </a:r>
            <a:endParaRPr lang="pl-PL" sz="1200" dirty="0" smtClean="0">
              <a:latin typeface="Times New Roman"/>
              <a:ea typeface="Calibri"/>
            </a:endParaRPr>
          </a:p>
          <a:p>
            <a:pPr marL="228600" lvl="0" indent="-228600" algn="just">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27 </a:t>
            </a:r>
            <a:r>
              <a:rPr lang="pl-PL" sz="1200" dirty="0" smtClean="0">
                <a:solidFill>
                  <a:schemeClr val="tx1"/>
                </a:solidFill>
                <a:latin typeface="Times New Roman"/>
                <a:ea typeface="Times New Roman"/>
              </a:rPr>
              <a:t>lipca </a:t>
            </a:r>
            <a:r>
              <a:rPr lang="pl-PL" sz="1200" dirty="0">
                <a:solidFill>
                  <a:schemeClr val="tx1"/>
                </a:solidFill>
                <a:latin typeface="Times New Roman"/>
                <a:ea typeface="Times New Roman"/>
              </a:rPr>
              <a:t>2001 r. </a:t>
            </a:r>
            <a:r>
              <a:rPr lang="pl-PL" sz="1200" i="1" dirty="0">
                <a:solidFill>
                  <a:schemeClr val="tx1"/>
                </a:solidFill>
                <a:latin typeface="Times New Roman"/>
                <a:ea typeface="Times New Roman"/>
              </a:rPr>
              <a:t>o wprowadzeniu ustawy – Prawo ochrony środowiska, ustawy o odpadach oraz o zmianie niektórych ustaw</a:t>
            </a:r>
            <a:r>
              <a:rPr lang="pl-PL" sz="1200" dirty="0">
                <a:solidFill>
                  <a:schemeClr val="tx1"/>
                </a:solidFill>
                <a:latin typeface="Times New Roman"/>
                <a:ea typeface="Times New Roman"/>
              </a:rPr>
              <a:t> (Dz. U. Nr 100, poz. 1085 z </a:t>
            </a:r>
            <a:r>
              <a:rPr lang="pl-PL" sz="1200" dirty="0" err="1">
                <a:solidFill>
                  <a:schemeClr val="tx1"/>
                </a:solidFill>
                <a:latin typeface="Times New Roman"/>
                <a:ea typeface="Times New Roman"/>
              </a:rPr>
              <a:t>późn</a:t>
            </a:r>
            <a:r>
              <a:rPr lang="pl-PL" sz="1200" dirty="0">
                <a:solidFill>
                  <a:schemeClr val="tx1"/>
                </a:solidFill>
                <a:latin typeface="Times New Roman"/>
                <a:ea typeface="Times New Roman"/>
              </a:rPr>
              <a:t>. zm</a:t>
            </a:r>
            <a:r>
              <a:rPr lang="pl-PL" sz="1200" dirty="0" smtClean="0">
                <a:solidFill>
                  <a:schemeClr val="tx1"/>
                </a:solidFill>
                <a:latin typeface="Times New Roman"/>
                <a:ea typeface="Times New Roman"/>
              </a:rPr>
              <a:t>.)</a:t>
            </a:r>
          </a:p>
          <a:p>
            <a:pPr marL="228600" lvl="0" indent="-228600" algn="just">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z dnia 16 kwietnia 2004 r. </a:t>
            </a:r>
            <a:r>
              <a:rPr lang="pl-PL" sz="1200" i="1" dirty="0">
                <a:solidFill>
                  <a:schemeClr val="tx1"/>
                </a:solidFill>
                <a:latin typeface="Times New Roman"/>
                <a:ea typeface="Times New Roman"/>
              </a:rPr>
              <a:t>o ochronie przyrody</a:t>
            </a:r>
            <a:r>
              <a:rPr lang="pl-PL" sz="1200" dirty="0">
                <a:solidFill>
                  <a:schemeClr val="tx1"/>
                </a:solidFill>
                <a:latin typeface="Times New Roman"/>
                <a:ea typeface="Times New Roman"/>
              </a:rPr>
              <a:t> (</a:t>
            </a:r>
            <a:r>
              <a:rPr lang="pl-PL" sz="1200" dirty="0">
                <a:solidFill>
                  <a:srgbClr val="FF0000"/>
                </a:solidFill>
                <a:latin typeface="Times New Roman"/>
                <a:ea typeface="Times New Roman"/>
              </a:rPr>
              <a:t>Dz. U. z </a:t>
            </a:r>
            <a:r>
              <a:rPr lang="pl-PL" sz="1200" dirty="0" smtClean="0">
                <a:solidFill>
                  <a:srgbClr val="FF0000"/>
                </a:solidFill>
                <a:latin typeface="Times New Roman"/>
                <a:ea typeface="Times New Roman"/>
              </a:rPr>
              <a:t>2013 </a:t>
            </a:r>
            <a:r>
              <a:rPr lang="pl-PL" sz="1200" dirty="0">
                <a:solidFill>
                  <a:srgbClr val="FF0000"/>
                </a:solidFill>
                <a:latin typeface="Times New Roman"/>
                <a:ea typeface="Times New Roman"/>
              </a:rPr>
              <a:t>r., poz. </a:t>
            </a:r>
            <a:r>
              <a:rPr lang="pl-PL" sz="1200" dirty="0" smtClean="0">
                <a:solidFill>
                  <a:srgbClr val="FF0000"/>
                </a:solidFill>
                <a:latin typeface="Times New Roman"/>
                <a:ea typeface="Times New Roman"/>
              </a:rPr>
              <a:t>627</a:t>
            </a:r>
            <a:r>
              <a:rPr lang="pl-PL" sz="1200" dirty="0" smtClean="0">
                <a:solidFill>
                  <a:schemeClr val="tx1"/>
                </a:solidFill>
                <a:latin typeface="Times New Roman"/>
                <a:ea typeface="Times New Roman"/>
              </a:rPr>
              <a:t>)</a:t>
            </a:r>
          </a:p>
          <a:p>
            <a:pPr marL="228600" lvl="0" indent="-228600" algn="just">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3 lutego 1995 r. </a:t>
            </a:r>
            <a:r>
              <a:rPr lang="pl-PL" sz="1200" i="1" dirty="0">
                <a:solidFill>
                  <a:schemeClr val="tx1"/>
                </a:solidFill>
                <a:latin typeface="Times New Roman"/>
                <a:ea typeface="Times New Roman"/>
              </a:rPr>
              <a:t>o ochronie gruntów rolnych i leśnych</a:t>
            </a:r>
            <a:r>
              <a:rPr lang="pl-PL" sz="1200" dirty="0">
                <a:solidFill>
                  <a:schemeClr val="tx1"/>
                </a:solidFill>
                <a:latin typeface="Times New Roman"/>
                <a:ea typeface="Times New Roman"/>
              </a:rPr>
              <a:t> (Dz. U. z 2004 Nr </a:t>
            </a:r>
            <a:r>
              <a:rPr lang="pl-PL" sz="1200" dirty="0" smtClean="0">
                <a:solidFill>
                  <a:schemeClr val="tx1"/>
                </a:solidFill>
                <a:latin typeface="Times New Roman"/>
                <a:ea typeface="Times New Roman"/>
              </a:rPr>
              <a:t>121, </a:t>
            </a:r>
            <a:r>
              <a:rPr lang="pl-PL" sz="1200" dirty="0">
                <a:solidFill>
                  <a:schemeClr val="tx1"/>
                </a:solidFill>
                <a:latin typeface="Times New Roman"/>
                <a:ea typeface="Times New Roman"/>
              </a:rPr>
              <a:t>poz. 1266, z </a:t>
            </a:r>
            <a:r>
              <a:rPr lang="pl-PL" sz="1200" dirty="0" err="1">
                <a:solidFill>
                  <a:schemeClr val="tx1"/>
                </a:solidFill>
                <a:latin typeface="Times New Roman"/>
                <a:ea typeface="Times New Roman"/>
              </a:rPr>
              <a:t>późn</a:t>
            </a:r>
            <a:r>
              <a:rPr lang="pl-PL" sz="1200" dirty="0">
                <a:solidFill>
                  <a:schemeClr val="tx1"/>
                </a:solidFill>
                <a:latin typeface="Times New Roman"/>
                <a:ea typeface="Times New Roman"/>
              </a:rPr>
              <a:t>. zm</a:t>
            </a:r>
            <a:r>
              <a:rPr lang="pl-PL" sz="1200" dirty="0" smtClean="0">
                <a:solidFill>
                  <a:schemeClr val="tx1"/>
                </a:solidFill>
                <a:latin typeface="Times New Roman"/>
                <a:ea typeface="Times New Roman"/>
              </a:rPr>
              <a:t>.)</a:t>
            </a:r>
          </a:p>
          <a:p>
            <a:pPr marL="228600" lvl="0" indent="-228600" algn="just">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27 marca 2003 r. </a:t>
            </a:r>
            <a:r>
              <a:rPr lang="pl-PL" sz="1200" i="1" dirty="0">
                <a:solidFill>
                  <a:schemeClr val="tx1"/>
                </a:solidFill>
                <a:latin typeface="Times New Roman"/>
                <a:ea typeface="Times New Roman"/>
              </a:rPr>
              <a:t>o planowaniu i zagospodarowaniu przestrzennym</a:t>
            </a:r>
            <a:r>
              <a:rPr lang="pl-PL" sz="1200" dirty="0">
                <a:solidFill>
                  <a:schemeClr val="tx1"/>
                </a:solidFill>
                <a:latin typeface="Times New Roman"/>
                <a:ea typeface="Times New Roman"/>
              </a:rPr>
              <a:t> </a:t>
            </a:r>
            <a:r>
              <a:rPr lang="pl-PL" sz="1200" dirty="0">
                <a:solidFill>
                  <a:srgbClr val="FF0000"/>
                </a:solidFill>
                <a:latin typeface="Times New Roman"/>
                <a:ea typeface="Times New Roman"/>
              </a:rPr>
              <a:t>(Dz. U. z 2012 r., poz. 647 z </a:t>
            </a:r>
            <a:r>
              <a:rPr lang="pl-PL" sz="1200" dirty="0" err="1">
                <a:solidFill>
                  <a:srgbClr val="FF0000"/>
                </a:solidFill>
                <a:latin typeface="Times New Roman"/>
                <a:ea typeface="Times New Roman"/>
              </a:rPr>
              <a:t>późn</a:t>
            </a:r>
            <a:r>
              <a:rPr lang="pl-PL" sz="1200" dirty="0">
                <a:solidFill>
                  <a:srgbClr val="FF0000"/>
                </a:solidFill>
                <a:latin typeface="Times New Roman"/>
                <a:ea typeface="Times New Roman"/>
              </a:rPr>
              <a:t>. zm</a:t>
            </a:r>
            <a:r>
              <a:rPr lang="pl-PL" sz="1200" dirty="0" smtClean="0">
                <a:solidFill>
                  <a:srgbClr val="FF0000"/>
                </a:solidFill>
                <a:latin typeface="Times New Roman"/>
                <a:ea typeface="Times New Roman"/>
              </a:rPr>
              <a:t>.)</a:t>
            </a:r>
          </a:p>
          <a:p>
            <a:pPr marL="228600" lvl="0" indent="-228600" algn="just">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4 lutego 1994 r. </a:t>
            </a:r>
            <a:r>
              <a:rPr lang="pl-PL" sz="1200" i="1" dirty="0">
                <a:solidFill>
                  <a:schemeClr val="tx1"/>
                </a:solidFill>
                <a:latin typeface="Times New Roman"/>
                <a:ea typeface="Times New Roman"/>
              </a:rPr>
              <a:t>Prawo geologiczne i górnicze</a:t>
            </a:r>
            <a:r>
              <a:rPr lang="pl-PL" sz="1200" dirty="0">
                <a:solidFill>
                  <a:schemeClr val="tx1"/>
                </a:solidFill>
                <a:latin typeface="Times New Roman"/>
                <a:ea typeface="Times New Roman"/>
              </a:rPr>
              <a:t> </a:t>
            </a:r>
            <a:r>
              <a:rPr lang="pl-PL" sz="1200" dirty="0">
                <a:solidFill>
                  <a:srgbClr val="FF0000"/>
                </a:solidFill>
                <a:latin typeface="Times New Roman"/>
                <a:ea typeface="Times New Roman"/>
              </a:rPr>
              <a:t>(Dz. U. z 2011 r. Nr 163, poz. 981 z </a:t>
            </a:r>
            <a:r>
              <a:rPr lang="pl-PL" sz="1200" dirty="0" err="1">
                <a:solidFill>
                  <a:srgbClr val="FF0000"/>
                </a:solidFill>
                <a:latin typeface="Times New Roman"/>
                <a:ea typeface="Times New Roman"/>
              </a:rPr>
              <a:t>późn</a:t>
            </a:r>
            <a:r>
              <a:rPr lang="pl-PL" sz="1200" dirty="0">
                <a:solidFill>
                  <a:srgbClr val="FF0000"/>
                </a:solidFill>
                <a:latin typeface="Times New Roman"/>
                <a:ea typeface="Times New Roman"/>
              </a:rPr>
              <a:t>. zm</a:t>
            </a:r>
            <a:r>
              <a:rPr lang="pl-PL" sz="1200" dirty="0" smtClean="0">
                <a:solidFill>
                  <a:srgbClr val="FF0000"/>
                </a:solidFill>
                <a:latin typeface="Times New Roman"/>
                <a:ea typeface="Times New Roman"/>
              </a:rPr>
              <a:t>.)</a:t>
            </a:r>
            <a:endParaRPr lang="pl-PL" sz="1200" dirty="0">
              <a:latin typeface="Times New Roman"/>
              <a:ea typeface="Times New Roman"/>
            </a:endParaRPr>
          </a:p>
          <a:p>
            <a:pPr marL="228600" lvl="0" indent="-228600" algn="just">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7 lipca 1994 r. </a:t>
            </a:r>
            <a:r>
              <a:rPr lang="pl-PL" sz="1200" i="1" dirty="0">
                <a:solidFill>
                  <a:schemeClr val="tx1"/>
                </a:solidFill>
                <a:latin typeface="Times New Roman"/>
                <a:ea typeface="Times New Roman"/>
              </a:rPr>
              <a:t>Prawo budowlane</a:t>
            </a:r>
            <a:r>
              <a:rPr lang="pl-PL" sz="1200" dirty="0">
                <a:solidFill>
                  <a:schemeClr val="tx1"/>
                </a:solidFill>
                <a:latin typeface="Times New Roman"/>
                <a:ea typeface="Times New Roman"/>
              </a:rPr>
              <a:t> </a:t>
            </a:r>
            <a:r>
              <a:rPr lang="pl-PL" sz="1200" dirty="0">
                <a:solidFill>
                  <a:srgbClr val="FF0000"/>
                </a:solidFill>
                <a:latin typeface="Times New Roman"/>
                <a:ea typeface="Times New Roman"/>
              </a:rPr>
              <a:t>(Dz. U. z 2010 r. Nr 243, poz. 1623 z </a:t>
            </a:r>
            <a:r>
              <a:rPr lang="pl-PL" sz="1200" dirty="0" err="1">
                <a:solidFill>
                  <a:srgbClr val="FF0000"/>
                </a:solidFill>
                <a:latin typeface="Times New Roman"/>
                <a:ea typeface="Times New Roman"/>
              </a:rPr>
              <a:t>późn</a:t>
            </a:r>
            <a:r>
              <a:rPr lang="pl-PL" sz="1200" dirty="0">
                <a:solidFill>
                  <a:srgbClr val="FF0000"/>
                </a:solidFill>
                <a:latin typeface="Times New Roman"/>
                <a:ea typeface="Times New Roman"/>
              </a:rPr>
              <a:t>. zm</a:t>
            </a:r>
            <a:r>
              <a:rPr lang="pl-PL" sz="1200" dirty="0" smtClean="0">
                <a:solidFill>
                  <a:srgbClr val="FF0000"/>
                </a:solidFill>
                <a:latin typeface="Times New Roman"/>
                <a:ea typeface="Times New Roman"/>
              </a:rPr>
              <a:t>.)</a:t>
            </a:r>
          </a:p>
          <a:p>
            <a:pPr marL="228600" lvl="0" indent="-228600" algn="just">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a:t>
            </a:r>
            <a:r>
              <a:rPr lang="pl-PL" sz="1200" dirty="0">
                <a:solidFill>
                  <a:srgbClr val="FF0000"/>
                </a:solidFill>
                <a:latin typeface="Times New Roman"/>
                <a:ea typeface="Times New Roman"/>
              </a:rPr>
              <a:t>14 grudnia 2012 r.  </a:t>
            </a:r>
            <a:r>
              <a:rPr lang="pl-PL" sz="1200" i="1" dirty="0">
                <a:solidFill>
                  <a:schemeClr val="tx1"/>
                </a:solidFill>
                <a:latin typeface="Times New Roman"/>
                <a:ea typeface="Times New Roman"/>
              </a:rPr>
              <a:t>o odpadach</a:t>
            </a:r>
            <a:r>
              <a:rPr lang="pl-PL" sz="1200" dirty="0">
                <a:solidFill>
                  <a:schemeClr val="tx1"/>
                </a:solidFill>
                <a:latin typeface="Times New Roman"/>
                <a:ea typeface="Times New Roman"/>
              </a:rPr>
              <a:t> </a:t>
            </a:r>
            <a:r>
              <a:rPr lang="pl-PL" sz="1200" dirty="0">
                <a:solidFill>
                  <a:srgbClr val="FF0000"/>
                </a:solidFill>
                <a:latin typeface="Times New Roman"/>
                <a:ea typeface="Times New Roman"/>
              </a:rPr>
              <a:t>(Dz. U z 2013 r., poz. </a:t>
            </a:r>
            <a:r>
              <a:rPr lang="pl-PL" sz="1200" dirty="0" smtClean="0">
                <a:solidFill>
                  <a:srgbClr val="FF0000"/>
                </a:solidFill>
                <a:latin typeface="Times New Roman"/>
                <a:ea typeface="Times New Roman"/>
              </a:rPr>
              <a:t>21)</a:t>
            </a:r>
          </a:p>
          <a:p>
            <a:pPr marL="228600" lvl="0" indent="-228600" algn="just">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18 lipca 2001 r. </a:t>
            </a:r>
            <a:r>
              <a:rPr lang="pl-PL" sz="1200" i="1" dirty="0">
                <a:solidFill>
                  <a:schemeClr val="tx1"/>
                </a:solidFill>
                <a:latin typeface="Times New Roman"/>
                <a:ea typeface="Times New Roman"/>
              </a:rPr>
              <a:t>Prawo wodne</a:t>
            </a:r>
            <a:r>
              <a:rPr lang="pl-PL" sz="1200" dirty="0">
                <a:solidFill>
                  <a:schemeClr val="tx1"/>
                </a:solidFill>
                <a:latin typeface="Times New Roman"/>
                <a:ea typeface="Times New Roman"/>
              </a:rPr>
              <a:t> </a:t>
            </a:r>
            <a:r>
              <a:rPr lang="pl-PL" sz="1200" dirty="0">
                <a:solidFill>
                  <a:srgbClr val="FF0000"/>
                </a:solidFill>
                <a:latin typeface="Times New Roman"/>
                <a:ea typeface="Times New Roman"/>
              </a:rPr>
              <a:t>(Dz. U. z 2012 r., poz. 145 z </a:t>
            </a:r>
            <a:r>
              <a:rPr lang="pl-PL" sz="1200" dirty="0" err="1">
                <a:solidFill>
                  <a:srgbClr val="FF0000"/>
                </a:solidFill>
                <a:latin typeface="Times New Roman"/>
                <a:ea typeface="Times New Roman"/>
              </a:rPr>
              <a:t>późn</a:t>
            </a:r>
            <a:r>
              <a:rPr lang="pl-PL" sz="1200" dirty="0">
                <a:solidFill>
                  <a:srgbClr val="FF0000"/>
                </a:solidFill>
                <a:latin typeface="Times New Roman"/>
                <a:ea typeface="Times New Roman"/>
              </a:rPr>
              <a:t>. zm</a:t>
            </a:r>
            <a:r>
              <a:rPr lang="pl-PL" sz="1200" dirty="0" smtClean="0">
                <a:solidFill>
                  <a:srgbClr val="FF0000"/>
                </a:solidFill>
                <a:latin typeface="Times New Roman"/>
                <a:ea typeface="Times New Roman"/>
              </a:rPr>
              <a:t>.)</a:t>
            </a:r>
            <a:endParaRPr lang="pl-PL" sz="1200" dirty="0">
              <a:latin typeface="Times New Roman"/>
              <a:ea typeface="Times New Roman"/>
            </a:endParaRPr>
          </a:p>
          <a:p>
            <a:pPr marL="228600" lvl="0" indent="-228600" algn="l">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22 czerwca 2001 r. </a:t>
            </a:r>
            <a:r>
              <a:rPr lang="pl-PL" sz="1200" i="1" dirty="0">
                <a:solidFill>
                  <a:schemeClr val="tx1"/>
                </a:solidFill>
                <a:latin typeface="Times New Roman"/>
                <a:ea typeface="Times New Roman"/>
              </a:rPr>
              <a:t>o organizmach genetycznie zmodyfikowanych</a:t>
            </a:r>
            <a:r>
              <a:rPr lang="pl-PL" sz="1200" dirty="0">
                <a:solidFill>
                  <a:schemeClr val="tx1"/>
                </a:solidFill>
                <a:latin typeface="Times New Roman"/>
                <a:ea typeface="Times New Roman"/>
              </a:rPr>
              <a:t> </a:t>
            </a:r>
            <a:r>
              <a:rPr lang="pl-PL" sz="1200" dirty="0" smtClean="0">
                <a:solidFill>
                  <a:schemeClr val="tx1"/>
                </a:solidFill>
                <a:latin typeface="Times New Roman"/>
                <a:ea typeface="Times New Roman"/>
              </a:rPr>
              <a:t>(</a:t>
            </a:r>
            <a:r>
              <a:rPr lang="pl-PL" sz="1200" dirty="0">
                <a:solidFill>
                  <a:schemeClr val="tx1"/>
                </a:solidFill>
                <a:latin typeface="Times New Roman"/>
                <a:ea typeface="Times New Roman"/>
              </a:rPr>
              <a:t>Dz. U. z 2007 r. Nr 36, poz. 233 z późn.zm</a:t>
            </a:r>
            <a:r>
              <a:rPr lang="pl-PL" sz="1200" dirty="0" smtClean="0">
                <a:solidFill>
                  <a:schemeClr val="tx1"/>
                </a:solidFill>
                <a:latin typeface="Times New Roman"/>
                <a:ea typeface="Times New Roman"/>
              </a:rPr>
              <a:t>.)</a:t>
            </a:r>
          </a:p>
          <a:p>
            <a:pPr marL="228600" lvl="0" indent="-228600" algn="l">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20 kwietnia 2004 r. </a:t>
            </a:r>
            <a:r>
              <a:rPr lang="pl-PL" sz="1200" i="1" dirty="0">
                <a:solidFill>
                  <a:schemeClr val="tx1"/>
                </a:solidFill>
                <a:latin typeface="Times New Roman"/>
                <a:ea typeface="Times New Roman"/>
              </a:rPr>
              <a:t>o substancjach zubożających warstwę ozonową</a:t>
            </a:r>
            <a:r>
              <a:rPr lang="pl-PL" sz="1200" dirty="0">
                <a:solidFill>
                  <a:schemeClr val="tx1"/>
                </a:solidFill>
                <a:latin typeface="Times New Roman"/>
                <a:ea typeface="Times New Roman"/>
              </a:rPr>
              <a:t> (Dz. U. Nr 121, poz. 1263 z </a:t>
            </a:r>
            <a:r>
              <a:rPr lang="pl-PL" sz="1200" dirty="0" err="1">
                <a:solidFill>
                  <a:schemeClr val="tx1"/>
                </a:solidFill>
                <a:latin typeface="Times New Roman"/>
                <a:ea typeface="Times New Roman"/>
              </a:rPr>
              <a:t>późn</a:t>
            </a:r>
            <a:r>
              <a:rPr lang="pl-PL" sz="1200" dirty="0">
                <a:solidFill>
                  <a:schemeClr val="tx1"/>
                </a:solidFill>
                <a:latin typeface="Times New Roman"/>
                <a:ea typeface="Times New Roman"/>
              </a:rPr>
              <a:t>. zm</a:t>
            </a:r>
            <a:r>
              <a:rPr lang="pl-PL" sz="1200" dirty="0" smtClean="0">
                <a:solidFill>
                  <a:schemeClr val="tx1"/>
                </a:solidFill>
                <a:latin typeface="Times New Roman"/>
                <a:ea typeface="Times New Roman"/>
              </a:rPr>
              <a:t>.)</a:t>
            </a:r>
          </a:p>
          <a:p>
            <a:pPr marL="228600" lvl="0" indent="-228600" algn="l">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20 lipca 1991 r. </a:t>
            </a:r>
            <a:r>
              <a:rPr lang="pl-PL" sz="1200" i="1" dirty="0">
                <a:solidFill>
                  <a:schemeClr val="tx1"/>
                </a:solidFill>
                <a:latin typeface="Times New Roman"/>
                <a:ea typeface="Times New Roman"/>
              </a:rPr>
              <a:t>o Inspekcji Ochrony Środowiska</a:t>
            </a:r>
            <a:r>
              <a:rPr lang="pl-PL" sz="1200" dirty="0">
                <a:solidFill>
                  <a:schemeClr val="tx1"/>
                </a:solidFill>
                <a:latin typeface="Times New Roman"/>
                <a:ea typeface="Times New Roman"/>
              </a:rPr>
              <a:t> </a:t>
            </a:r>
            <a:r>
              <a:rPr lang="pl-PL" sz="1200" dirty="0">
                <a:solidFill>
                  <a:srgbClr val="FF0000"/>
                </a:solidFill>
                <a:latin typeface="Times New Roman"/>
                <a:ea typeface="Times New Roman"/>
              </a:rPr>
              <a:t>(Dz. U. z 2013 r., poz. </a:t>
            </a:r>
            <a:r>
              <a:rPr lang="pl-PL" sz="1200" dirty="0" smtClean="0">
                <a:solidFill>
                  <a:srgbClr val="FF0000"/>
                </a:solidFill>
                <a:latin typeface="Times New Roman"/>
                <a:ea typeface="Times New Roman"/>
              </a:rPr>
              <a:t>686)</a:t>
            </a:r>
            <a:endParaRPr lang="pl-PL" sz="1200" dirty="0" smtClean="0">
              <a:latin typeface="Times New Roman"/>
              <a:ea typeface="Times New Roman"/>
            </a:endParaRPr>
          </a:p>
          <a:p>
            <a:pPr marL="228600" lvl="0" indent="-228600" algn="l">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11 stycznia 2001 r. </a:t>
            </a:r>
            <a:r>
              <a:rPr lang="pl-PL" sz="1200" i="1" dirty="0">
                <a:solidFill>
                  <a:schemeClr val="tx1"/>
                </a:solidFill>
                <a:latin typeface="Times New Roman"/>
                <a:ea typeface="Times New Roman"/>
              </a:rPr>
              <a:t>o substancjach i preparatach chemicznych</a:t>
            </a:r>
            <a:r>
              <a:rPr lang="pl-PL" sz="1200" dirty="0">
                <a:solidFill>
                  <a:schemeClr val="tx1"/>
                </a:solidFill>
                <a:latin typeface="Times New Roman"/>
                <a:ea typeface="Times New Roman"/>
              </a:rPr>
              <a:t> (Dz. U. z 2009 r. Nr 152, poz.1222 </a:t>
            </a:r>
            <a:r>
              <a:rPr lang="pl-PL" sz="1200" dirty="0">
                <a:solidFill>
                  <a:srgbClr val="FF0000"/>
                </a:solidFill>
                <a:latin typeface="Times New Roman"/>
                <a:ea typeface="Times New Roman"/>
              </a:rPr>
              <a:t>z </a:t>
            </a:r>
            <a:r>
              <a:rPr lang="pl-PL" sz="1200" dirty="0" err="1">
                <a:solidFill>
                  <a:srgbClr val="FF0000"/>
                </a:solidFill>
                <a:latin typeface="Times New Roman"/>
                <a:ea typeface="Times New Roman"/>
              </a:rPr>
              <a:t>późn</a:t>
            </a:r>
            <a:r>
              <a:rPr lang="pl-PL" sz="1200" dirty="0">
                <a:solidFill>
                  <a:srgbClr val="FF0000"/>
                </a:solidFill>
                <a:latin typeface="Times New Roman"/>
                <a:ea typeface="Times New Roman"/>
              </a:rPr>
              <a:t>. zm</a:t>
            </a:r>
            <a:r>
              <a:rPr lang="pl-PL" sz="1200" dirty="0" smtClean="0">
                <a:solidFill>
                  <a:srgbClr val="FF0000"/>
                </a:solidFill>
                <a:latin typeface="Times New Roman"/>
                <a:ea typeface="Times New Roman"/>
              </a:rPr>
              <a:t>.</a:t>
            </a:r>
            <a:r>
              <a:rPr lang="pl-PL" sz="1200" dirty="0" smtClean="0">
                <a:latin typeface="Times New Roman"/>
                <a:ea typeface="Times New Roman"/>
              </a:rPr>
              <a:t>)</a:t>
            </a:r>
          </a:p>
          <a:p>
            <a:pPr marL="228600" lvl="0" indent="-228600" algn="l">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3 października 2008 r. </a:t>
            </a:r>
            <a:r>
              <a:rPr lang="pl-PL" sz="1200" i="1" dirty="0">
                <a:solidFill>
                  <a:schemeClr val="tx1"/>
                </a:solidFill>
                <a:latin typeface="Times New Roman"/>
                <a:ea typeface="Times New Roman"/>
              </a:rPr>
              <a:t>o udostępnianiu informacji o środowisku i jego ochronie, udziale społeczeństwa w ochronie środowiska oraz o ocenach oddziaływania na środowisko</a:t>
            </a:r>
            <a:r>
              <a:rPr lang="pl-PL" sz="1200" dirty="0">
                <a:solidFill>
                  <a:schemeClr val="tx1"/>
                </a:solidFill>
                <a:latin typeface="Times New Roman"/>
                <a:ea typeface="Times New Roman"/>
              </a:rPr>
              <a:t> (Dz. U. Nr 199, poz.1227 z </a:t>
            </a:r>
            <a:r>
              <a:rPr lang="pl-PL" sz="1200" dirty="0" err="1">
                <a:solidFill>
                  <a:schemeClr val="tx1"/>
                </a:solidFill>
                <a:latin typeface="Times New Roman"/>
                <a:ea typeface="Times New Roman"/>
              </a:rPr>
              <a:t>późn</a:t>
            </a:r>
            <a:r>
              <a:rPr lang="pl-PL" sz="1200" dirty="0">
                <a:solidFill>
                  <a:schemeClr val="tx1"/>
                </a:solidFill>
                <a:latin typeface="Times New Roman"/>
                <a:ea typeface="Times New Roman"/>
              </a:rPr>
              <a:t>. zm</a:t>
            </a:r>
            <a:r>
              <a:rPr lang="pl-PL" sz="1200" dirty="0" smtClean="0">
                <a:solidFill>
                  <a:schemeClr val="tx1"/>
                </a:solidFill>
                <a:latin typeface="Times New Roman"/>
                <a:ea typeface="Times New Roman"/>
              </a:rPr>
              <a:t>.)</a:t>
            </a:r>
          </a:p>
          <a:p>
            <a:pPr marL="228600" lvl="0" indent="-228600" algn="l">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a:ea typeface="Times New Roman"/>
              </a:rPr>
              <a:t>Ustawa </a:t>
            </a:r>
            <a:r>
              <a:rPr lang="pl-PL" sz="1200" dirty="0">
                <a:solidFill>
                  <a:schemeClr val="tx1"/>
                </a:solidFill>
                <a:latin typeface="Times New Roman"/>
                <a:ea typeface="Times New Roman"/>
              </a:rPr>
              <a:t>z dnia 29 lipca 2005 r. </a:t>
            </a:r>
            <a:r>
              <a:rPr lang="pl-PL" sz="1200" i="1" dirty="0">
                <a:solidFill>
                  <a:schemeClr val="tx1"/>
                </a:solidFill>
                <a:latin typeface="Times New Roman"/>
                <a:ea typeface="Times New Roman"/>
              </a:rPr>
              <a:t>o zużytym sprzęcie elektrycznym i elektronicznym</a:t>
            </a:r>
            <a:r>
              <a:rPr lang="pl-PL" sz="1200" dirty="0">
                <a:solidFill>
                  <a:schemeClr val="tx1"/>
                </a:solidFill>
                <a:latin typeface="Times New Roman"/>
                <a:ea typeface="Times New Roman"/>
              </a:rPr>
              <a:t> (Dz. U. Nr 180. poz. 1495, z </a:t>
            </a:r>
            <a:r>
              <a:rPr lang="pl-PL" sz="1200" dirty="0" err="1">
                <a:solidFill>
                  <a:schemeClr val="tx1"/>
                </a:solidFill>
                <a:latin typeface="Times New Roman"/>
                <a:ea typeface="Times New Roman"/>
              </a:rPr>
              <a:t>późn</a:t>
            </a:r>
            <a:r>
              <a:rPr lang="pl-PL" sz="1200" dirty="0">
                <a:solidFill>
                  <a:schemeClr val="tx1"/>
                </a:solidFill>
                <a:latin typeface="Times New Roman"/>
                <a:ea typeface="Times New Roman"/>
              </a:rPr>
              <a:t>. zm</a:t>
            </a:r>
            <a:r>
              <a:rPr lang="pl-PL" sz="1200" dirty="0" smtClean="0">
                <a:solidFill>
                  <a:schemeClr val="tx1"/>
                </a:solidFill>
                <a:latin typeface="Times New Roman"/>
                <a:ea typeface="Times New Roman"/>
              </a:rPr>
              <a:t>.)</a:t>
            </a:r>
          </a:p>
          <a:p>
            <a:pPr marL="228600" lvl="0" indent="-228600" algn="l">
              <a:spcBef>
                <a:spcPts val="600"/>
              </a:spcBef>
              <a:spcAft>
                <a:spcPts val="0"/>
              </a:spcAft>
              <a:buFont typeface="+mj-lt"/>
              <a:buAutoNum type="arabicPeriod"/>
              <a:tabLst>
                <a:tab pos="342900" algn="l"/>
                <a:tab pos="589280" algn="l"/>
              </a:tabLst>
            </a:pPr>
            <a:r>
              <a:rPr lang="pl-PL" sz="1200" dirty="0" smtClean="0">
                <a:solidFill>
                  <a:schemeClr val="tx1"/>
                </a:solidFill>
                <a:latin typeface="Times New Roman" pitchFamily="18" charset="0"/>
                <a:ea typeface="Times New Roman"/>
                <a:cs typeface="Times New Roman" pitchFamily="18" charset="0"/>
              </a:rPr>
              <a:t>Ustawa</a:t>
            </a:r>
            <a:r>
              <a:rPr lang="pl-PL" sz="1200" b="1" dirty="0" smtClean="0">
                <a:solidFill>
                  <a:schemeClr val="tx1"/>
                </a:solidFill>
                <a:latin typeface="Times New Roman" pitchFamily="18" charset="0"/>
                <a:ea typeface="Times New Roman"/>
                <a:cs typeface="Times New Roman" pitchFamily="18" charset="0"/>
              </a:rPr>
              <a:t> </a:t>
            </a:r>
            <a:r>
              <a:rPr lang="pl-PL" sz="1200" dirty="0">
                <a:solidFill>
                  <a:schemeClr val="tx1"/>
                </a:solidFill>
                <a:latin typeface="Times New Roman" pitchFamily="18" charset="0"/>
                <a:ea typeface="Times New Roman"/>
                <a:cs typeface="Times New Roman" pitchFamily="18" charset="0"/>
              </a:rPr>
              <a:t>z dnia 20 stycznia 2005 r.</a:t>
            </a:r>
            <a:r>
              <a:rPr lang="pl-PL" sz="1200" b="1" dirty="0">
                <a:solidFill>
                  <a:schemeClr val="tx1"/>
                </a:solidFill>
                <a:latin typeface="Times New Roman" pitchFamily="18" charset="0"/>
                <a:ea typeface="Times New Roman"/>
                <a:cs typeface="Times New Roman" pitchFamily="18" charset="0"/>
              </a:rPr>
              <a:t> </a:t>
            </a:r>
            <a:r>
              <a:rPr lang="pl-PL" sz="1200" i="1" dirty="0">
                <a:solidFill>
                  <a:schemeClr val="tx1"/>
                </a:solidFill>
                <a:latin typeface="Times New Roman" pitchFamily="18" charset="0"/>
                <a:ea typeface="Times New Roman"/>
                <a:cs typeface="Times New Roman" pitchFamily="18" charset="0"/>
              </a:rPr>
              <a:t>o recyklingu pojazdów wycofanych z eksploatacji</a:t>
            </a:r>
            <a:r>
              <a:rPr lang="pl-PL" sz="1200" b="1" dirty="0">
                <a:solidFill>
                  <a:schemeClr val="tx1"/>
                </a:solidFill>
                <a:latin typeface="Times New Roman" pitchFamily="18" charset="0"/>
                <a:ea typeface="Times New Roman"/>
                <a:cs typeface="Times New Roman" pitchFamily="18" charset="0"/>
              </a:rPr>
              <a:t> </a:t>
            </a:r>
            <a:r>
              <a:rPr lang="pl-PL" sz="1200" dirty="0">
                <a:solidFill>
                  <a:schemeClr val="tx1"/>
                </a:solidFill>
                <a:latin typeface="Times New Roman" pitchFamily="18" charset="0"/>
                <a:ea typeface="Times New Roman"/>
                <a:cs typeface="Times New Roman" pitchFamily="18" charset="0"/>
              </a:rPr>
              <a:t>(Dz. U. Nr 25, poz. 202, z </a:t>
            </a:r>
            <a:r>
              <a:rPr lang="pl-PL" sz="1200" dirty="0" err="1">
                <a:solidFill>
                  <a:schemeClr val="tx1"/>
                </a:solidFill>
                <a:latin typeface="Times New Roman" pitchFamily="18" charset="0"/>
                <a:ea typeface="Times New Roman"/>
                <a:cs typeface="Times New Roman" pitchFamily="18" charset="0"/>
              </a:rPr>
              <a:t>późn</a:t>
            </a:r>
            <a:r>
              <a:rPr lang="pl-PL" sz="1200" dirty="0">
                <a:solidFill>
                  <a:schemeClr val="tx1"/>
                </a:solidFill>
                <a:latin typeface="Times New Roman" pitchFamily="18" charset="0"/>
                <a:ea typeface="Times New Roman"/>
                <a:cs typeface="Times New Roman" pitchFamily="18" charset="0"/>
              </a:rPr>
              <a:t>. zm.)</a:t>
            </a:r>
            <a:endParaRPr lang="pl-PL" sz="12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71616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a:spLocks noGrp="1"/>
          </p:cNvSpPr>
          <p:nvPr>
            <p:ph type="subTitle" idx="1"/>
          </p:nvPr>
        </p:nvSpPr>
        <p:spPr>
          <a:xfrm>
            <a:off x="323528" y="1196752"/>
            <a:ext cx="8568952" cy="504056"/>
          </a:xfrm>
        </p:spPr>
        <p:txBody>
          <a:bodyPr/>
          <a:lstStyle/>
          <a:p>
            <a:pPr marL="457200" indent="-457200" algn="l">
              <a:buFont typeface="+mj-lt"/>
              <a:buAutoNum type="arabicPeriod"/>
            </a:pPr>
            <a:r>
              <a:rPr lang="pl-PL" sz="2400" b="1" u="sng" dirty="0" smtClean="0">
                <a:solidFill>
                  <a:schemeClr val="tx1"/>
                </a:solidFill>
              </a:rPr>
              <a:t>Wprowadzenie</a:t>
            </a:r>
          </a:p>
          <a:p>
            <a:endParaRPr lang="pl-PL" dirty="0"/>
          </a:p>
        </p:txBody>
      </p:sp>
      <p:graphicFrame>
        <p:nvGraphicFramePr>
          <p:cNvPr id="5" name="Tabela 4"/>
          <p:cNvGraphicFramePr>
            <a:graphicFrameLocks noGrp="1"/>
          </p:cNvGraphicFramePr>
          <p:nvPr>
            <p:extLst>
              <p:ext uri="{D42A27DB-BD31-4B8C-83A1-F6EECF244321}">
                <p14:modId xmlns:p14="http://schemas.microsoft.com/office/powerpoint/2010/main" val="2911992564"/>
              </p:ext>
            </p:extLst>
          </p:nvPr>
        </p:nvGraphicFramePr>
        <p:xfrm>
          <a:off x="251520" y="1628800"/>
          <a:ext cx="8424936" cy="5114435"/>
        </p:xfrm>
        <a:graphic>
          <a:graphicData uri="http://schemas.openxmlformats.org/drawingml/2006/table">
            <a:tbl>
              <a:tblPr/>
              <a:tblGrid>
                <a:gridCol w="4392488"/>
                <a:gridCol w="4032448"/>
              </a:tblGrid>
              <a:tr h="420515">
                <a:tc>
                  <a:txBody>
                    <a:bodyPr/>
                    <a:lstStyle/>
                    <a:p>
                      <a:pPr algn="ctr">
                        <a:lnSpc>
                          <a:spcPct val="115000"/>
                        </a:lnSpc>
                        <a:spcAft>
                          <a:spcPts val="0"/>
                        </a:spcAft>
                      </a:pPr>
                      <a:r>
                        <a:rPr lang="pl-PL" sz="1800" b="1" dirty="0">
                          <a:latin typeface="Times New Roman"/>
                          <a:ea typeface="Calibri"/>
                          <a:cs typeface="Times New Roman"/>
                        </a:rPr>
                        <a:t>Zgodnie z obowiązującym dokumentem SK </a:t>
                      </a:r>
                      <a:endParaRPr lang="pl-PL" sz="1800" dirty="0">
                        <a:latin typeface="Calibri"/>
                        <a:ea typeface="Calibri"/>
                        <a:cs typeface="Times New Roman"/>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800" b="1" dirty="0">
                          <a:solidFill>
                            <a:schemeClr val="tx1"/>
                          </a:solidFill>
                          <a:latin typeface="Times New Roman"/>
                          <a:ea typeface="Calibri"/>
                          <a:cs typeface="Times New Roman"/>
                        </a:rPr>
                        <a:t>Proponowane </a:t>
                      </a:r>
                      <a:r>
                        <a:rPr lang="pl-PL" sz="1800" b="1" dirty="0" smtClean="0">
                          <a:solidFill>
                            <a:schemeClr val="tx1"/>
                          </a:solidFill>
                          <a:latin typeface="Times New Roman"/>
                          <a:ea typeface="Calibri"/>
                          <a:cs typeface="Times New Roman"/>
                        </a:rPr>
                        <a:t>zmiany</a:t>
                      </a:r>
                      <a:endParaRPr lang="pl-PL" sz="1800" dirty="0">
                        <a:solidFill>
                          <a:schemeClr val="tx1"/>
                        </a:solidFill>
                        <a:latin typeface="Calibri"/>
                        <a:ea typeface="Calibri"/>
                        <a:cs typeface="Times New Roman"/>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9489">
                <a:tc>
                  <a:txBody>
                    <a:bodyPr/>
                    <a:lstStyle/>
                    <a:p>
                      <a:pPr marL="0" lvl="0" indent="0">
                        <a:lnSpc>
                          <a:spcPct val="100000"/>
                        </a:lnSpc>
                        <a:spcAft>
                          <a:spcPts val="0"/>
                        </a:spcAft>
                        <a:buFont typeface="+mj-lt"/>
                        <a:buNone/>
                        <a:tabLst>
                          <a:tab pos="457200" algn="l"/>
                        </a:tabLst>
                      </a:pPr>
                      <a:r>
                        <a:rPr lang="pl-PL" sz="1100" dirty="0" smtClean="0">
                          <a:latin typeface="Times New Roman"/>
                          <a:ea typeface="Calibri"/>
                          <a:cs typeface="Times New Roman"/>
                        </a:rPr>
                        <a:t>Niniejsza procedura wykonywania kontroli inwestycyjnych przez Inspekcję Ochrony Środowiska, odnosi się do kontroli na ostatnim etapie procesu inwestycyjnego, jakim jest oddanie do użytkowania nowo zbudowanego lub zmodernizowanego obiektu budowlanego, zespołu obiektów lub instalacji. Obejmuje kontrole obiektów lub instalacji realizowanych jako kontrola nowo zbudowanego lub przebudowanego obiektu budowlanego, zespołu obiektów lub instalacji związanych z przedsięwzięciem zaliczonym do przedsięwzięć mogących znacząco oddziaływać na środowisko w rozumieniu ustawy z dnia 3 października 2008 r. o udostępnianiu informacji o środowisku i jego ochronie, udziale społeczeństwa w ochronie środowiska oraz o ocenach oddziaływania na środowisko (</a:t>
                      </a:r>
                      <a:r>
                        <a:rPr lang="pl-PL" sz="1100" dirty="0" err="1" smtClean="0">
                          <a:latin typeface="Times New Roman"/>
                          <a:ea typeface="Calibri"/>
                          <a:cs typeface="Times New Roman"/>
                        </a:rPr>
                        <a:t>Dz.U</a:t>
                      </a:r>
                      <a:r>
                        <a:rPr lang="pl-PL" sz="1100" dirty="0" smtClean="0">
                          <a:latin typeface="Times New Roman"/>
                          <a:ea typeface="Calibri"/>
                          <a:cs typeface="Times New Roman"/>
                        </a:rPr>
                        <a:t>. Nr 199, poz.1227 z </a:t>
                      </a:r>
                      <a:r>
                        <a:rPr lang="pl-PL" sz="1100" dirty="0" err="1" smtClean="0">
                          <a:latin typeface="Times New Roman"/>
                          <a:ea typeface="Calibri"/>
                          <a:cs typeface="Times New Roman"/>
                        </a:rPr>
                        <a:t>późn</a:t>
                      </a:r>
                      <a:r>
                        <a:rPr lang="pl-PL" sz="1100" dirty="0" smtClean="0">
                          <a:latin typeface="Times New Roman"/>
                          <a:ea typeface="Calibri"/>
                          <a:cs typeface="Times New Roman"/>
                        </a:rPr>
                        <a:t>. zm.) oraz o których mowa w rozporządzeniu Rady Ministrów z dnia 9 listopada 2004 r. w sprawie określenia rodzajów przedsięwzięć mogących znacząco oddziaływać na środowisko oraz szczegółowych uwarunkowań związanych z kwalifikowaniem przedsięwzięć do sporządzenia raportu o oddziaływaniu na środowisko (Dz. Nr 257, poz. 2573 z późn.zm).</a:t>
                      </a:r>
                    </a:p>
                    <a:p>
                      <a:pPr marL="0" lvl="0" indent="0">
                        <a:lnSpc>
                          <a:spcPct val="100000"/>
                        </a:lnSpc>
                        <a:spcAft>
                          <a:spcPts val="0"/>
                        </a:spcAft>
                        <a:buFont typeface="+mj-lt"/>
                        <a:buNone/>
                        <a:tabLst>
                          <a:tab pos="457200" algn="l"/>
                        </a:tabLst>
                      </a:pPr>
                      <a:r>
                        <a:rPr lang="pl-PL" sz="1100" dirty="0" smtClean="0">
                          <a:latin typeface="Times New Roman"/>
                          <a:ea typeface="Calibri"/>
                          <a:cs typeface="Times New Roman"/>
                        </a:rPr>
                        <a:t>Zgodnie z delegacją określoną w art. 60 ww. ustawy z dnia 3 października 2008 r. o udostępnianiu informacji o środowisku i jego ochronie, udziale społeczeństwa w ochronie środowiska oraz o ocenach oddziaływania na środowisko, Rada Ministrów, uwzględniając możliwe oddziaływania na środowisko przedsięwzięć oraz uwarunkowania, o których mowa w art. 62 ust.1. określi w drodze rozporządzenia:</a:t>
                      </a:r>
                    </a:p>
                    <a:p>
                      <a:pPr marL="228600" lvl="0" indent="-228600">
                        <a:lnSpc>
                          <a:spcPct val="100000"/>
                        </a:lnSpc>
                        <a:spcAft>
                          <a:spcPts val="0"/>
                        </a:spcAft>
                        <a:buFont typeface="+mj-lt"/>
                        <a:buAutoNum type="arabicParenR"/>
                        <a:tabLst>
                          <a:tab pos="457200" algn="l"/>
                        </a:tabLst>
                      </a:pPr>
                      <a:r>
                        <a:rPr lang="pl-PL" sz="1100" dirty="0" smtClean="0">
                          <a:latin typeface="Times New Roman"/>
                          <a:ea typeface="Calibri"/>
                          <a:cs typeface="Times New Roman"/>
                        </a:rPr>
                        <a:t>rodzaje przedsięwzięć mogących zawsze znacząco oddziaływać na środowisko,</a:t>
                      </a:r>
                    </a:p>
                    <a:p>
                      <a:pPr marL="228600" lvl="0" indent="-228600">
                        <a:lnSpc>
                          <a:spcPct val="100000"/>
                        </a:lnSpc>
                        <a:spcAft>
                          <a:spcPts val="0"/>
                        </a:spcAft>
                        <a:buFont typeface="+mj-lt"/>
                        <a:buAutoNum type="arabicParenR"/>
                        <a:tabLst>
                          <a:tab pos="457200" algn="l"/>
                        </a:tabLst>
                      </a:pPr>
                      <a:r>
                        <a:rPr lang="pl-PL" sz="1100" dirty="0" smtClean="0">
                          <a:latin typeface="Times New Roman"/>
                          <a:ea typeface="Calibri"/>
                          <a:cs typeface="Times New Roman"/>
                        </a:rPr>
                        <a:t>rodzaje przedsięwzięć mogących potencjalnie znacząco oddziaływać na środowisko,</a:t>
                      </a:r>
                    </a:p>
                    <a:p>
                      <a:pPr marL="228600" lvl="0" indent="-228600">
                        <a:lnSpc>
                          <a:spcPct val="100000"/>
                        </a:lnSpc>
                        <a:spcAft>
                          <a:spcPts val="0"/>
                        </a:spcAft>
                        <a:buFont typeface="+mj-lt"/>
                        <a:buAutoNum type="arabicParenR"/>
                        <a:tabLst>
                          <a:tab pos="457200" algn="l"/>
                        </a:tabLst>
                      </a:pPr>
                      <a:r>
                        <a:rPr lang="pl-PL" sz="1100" dirty="0" smtClean="0">
                          <a:latin typeface="Times New Roman"/>
                          <a:ea typeface="Calibri"/>
                          <a:cs typeface="Times New Roman"/>
                        </a:rPr>
                        <a:t>przypadki, gdy zmiany dokonywane w obiektach są kwalifikowane jako przedsięwzięcia, o których mowa w pkt 1 i 2.</a:t>
                      </a: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a:lnSpc>
                          <a:spcPct val="100000"/>
                        </a:lnSpc>
                        <a:spcAft>
                          <a:spcPts val="0"/>
                        </a:spcAft>
                        <a:buFont typeface="+mj-lt"/>
                        <a:buNone/>
                      </a:pPr>
                      <a:r>
                        <a:rPr lang="pl-PL" sz="1100" dirty="0" smtClean="0">
                          <a:solidFill>
                            <a:srgbClr val="000000"/>
                          </a:solidFill>
                          <a:latin typeface="Times New Roman"/>
                          <a:ea typeface="Times New Roman"/>
                        </a:rPr>
                        <a:t>Niniejsza procedura wykonywania kontroli przez Inspekcję Ochrony Środowiska, odnosi się do kontroli na ostatnim etapie procesu inwestycyjnego, jakim jest oddanie do użytkowania nowo zbudowanego lub </a:t>
                      </a:r>
                      <a:r>
                        <a:rPr lang="pl-PL" sz="1100" dirty="0" smtClean="0">
                          <a:solidFill>
                            <a:srgbClr val="FF0000"/>
                          </a:solidFill>
                          <a:latin typeface="Times New Roman"/>
                          <a:ea typeface="Times New Roman"/>
                        </a:rPr>
                        <a:t>przebudowanego</a:t>
                      </a:r>
                      <a:r>
                        <a:rPr lang="pl-PL" sz="1100" dirty="0" smtClean="0">
                          <a:solidFill>
                            <a:srgbClr val="000000"/>
                          </a:solidFill>
                          <a:latin typeface="Times New Roman"/>
                          <a:ea typeface="Times New Roman"/>
                        </a:rPr>
                        <a:t> obiektu budowlanego, zespołu obiektów lub instalacji, </a:t>
                      </a:r>
                      <a:r>
                        <a:rPr lang="pl-PL" sz="1100" dirty="0" smtClean="0">
                          <a:solidFill>
                            <a:srgbClr val="FF0000"/>
                          </a:solidFill>
                          <a:latin typeface="Times New Roman"/>
                          <a:ea typeface="Times New Roman"/>
                        </a:rPr>
                        <a:t>zwaną dalej „kontrolą inwestycyjną”</a:t>
                      </a:r>
                      <a:r>
                        <a:rPr lang="pl-PL" sz="1100" dirty="0" smtClean="0">
                          <a:solidFill>
                            <a:srgbClr val="000000"/>
                          </a:solidFill>
                          <a:latin typeface="Times New Roman"/>
                          <a:ea typeface="Times New Roman"/>
                        </a:rPr>
                        <a:t>. </a:t>
                      </a:r>
                      <a:r>
                        <a:rPr lang="pl-PL" sz="1100" dirty="0" smtClean="0">
                          <a:solidFill>
                            <a:srgbClr val="FF0000"/>
                          </a:solidFill>
                          <a:latin typeface="Times New Roman"/>
                          <a:ea typeface="Times New Roman"/>
                        </a:rPr>
                        <a:t>Zgodnie z przepisami </a:t>
                      </a:r>
                      <a:r>
                        <a:rPr lang="pl-PL" sz="1100" dirty="0" smtClean="0">
                          <a:solidFill>
                            <a:srgbClr val="000000"/>
                          </a:solidFill>
                          <a:latin typeface="Times New Roman"/>
                          <a:ea typeface="Times New Roman"/>
                        </a:rPr>
                        <a:t>ustawy z dnia 3 października 2008 r. o udostępnianiu informacji o środowisku i jego ochronie, udziale społeczeństwa w ochronie środowiska oraz o ocenach oddziaływania na środowisko (Dz. U. Nr 199, poz.1227 z </a:t>
                      </a:r>
                      <a:r>
                        <a:rPr lang="pl-PL" sz="1100" dirty="0" err="1" smtClean="0">
                          <a:solidFill>
                            <a:srgbClr val="000000"/>
                          </a:solidFill>
                          <a:latin typeface="Times New Roman"/>
                          <a:ea typeface="Times New Roman"/>
                        </a:rPr>
                        <a:t>późn</a:t>
                      </a:r>
                      <a:r>
                        <a:rPr lang="pl-PL" sz="1100" dirty="0" smtClean="0">
                          <a:solidFill>
                            <a:srgbClr val="000000"/>
                          </a:solidFill>
                          <a:latin typeface="Times New Roman"/>
                          <a:ea typeface="Times New Roman"/>
                        </a:rPr>
                        <a:t>. zm.) </a:t>
                      </a:r>
                      <a:r>
                        <a:rPr lang="pl-PL" sz="1100" dirty="0" smtClean="0">
                          <a:solidFill>
                            <a:srgbClr val="FF0000"/>
                          </a:solidFill>
                          <a:latin typeface="Times New Roman"/>
                          <a:ea typeface="Times New Roman"/>
                        </a:rPr>
                        <a:t>przedmiotem kontroli są przedsięwzięcia mogące znacząco oddziaływać na środowisko, wskazane w art. 71 ust. 2, jako wymagające uzyskania decyzji o środowiskowych uwarunkowaniach zgody na realizację planowanego przedsięwzięcia. W rozporządzeniu Rady Ministrów (zwanym dalej rozporządzeniem RM) z dnia 9 listopada 2010 r. w sprawie przedsięwzięć mogących znacząco oddziaływać na środowisko (Dz. U. Nr 213, poz.1397 z </a:t>
                      </a:r>
                      <a:r>
                        <a:rPr lang="pl-PL" sz="1100" dirty="0" err="1" smtClean="0">
                          <a:solidFill>
                            <a:srgbClr val="FF0000"/>
                          </a:solidFill>
                          <a:latin typeface="Times New Roman"/>
                          <a:ea typeface="Times New Roman"/>
                        </a:rPr>
                        <a:t>późn</a:t>
                      </a:r>
                      <a:r>
                        <a:rPr lang="pl-PL" sz="1100" dirty="0" smtClean="0">
                          <a:solidFill>
                            <a:srgbClr val="FF0000"/>
                          </a:solidFill>
                          <a:latin typeface="Times New Roman"/>
                          <a:ea typeface="Times New Roman"/>
                        </a:rPr>
                        <a:t>. zm.) określone są przedsięwzięcia:</a:t>
                      </a:r>
                    </a:p>
                    <a:p>
                      <a:pPr marL="0" lvl="0" indent="0" algn="l">
                        <a:lnSpc>
                          <a:spcPct val="100000"/>
                        </a:lnSpc>
                        <a:spcAft>
                          <a:spcPts val="0"/>
                        </a:spcAft>
                        <a:buFont typeface="+mj-lt"/>
                        <a:buNone/>
                      </a:pPr>
                      <a:r>
                        <a:rPr lang="pl-PL" sz="1100" dirty="0" smtClean="0">
                          <a:solidFill>
                            <a:srgbClr val="FF0000"/>
                          </a:solidFill>
                          <a:latin typeface="Times New Roman"/>
                          <a:ea typeface="Times New Roman"/>
                        </a:rPr>
                        <a:t>- mogące zawsze znacząco oddziaływać na środowisko,</a:t>
                      </a:r>
                    </a:p>
                    <a:p>
                      <a:pPr marL="0" lvl="0" indent="0" algn="l">
                        <a:lnSpc>
                          <a:spcPct val="100000"/>
                        </a:lnSpc>
                        <a:spcAft>
                          <a:spcPts val="0"/>
                        </a:spcAft>
                        <a:buFont typeface="+mj-lt"/>
                        <a:buNone/>
                      </a:pPr>
                      <a:r>
                        <a:rPr lang="pl-PL" sz="1100" dirty="0" smtClean="0">
                          <a:solidFill>
                            <a:srgbClr val="FF0000"/>
                          </a:solidFill>
                          <a:latin typeface="Times New Roman"/>
                          <a:ea typeface="Times New Roman"/>
                        </a:rPr>
                        <a:t>- mogące potencjalnie znacząco oddziaływać na środowisko.</a:t>
                      </a:r>
                      <a:endParaRPr lang="pl-PL" sz="1100" dirty="0">
                        <a:solidFill>
                          <a:srgbClr val="FF0000"/>
                        </a:solidFill>
                        <a:latin typeface="Times New Roman"/>
                        <a:ea typeface="Times New Roman"/>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899417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62432" y="1089720"/>
            <a:ext cx="7865952" cy="784830"/>
          </a:xfrm>
          <a:prstGeom prst="rect">
            <a:avLst/>
          </a:prstGeom>
        </p:spPr>
        <p:txBody>
          <a:bodyPr wrap="square">
            <a:spAutoFit/>
          </a:bodyPr>
          <a:lstStyle/>
          <a:p>
            <a:pPr marL="457200" indent="-457200">
              <a:buFont typeface="+mj-lt"/>
              <a:buAutoNum type="arabicPeriod"/>
            </a:pPr>
            <a:r>
              <a:rPr lang="pl-PL" b="1" dirty="0" smtClean="0">
                <a:solidFill>
                  <a:srgbClr val="0070C0"/>
                </a:solidFill>
              </a:rPr>
              <a:t>Wzór </a:t>
            </a:r>
            <a:r>
              <a:rPr lang="pl-PL" b="1" dirty="0">
                <a:solidFill>
                  <a:srgbClr val="0070C0"/>
                </a:solidFill>
              </a:rPr>
              <a:t>zawiadomienia o wszczęciu postępowania zmierzającego do wstrzymania oddania inwestycji do </a:t>
            </a:r>
            <a:r>
              <a:rPr lang="pl-PL" b="1" dirty="0" smtClean="0">
                <a:solidFill>
                  <a:srgbClr val="0070C0"/>
                </a:solidFill>
              </a:rPr>
              <a:t>użytkowania</a:t>
            </a:r>
          </a:p>
          <a:p>
            <a:pPr>
              <a:spcAft>
                <a:spcPts val="0"/>
              </a:spcAft>
            </a:pPr>
            <a:endParaRPr lang="pl-PL" sz="900" dirty="0">
              <a:solidFill>
                <a:srgbClr val="0070C0"/>
              </a:solidFill>
            </a:endParaRPr>
          </a:p>
        </p:txBody>
      </p:sp>
      <p:pic>
        <p:nvPicPr>
          <p:cNvPr id="922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1" y="1760220"/>
            <a:ext cx="3582541" cy="5071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3"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6056" y="1874550"/>
            <a:ext cx="3247703" cy="69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24025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107504" y="1156605"/>
            <a:ext cx="8640960" cy="684076"/>
          </a:xfrm>
        </p:spPr>
        <p:txBody>
          <a:bodyPr/>
          <a:lstStyle/>
          <a:p>
            <a:pPr marL="457200" indent="-457200" algn="l">
              <a:buFont typeface="+mj-lt"/>
              <a:buAutoNum type="arabicPeriod" startAt="2"/>
            </a:pPr>
            <a:r>
              <a:rPr lang="pl-PL" sz="1800" b="1" dirty="0" smtClean="0">
                <a:solidFill>
                  <a:srgbClr val="0070C0"/>
                </a:solidFill>
              </a:rPr>
              <a:t>Wzór </a:t>
            </a:r>
            <a:r>
              <a:rPr lang="pl-PL" sz="1800" b="1" dirty="0">
                <a:solidFill>
                  <a:srgbClr val="0070C0"/>
                </a:solidFill>
              </a:rPr>
              <a:t>zawiadomienia o zakończeniu postępowania administracyjnego zmierzającego do wstrzymania oddania inwestycji do </a:t>
            </a:r>
            <a:r>
              <a:rPr lang="pl-PL" sz="1800" b="1" dirty="0" smtClean="0">
                <a:solidFill>
                  <a:srgbClr val="0070C0"/>
                </a:solidFill>
              </a:rPr>
              <a:t>użytkowania</a:t>
            </a:r>
          </a:p>
          <a:p>
            <a:pPr>
              <a:spcAft>
                <a:spcPts val="0"/>
              </a:spcAft>
            </a:pPr>
            <a:r>
              <a:rPr lang="pl-PL" sz="900" b="1" dirty="0">
                <a:solidFill>
                  <a:srgbClr val="FF0000"/>
                </a:solidFill>
                <a:latin typeface="Times New Roman"/>
                <a:ea typeface="Times New Roman"/>
              </a:rPr>
              <a:t> </a:t>
            </a:r>
            <a:r>
              <a:rPr lang="pl-PL" sz="900" dirty="0">
                <a:solidFill>
                  <a:srgbClr val="FF0000"/>
                </a:solidFill>
                <a:latin typeface="Times New Roman"/>
                <a:ea typeface="Times New Roman"/>
              </a:rPr>
              <a:t>								</a:t>
            </a:r>
            <a:endParaRPr lang="pl-PL" sz="1800" dirty="0">
              <a:solidFill>
                <a:srgbClr val="0070C0"/>
              </a:solidFill>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1772816"/>
            <a:ext cx="3654987" cy="5017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91701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a:spLocks noGrp="1"/>
          </p:cNvSpPr>
          <p:nvPr>
            <p:ph type="subTitle" idx="1"/>
          </p:nvPr>
        </p:nvSpPr>
        <p:spPr>
          <a:xfrm>
            <a:off x="107504" y="1340768"/>
            <a:ext cx="8568952" cy="936104"/>
          </a:xfrm>
        </p:spPr>
        <p:txBody>
          <a:bodyPr/>
          <a:lstStyle/>
          <a:p>
            <a:pPr marL="457200" indent="-457200" algn="l">
              <a:buFont typeface="+mj-lt"/>
              <a:buAutoNum type="arabicPeriod" startAt="3"/>
            </a:pPr>
            <a:r>
              <a:rPr lang="pl-PL" sz="1800" b="1" dirty="0" smtClean="0">
                <a:solidFill>
                  <a:srgbClr val="0070C0"/>
                </a:solidFill>
              </a:rPr>
              <a:t>Wzór </a:t>
            </a:r>
            <a:r>
              <a:rPr lang="pl-PL" sz="1800" b="1" dirty="0">
                <a:solidFill>
                  <a:srgbClr val="0070C0"/>
                </a:solidFill>
              </a:rPr>
              <a:t>decyzji wstrzymującej oddanie inwestycji do użytkowania, </a:t>
            </a:r>
            <a:br>
              <a:rPr lang="pl-PL" sz="1800" b="1" dirty="0">
                <a:solidFill>
                  <a:srgbClr val="0070C0"/>
                </a:solidFill>
              </a:rPr>
            </a:br>
            <a:r>
              <a:rPr lang="pl-PL" sz="1800" b="1" dirty="0" smtClean="0">
                <a:solidFill>
                  <a:srgbClr val="00B050"/>
                </a:solidFill>
              </a:rPr>
              <a:t>lub</a:t>
            </a:r>
            <a:r>
              <a:rPr lang="pl-PL" sz="1800" b="1" dirty="0" smtClean="0">
                <a:solidFill>
                  <a:srgbClr val="0070C0"/>
                </a:solidFill>
              </a:rPr>
              <a:t> </a:t>
            </a:r>
            <a:r>
              <a:rPr lang="pl-PL" sz="1800" b="1" dirty="0" smtClean="0">
                <a:solidFill>
                  <a:srgbClr val="00B050"/>
                </a:solidFill>
              </a:rPr>
              <a:t>wydanej w </a:t>
            </a:r>
            <a:r>
              <a:rPr lang="pl-PL" sz="1800" b="1" dirty="0">
                <a:solidFill>
                  <a:srgbClr val="00B050"/>
                </a:solidFill>
              </a:rPr>
              <a:t>trybie </a:t>
            </a:r>
            <a:r>
              <a:rPr lang="pl-PL" sz="1800" b="1" dirty="0" smtClean="0">
                <a:solidFill>
                  <a:srgbClr val="00B050"/>
                </a:solidFill>
              </a:rPr>
              <a:t>uproszczonym</a:t>
            </a:r>
            <a:r>
              <a:rPr lang="pl-PL" sz="1800" b="1" dirty="0" smtClean="0">
                <a:solidFill>
                  <a:srgbClr val="0070C0"/>
                </a:solidFill>
              </a:rPr>
              <a:t> </a:t>
            </a:r>
            <a:endParaRPr lang="pl-PL" sz="1800" b="1" dirty="0">
              <a:solidFill>
                <a:srgbClr val="0070C0"/>
              </a:solidFill>
            </a:endParaRPr>
          </a:p>
        </p:txBody>
      </p:sp>
      <p:pic>
        <p:nvPicPr>
          <p:cNvPr id="717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951112"/>
            <a:ext cx="3384376" cy="4795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4048" y="2097809"/>
            <a:ext cx="3484006" cy="4502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79093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35496" y="1052736"/>
            <a:ext cx="9001000" cy="5733256"/>
          </a:xfrm>
        </p:spPr>
        <p:txBody>
          <a:bodyPr/>
          <a:lstStyle/>
          <a:p>
            <a:r>
              <a:rPr lang="pl-PL" u="sng" dirty="0" smtClean="0">
                <a:solidFill>
                  <a:srgbClr val="002060"/>
                </a:solidFill>
              </a:rPr>
              <a:t>PODSUMOWANIE</a:t>
            </a:r>
          </a:p>
          <a:p>
            <a:pPr algn="l"/>
            <a:r>
              <a:rPr lang="pl-PL" sz="1800" dirty="0" smtClean="0">
                <a:solidFill>
                  <a:srgbClr val="002060"/>
                </a:solidFill>
              </a:rPr>
              <a:t>Sprawy wymagające rozstrzygnięcia na poziomie GIOŚ:</a:t>
            </a:r>
          </a:p>
          <a:p>
            <a:pPr marL="514350" indent="-514350" algn="l">
              <a:buFont typeface="+mj-lt"/>
              <a:buAutoNum type="arabicPeriod"/>
            </a:pPr>
            <a:r>
              <a:rPr lang="pl-PL" sz="1800" dirty="0" smtClean="0">
                <a:solidFill>
                  <a:srgbClr val="0070C0"/>
                </a:solidFill>
              </a:rPr>
              <a:t>Rozszerzenie katalogu kontroli inwestycyjnych, które mogą być wykonane jako kontrole dokumentacyjne (dokument </a:t>
            </a:r>
            <a:r>
              <a:rPr lang="pl-PL" sz="1800" dirty="0">
                <a:solidFill>
                  <a:srgbClr val="0070C0"/>
                </a:solidFill>
              </a:rPr>
              <a:t>SK 1.3.1.4</a:t>
            </a:r>
            <a:r>
              <a:rPr lang="pl-PL" sz="1800" dirty="0" smtClean="0">
                <a:solidFill>
                  <a:srgbClr val="0070C0"/>
                </a:solidFill>
              </a:rPr>
              <a:t>.) – dopisując „</a:t>
            </a:r>
            <a:r>
              <a:rPr lang="pl-PL" sz="1800" i="1" dirty="0" smtClean="0">
                <a:solidFill>
                  <a:srgbClr val="0070C0"/>
                </a:solidFill>
              </a:rPr>
              <a:t>i inne, w zależności od oceny </a:t>
            </a:r>
            <a:r>
              <a:rPr lang="pl-PL" sz="1800" i="1" dirty="0" err="1" smtClean="0">
                <a:solidFill>
                  <a:srgbClr val="0070C0"/>
                </a:solidFill>
              </a:rPr>
              <a:t>wioś</a:t>
            </a:r>
            <a:r>
              <a:rPr lang="pl-PL" sz="1800" dirty="0" smtClean="0">
                <a:solidFill>
                  <a:srgbClr val="0070C0"/>
                </a:solidFill>
              </a:rPr>
              <a:t>”.</a:t>
            </a:r>
          </a:p>
          <a:p>
            <a:pPr marL="514350" indent="-514350" algn="l">
              <a:buFont typeface="+mj-lt"/>
              <a:buAutoNum type="arabicPeriod"/>
            </a:pPr>
            <a:r>
              <a:rPr lang="pl-PL" sz="1800" dirty="0" smtClean="0">
                <a:solidFill>
                  <a:srgbClr val="0070C0"/>
                </a:solidFill>
              </a:rPr>
              <a:t>Czy wymagane jest wydanie decyzji o wstrzymaniu w terminie maksymalnie do 30 dni, </a:t>
            </a:r>
            <a:br>
              <a:rPr lang="pl-PL" sz="1800" dirty="0" smtClean="0">
                <a:solidFill>
                  <a:srgbClr val="0070C0"/>
                </a:solidFill>
              </a:rPr>
            </a:br>
            <a:r>
              <a:rPr lang="pl-PL" sz="1800" dirty="0" smtClean="0">
                <a:solidFill>
                  <a:srgbClr val="0070C0"/>
                </a:solidFill>
              </a:rPr>
              <a:t>od daty otrzymania zgłoszenia inwestora.</a:t>
            </a:r>
          </a:p>
          <a:p>
            <a:pPr marL="514350" indent="-514350" algn="l">
              <a:buFont typeface="+mj-lt"/>
              <a:buAutoNum type="arabicPeriod"/>
            </a:pPr>
            <a:r>
              <a:rPr lang="pl-PL" sz="1800" dirty="0" smtClean="0">
                <a:solidFill>
                  <a:srgbClr val="0070C0"/>
                </a:solidFill>
              </a:rPr>
              <a:t>Wycofanie </a:t>
            </a:r>
            <a:r>
              <a:rPr lang="pl-PL" sz="1800" dirty="0">
                <a:solidFill>
                  <a:srgbClr val="0070C0"/>
                </a:solidFill>
              </a:rPr>
              <a:t>przez inwestora zgłoszenia o planowanym terminie oddania do użytkowania, po stwierdzeniu podczas kontroli nie spełnienia wymagań ochrony środowiska, nie skutkuje nie podjęciem lub umorzeniem wszczętego postępowania dotyczącego wstrzymania oddania do użytkowania. W przypadku, gdy inwestor złożył pisemne oświadczenie, że do czasu spełnienia wymagań nie podejmie użytkowania należy rozstrzygnąć czy postępowanie należy </a:t>
            </a:r>
            <a:r>
              <a:rPr lang="pl-PL" sz="1800" dirty="0" smtClean="0">
                <a:solidFill>
                  <a:srgbClr val="0070C0"/>
                </a:solidFill>
              </a:rPr>
              <a:t>prowadzić, </a:t>
            </a:r>
            <a:r>
              <a:rPr lang="pl-PL" sz="1800" dirty="0">
                <a:solidFill>
                  <a:srgbClr val="0070C0"/>
                </a:solidFill>
              </a:rPr>
              <a:t>i w którym kierunku (umorzenie </a:t>
            </a:r>
            <a:r>
              <a:rPr lang="pl-PL" sz="1800" dirty="0" smtClean="0">
                <a:solidFill>
                  <a:srgbClr val="0070C0"/>
                </a:solidFill>
              </a:rPr>
              <a:t>/ kontynuować).</a:t>
            </a:r>
          </a:p>
          <a:p>
            <a:pPr marL="514350" indent="-514350" algn="l">
              <a:buFont typeface="+mj-lt"/>
              <a:buAutoNum type="arabicPeriod"/>
            </a:pPr>
            <a:r>
              <a:rPr lang="pl-PL" sz="1800" dirty="0" smtClean="0">
                <a:solidFill>
                  <a:srgbClr val="0070C0"/>
                </a:solidFill>
              </a:rPr>
              <a:t>Kolizja art. 56 Prawa budowlanego i art. 76 ust. 4 Prawo ochrony środowiska. </a:t>
            </a:r>
            <a:br>
              <a:rPr lang="pl-PL" sz="1800" dirty="0" smtClean="0">
                <a:solidFill>
                  <a:srgbClr val="0070C0"/>
                </a:solidFill>
              </a:rPr>
            </a:br>
            <a:r>
              <a:rPr lang="pl-PL" sz="1800" dirty="0" smtClean="0">
                <a:solidFill>
                  <a:srgbClr val="0070C0"/>
                </a:solidFill>
              </a:rPr>
              <a:t>Co w przypadku, gdy inwestor legitymuje się </a:t>
            </a:r>
            <a:r>
              <a:rPr lang="pl-PL" sz="1800" u="sng" dirty="0" smtClean="0">
                <a:solidFill>
                  <a:srgbClr val="0070C0"/>
                </a:solidFill>
              </a:rPr>
              <a:t>ostatecznym pozwoleniem na użytkowanie</a:t>
            </a:r>
            <a:r>
              <a:rPr lang="pl-PL" sz="1800" dirty="0" smtClean="0">
                <a:solidFill>
                  <a:srgbClr val="0070C0"/>
                </a:solidFill>
              </a:rPr>
              <a:t>, </a:t>
            </a:r>
            <a:br>
              <a:rPr lang="pl-PL" sz="1800" dirty="0" smtClean="0">
                <a:solidFill>
                  <a:srgbClr val="0070C0"/>
                </a:solidFill>
              </a:rPr>
            </a:br>
            <a:r>
              <a:rPr lang="pl-PL" sz="1800" dirty="0" smtClean="0">
                <a:solidFill>
                  <a:srgbClr val="0070C0"/>
                </a:solidFill>
              </a:rPr>
              <a:t>a wojewódzki inspektor wstrzyma w drodze decyzji zamiar przystąpienia do użytkowania, wobec niespełnienia wymagań art. 76 ust.2 ustawy - Prawo ochrony środowiska </a:t>
            </a:r>
            <a:br>
              <a:rPr lang="pl-PL" sz="1800" dirty="0" smtClean="0">
                <a:solidFill>
                  <a:srgbClr val="0070C0"/>
                </a:solidFill>
              </a:rPr>
            </a:br>
            <a:r>
              <a:rPr lang="pl-PL" sz="1800" dirty="0" smtClean="0">
                <a:solidFill>
                  <a:srgbClr val="0070C0"/>
                </a:solidFill>
              </a:rPr>
              <a:t>z rygorem natychmiastowej wykonalności. Która decyzja jest dla inwestora jest ważniejsza?  </a:t>
            </a:r>
            <a:endParaRPr lang="pl-PL" sz="1800" dirty="0">
              <a:solidFill>
                <a:srgbClr val="0070C0"/>
              </a:solidFill>
            </a:endParaRPr>
          </a:p>
        </p:txBody>
      </p:sp>
    </p:spTree>
    <p:extLst>
      <p:ext uri="{BB962C8B-B14F-4D97-AF65-F5344CB8AC3E}">
        <p14:creationId xmlns:p14="http://schemas.microsoft.com/office/powerpoint/2010/main" val="39407039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3"/>
          <p:cNvSpPr>
            <a:spLocks noGrp="1"/>
          </p:cNvSpPr>
          <p:nvPr>
            <p:ph type="subTitle" idx="1"/>
          </p:nvPr>
        </p:nvSpPr>
        <p:spPr>
          <a:xfrm>
            <a:off x="1475656" y="3573016"/>
            <a:ext cx="6400800" cy="1752600"/>
          </a:xfrm>
        </p:spPr>
        <p:txBody>
          <a:bodyPr/>
          <a:lstStyle/>
          <a:p>
            <a:r>
              <a:rPr lang="pl-PL" dirty="0" smtClean="0">
                <a:solidFill>
                  <a:srgbClr val="002060"/>
                </a:solidFill>
              </a:rPr>
              <a:t>DZIĘKUJĘ</a:t>
            </a:r>
            <a:endParaRPr lang="pl-PL" dirty="0">
              <a:solidFill>
                <a:srgbClr val="002060"/>
              </a:solidFill>
            </a:endParaRPr>
          </a:p>
        </p:txBody>
      </p:sp>
    </p:spTree>
    <p:extLst>
      <p:ext uri="{BB962C8B-B14F-4D97-AF65-F5344CB8AC3E}">
        <p14:creationId xmlns:p14="http://schemas.microsoft.com/office/powerpoint/2010/main" val="4282903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1"/>
          <p:cNvSpPr>
            <a:spLocks noGrp="1"/>
          </p:cNvSpPr>
          <p:nvPr>
            <p:ph type="subTitle" idx="1"/>
          </p:nvPr>
        </p:nvSpPr>
        <p:spPr>
          <a:xfrm>
            <a:off x="107504" y="1052736"/>
            <a:ext cx="8568952" cy="360040"/>
          </a:xfrm>
        </p:spPr>
        <p:txBody>
          <a:bodyPr/>
          <a:lstStyle/>
          <a:p>
            <a:pPr marL="457200" indent="-457200" algn="l">
              <a:buFont typeface="+mj-lt"/>
              <a:buAutoNum type="arabicPeriod"/>
            </a:pPr>
            <a:r>
              <a:rPr lang="pl-PL" sz="2400" b="1" u="sng" dirty="0" smtClean="0">
                <a:solidFill>
                  <a:schemeClr val="tx1"/>
                </a:solidFill>
              </a:rPr>
              <a:t>Wprowadzenie </a:t>
            </a:r>
            <a:r>
              <a:rPr lang="pl-PL" sz="2400" b="1" dirty="0" smtClean="0">
                <a:solidFill>
                  <a:srgbClr val="00B0F0"/>
                </a:solidFill>
              </a:rPr>
              <a:t>c.d.</a:t>
            </a:r>
          </a:p>
          <a:p>
            <a:endParaRPr lang="pl-PL" dirty="0"/>
          </a:p>
        </p:txBody>
      </p:sp>
      <p:graphicFrame>
        <p:nvGraphicFramePr>
          <p:cNvPr id="5" name="Tabela 4"/>
          <p:cNvGraphicFramePr>
            <a:graphicFrameLocks noGrp="1"/>
          </p:cNvGraphicFramePr>
          <p:nvPr>
            <p:extLst>
              <p:ext uri="{D42A27DB-BD31-4B8C-83A1-F6EECF244321}">
                <p14:modId xmlns:p14="http://schemas.microsoft.com/office/powerpoint/2010/main" val="1449753770"/>
              </p:ext>
            </p:extLst>
          </p:nvPr>
        </p:nvGraphicFramePr>
        <p:xfrm>
          <a:off x="107504" y="1412776"/>
          <a:ext cx="9001000" cy="5370703"/>
        </p:xfrm>
        <a:graphic>
          <a:graphicData uri="http://schemas.openxmlformats.org/drawingml/2006/table">
            <a:tbl>
              <a:tblPr/>
              <a:tblGrid>
                <a:gridCol w="2664295"/>
                <a:gridCol w="6336705"/>
              </a:tblGrid>
              <a:tr h="475608">
                <a:tc>
                  <a:txBody>
                    <a:bodyPr/>
                    <a:lstStyle/>
                    <a:p>
                      <a:pPr algn="ctr">
                        <a:lnSpc>
                          <a:spcPct val="115000"/>
                        </a:lnSpc>
                        <a:spcAft>
                          <a:spcPts val="0"/>
                        </a:spcAft>
                      </a:pPr>
                      <a:r>
                        <a:rPr lang="pl-PL" sz="1500" b="1" dirty="0">
                          <a:latin typeface="Times New Roman"/>
                          <a:ea typeface="Calibri"/>
                          <a:cs typeface="Times New Roman"/>
                        </a:rPr>
                        <a:t>Zgodnie z obowiązującym dokumentem SK </a:t>
                      </a:r>
                      <a:endParaRPr lang="pl-PL" sz="1500" dirty="0">
                        <a:latin typeface="Calibri"/>
                        <a:ea typeface="Calibri"/>
                        <a:cs typeface="Times New Roman"/>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500" b="1" dirty="0">
                          <a:solidFill>
                            <a:schemeClr val="tx1"/>
                          </a:solidFill>
                          <a:latin typeface="Times New Roman"/>
                          <a:ea typeface="Calibri"/>
                          <a:cs typeface="Times New Roman"/>
                        </a:rPr>
                        <a:t>Proponowane </a:t>
                      </a:r>
                      <a:r>
                        <a:rPr lang="pl-PL" sz="1500" b="1" dirty="0" smtClean="0">
                          <a:solidFill>
                            <a:schemeClr val="tx1"/>
                          </a:solidFill>
                          <a:latin typeface="Times New Roman"/>
                          <a:ea typeface="Calibri"/>
                          <a:cs typeface="Times New Roman"/>
                        </a:rPr>
                        <a:t>zmiany</a:t>
                      </a:r>
                      <a:endParaRPr lang="pl-PL" sz="1500" dirty="0">
                        <a:solidFill>
                          <a:schemeClr val="tx1"/>
                        </a:solidFill>
                        <a:latin typeface="Calibri"/>
                        <a:ea typeface="Calibri"/>
                        <a:cs typeface="Times New Roman"/>
                      </a:endParaRPr>
                    </a:p>
                  </a:txBody>
                  <a:tcPr marL="51027" marR="510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9489">
                <a:tc>
                  <a:txBody>
                    <a:bodyPr/>
                    <a:lstStyle/>
                    <a:p>
                      <a:pPr marL="0" lvl="0" indent="0">
                        <a:lnSpc>
                          <a:spcPct val="100000"/>
                        </a:lnSpc>
                        <a:spcAft>
                          <a:spcPts val="0"/>
                        </a:spcAft>
                        <a:buFont typeface="+mj-lt"/>
                        <a:buNone/>
                        <a:tabLst>
                          <a:tab pos="457200" algn="l"/>
                        </a:tabLst>
                      </a:pPr>
                      <a:r>
                        <a:rPr lang="pl-PL" sz="1100" dirty="0" smtClean="0">
                          <a:latin typeface="Times New Roman"/>
                          <a:ea typeface="Calibri"/>
                          <a:cs typeface="Times New Roman"/>
                        </a:rPr>
                        <a:t>Z chwilą wypełnienia ww. ustawowej delegacji i wejścia w życie ww. rozporządzenia Rady Ministrów, niniejsza procedura dotyczyć będzie przedsięwzięć, które zostaną określone tym rozporządzeniem. Procedura uwzględnia zalecenia i doświadczenia norweskie, m.in. pod względem zwrócenia szczególnej uwagi na zapewnienie przez inwestorów właściwej ochrony środowiska oraz zminimalizowanie swojego oddziaływania na otoczenie. </a:t>
                      </a:r>
                    </a:p>
                    <a:p>
                      <a:pPr marL="0" lvl="0" indent="0">
                        <a:lnSpc>
                          <a:spcPct val="100000"/>
                        </a:lnSpc>
                        <a:spcAft>
                          <a:spcPts val="0"/>
                        </a:spcAft>
                        <a:buFont typeface="+mj-lt"/>
                        <a:buNone/>
                        <a:tabLst>
                          <a:tab pos="457200" algn="l"/>
                        </a:tabLst>
                      </a:pPr>
                      <a:r>
                        <a:rPr lang="pl-PL" sz="1100" dirty="0" smtClean="0">
                          <a:latin typeface="Times New Roman"/>
                          <a:ea typeface="Calibri"/>
                          <a:cs typeface="Times New Roman"/>
                        </a:rPr>
                        <a:t>Inspekcja Ochrony Środowiska wykonuje kontrole inwestycyjne w ramach zarezerwowanego czasu na kontrole pozaplanowe. Sytuacja taka występuje wówczas, jeśli inwestor na 30 dni przed terminem rozruchu lub oddania do użytkowania instalacji realizowanej jako przedsięwzięcie mogące znacząco oddziaływać na środowisko, zgłosi taki zamiar wojewódzkiemu inspektorowi ochrony środowiska. Kontrola inwestycyjna, ponieważ jest pierwszą kontrolą zakładu to charakter tej kontroli jest zawsze kompleksowy.</a:t>
                      </a: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l">
                        <a:lnSpc>
                          <a:spcPct val="100000"/>
                        </a:lnSpc>
                        <a:spcAft>
                          <a:spcPts val="0"/>
                        </a:spcAft>
                        <a:buFont typeface="+mj-lt"/>
                        <a:buNone/>
                      </a:pPr>
                      <a:r>
                        <a:rPr lang="pl-PL" sz="1100" dirty="0" smtClean="0">
                          <a:solidFill>
                            <a:srgbClr val="FF0000"/>
                          </a:solidFill>
                          <a:latin typeface="Times New Roman"/>
                          <a:ea typeface="Times New Roman"/>
                        </a:rPr>
                        <a:t>Zgodnie z art. 76 ust. 4 ustawy z dnia 27 kwietnia 2001 r.  Prawo ochrony środowiska  (Dz. U. z 2013 r., poz. 1232), na 30 dni przed terminem oddania do użytkowania nowo zbudowanego lub przebudowanego obiektu budowlanego, zespołu obiektów lub instalacji realizowanej jako przedsięwzięcie mogące znacząco oddziaływać na środowisko, inwestor jest obowiązany poinformować wojewódzkiego inspektora ochrony środowiska o planowanym terminie:</a:t>
                      </a:r>
                    </a:p>
                    <a:p>
                      <a:pPr marL="0" lvl="0" indent="0" algn="l">
                        <a:lnSpc>
                          <a:spcPct val="100000"/>
                        </a:lnSpc>
                        <a:spcAft>
                          <a:spcPts val="0"/>
                        </a:spcAft>
                        <a:buFont typeface="+mj-lt"/>
                        <a:buNone/>
                      </a:pPr>
                      <a:r>
                        <a:rPr lang="pl-PL" sz="1100" dirty="0" smtClean="0">
                          <a:solidFill>
                            <a:srgbClr val="FF0000"/>
                          </a:solidFill>
                          <a:latin typeface="Times New Roman"/>
                          <a:ea typeface="Times New Roman"/>
                        </a:rPr>
                        <a:t>1)</a:t>
                      </a:r>
                      <a:r>
                        <a:rPr lang="pl-PL" sz="1100" baseline="0" dirty="0" smtClean="0">
                          <a:solidFill>
                            <a:srgbClr val="FF0000"/>
                          </a:solidFill>
                          <a:latin typeface="Times New Roman"/>
                          <a:ea typeface="Times New Roman"/>
                        </a:rPr>
                        <a:t> </a:t>
                      </a:r>
                      <a:r>
                        <a:rPr lang="pl-PL" sz="1100" dirty="0" smtClean="0">
                          <a:solidFill>
                            <a:srgbClr val="FF0000"/>
                          </a:solidFill>
                          <a:latin typeface="Times New Roman"/>
                          <a:ea typeface="Times New Roman"/>
                        </a:rPr>
                        <a:t>oddania do użytkowania nowo zbudowanego lub przebudowanego obiektu budowlanego, zespołu obiektów lub instalacji;</a:t>
                      </a:r>
                    </a:p>
                    <a:p>
                      <a:pPr marL="0" lvl="0" indent="0" algn="l">
                        <a:lnSpc>
                          <a:spcPct val="100000"/>
                        </a:lnSpc>
                        <a:spcAft>
                          <a:spcPts val="0"/>
                        </a:spcAft>
                        <a:buFont typeface="+mj-lt"/>
                        <a:buNone/>
                      </a:pPr>
                      <a:r>
                        <a:rPr lang="pl-PL" sz="1100" dirty="0" smtClean="0">
                          <a:solidFill>
                            <a:srgbClr val="FF0000"/>
                          </a:solidFill>
                          <a:latin typeface="Times New Roman"/>
                          <a:ea typeface="Times New Roman"/>
                        </a:rPr>
                        <a:t>2) zakończenia rozruchu instalacji, jeżeli jest on przewidywany.</a:t>
                      </a:r>
                    </a:p>
                    <a:p>
                      <a:pPr marL="0" lvl="0" indent="0" algn="l">
                        <a:lnSpc>
                          <a:spcPct val="100000"/>
                        </a:lnSpc>
                        <a:spcAft>
                          <a:spcPts val="0"/>
                        </a:spcAft>
                        <a:buFont typeface="+mj-lt"/>
                        <a:buNone/>
                      </a:pPr>
                      <a:r>
                        <a:rPr lang="pl-PL" sz="1100" dirty="0" smtClean="0">
                          <a:solidFill>
                            <a:srgbClr val="FF0000"/>
                          </a:solidFill>
                          <a:latin typeface="Times New Roman"/>
                          <a:ea typeface="Times New Roman"/>
                        </a:rPr>
                        <a:t>Kontrola inwestycyjna, w związku z powyższym, w rozumieniu zapisów Systemu Kontroli jest kontrolą zakładu. Zgodnie z art. 2 ust. 1 pkt 7 ustawy z dnia 20 lipca 1991 r. o Inspekcji Ochrony Środowiska (Dz. U.</a:t>
                      </a:r>
                      <a:br>
                        <a:rPr lang="pl-PL" sz="1100" dirty="0" smtClean="0">
                          <a:solidFill>
                            <a:srgbClr val="FF0000"/>
                          </a:solidFill>
                          <a:latin typeface="Times New Roman"/>
                          <a:ea typeface="Times New Roman"/>
                        </a:rPr>
                      </a:br>
                      <a:r>
                        <a:rPr lang="pl-PL" sz="1100" dirty="0" smtClean="0">
                          <a:solidFill>
                            <a:srgbClr val="FF0000"/>
                          </a:solidFill>
                          <a:latin typeface="Times New Roman"/>
                          <a:ea typeface="Times New Roman"/>
                        </a:rPr>
                        <a:t>z 2013 r., poz. 686) do zadań Inspekcji m.in. należy udział w przekazywaniu do użytkowania obiektów lub instalacji realizowanych jako przedsięwzięcia mogące zawsze znacząco lub potencjalnie znacząco oddziaływać na środowisko. </a:t>
                      </a:r>
                    </a:p>
                    <a:p>
                      <a:pPr marL="0" lvl="0" indent="0" algn="l">
                        <a:lnSpc>
                          <a:spcPct val="100000"/>
                        </a:lnSpc>
                        <a:spcAft>
                          <a:spcPts val="0"/>
                        </a:spcAft>
                        <a:buFont typeface="+mj-lt"/>
                        <a:buNone/>
                      </a:pPr>
                      <a:r>
                        <a:rPr lang="pl-PL" sz="1100" dirty="0" smtClean="0">
                          <a:solidFill>
                            <a:srgbClr val="000000"/>
                          </a:solidFill>
                          <a:latin typeface="Times New Roman"/>
                          <a:ea typeface="Times New Roman"/>
                        </a:rPr>
                        <a:t>Inspekcja Ochrony Środowiska wykonuje </a:t>
                      </a:r>
                      <a:r>
                        <a:rPr lang="pl-PL" sz="1100" dirty="0" smtClean="0">
                          <a:solidFill>
                            <a:srgbClr val="FF0000"/>
                          </a:solidFill>
                          <a:latin typeface="Times New Roman"/>
                          <a:ea typeface="Times New Roman"/>
                        </a:rPr>
                        <a:t>kontrolę</a:t>
                      </a:r>
                      <a:r>
                        <a:rPr lang="pl-PL" sz="1100" dirty="0" smtClean="0">
                          <a:solidFill>
                            <a:srgbClr val="000000"/>
                          </a:solidFill>
                          <a:latin typeface="Times New Roman"/>
                          <a:ea typeface="Times New Roman"/>
                        </a:rPr>
                        <a:t> inwestycyjną w ramach zarezerwowanego czasu na kontrole pozaplanowe. Kontrola inwestycyjna jest zawsze </a:t>
                      </a:r>
                      <a:r>
                        <a:rPr lang="pl-PL" sz="1100" b="1" dirty="0" smtClean="0">
                          <a:solidFill>
                            <a:srgbClr val="FF0000"/>
                          </a:solidFill>
                          <a:latin typeface="Times New Roman"/>
                          <a:ea typeface="Times New Roman"/>
                        </a:rPr>
                        <a:t>kontrolą kompleksową.</a:t>
                      </a:r>
                    </a:p>
                    <a:p>
                      <a:pPr marL="0" lvl="0" indent="0" algn="l">
                        <a:lnSpc>
                          <a:spcPct val="100000"/>
                        </a:lnSpc>
                        <a:spcAft>
                          <a:spcPts val="0"/>
                        </a:spcAft>
                        <a:buFont typeface="+mj-lt"/>
                        <a:buNone/>
                      </a:pPr>
                      <a:r>
                        <a:rPr lang="pl-PL" sz="1100" dirty="0" smtClean="0">
                          <a:solidFill>
                            <a:srgbClr val="FF0000"/>
                          </a:solidFill>
                          <a:latin typeface="Times New Roman"/>
                          <a:ea typeface="Times New Roman"/>
                        </a:rPr>
                        <a:t>Należy pamiętać, że zgodnie z art. 331 ustawy z dnia 27 kwietnia 2001r. Prawo ochrony środowiska, kto nie informuje wojewódzkiego inspektora ochrony środowiska o planowanym terminie oddania do użytkowania obiektu budowlanego, zespołu obiektów lub instalacji lub o terminie zakończenia rozruchu instalacji podlega karze grzywny. Wg Taryfikatora mandatów (dokument SK nr 1.4.4. 0.04) wysokość grzywny wynosi 500 zł.</a:t>
                      </a:r>
                    </a:p>
                    <a:p>
                      <a:pPr marL="0" lvl="0" indent="0" algn="l">
                        <a:lnSpc>
                          <a:spcPct val="100000"/>
                        </a:lnSpc>
                        <a:spcAft>
                          <a:spcPts val="0"/>
                        </a:spcAft>
                        <a:buFont typeface="+mj-lt"/>
                        <a:buNone/>
                      </a:pPr>
                      <a:r>
                        <a:rPr lang="pl-PL" sz="1100" dirty="0" smtClean="0">
                          <a:solidFill>
                            <a:srgbClr val="FF0000"/>
                          </a:solidFill>
                          <a:latin typeface="Times New Roman"/>
                          <a:ea typeface="Times New Roman"/>
                        </a:rPr>
                        <a:t>Na potwierdzenie, że są spełnione wymagania ochrony środowiska, inwestor do swojej informacji może załączyć następujące dokumenty: plan zagospodarowania działki, pozwolenia i zezwolenia związane </a:t>
                      </a:r>
                      <a:br>
                        <a:rPr lang="pl-PL" sz="1100" dirty="0" smtClean="0">
                          <a:solidFill>
                            <a:srgbClr val="FF0000"/>
                          </a:solidFill>
                          <a:latin typeface="Times New Roman"/>
                          <a:ea typeface="Times New Roman"/>
                        </a:rPr>
                      </a:br>
                      <a:r>
                        <a:rPr lang="pl-PL" sz="1100" dirty="0" smtClean="0">
                          <a:solidFill>
                            <a:srgbClr val="FF0000"/>
                          </a:solidFill>
                          <a:latin typeface="Times New Roman"/>
                          <a:ea typeface="Times New Roman"/>
                        </a:rPr>
                        <a:t>z realizacją inwestycji, wymagane przepisami szczególnymi pozwolenia i zezwolenia środowiskowe oraz wyniki pomiarów wstępnych (art. 147 ust. 4 ustawy - Prawo ochrony środowiska). Wszystkie ww. dokumenty powinny znajdować się na terenie zakładu. Z przepisów nie wynika wprost obowiązek dołączania do zgłoszenia przez inwestora dokumentów świadczących o spełnieniu wymagań ochrony środowiska, dlatego nie należy ich żądać, jako uzupełnienie zgłoszenia. </a:t>
                      </a:r>
                    </a:p>
                    <a:p>
                      <a:pPr marL="0" lvl="0" indent="0" algn="l">
                        <a:lnSpc>
                          <a:spcPct val="100000"/>
                        </a:lnSpc>
                        <a:spcAft>
                          <a:spcPts val="0"/>
                        </a:spcAft>
                        <a:buFont typeface="+mj-lt"/>
                        <a:buNone/>
                      </a:pPr>
                      <a:r>
                        <a:rPr lang="pl-PL" sz="1100" dirty="0" smtClean="0">
                          <a:solidFill>
                            <a:srgbClr val="FF0000"/>
                          </a:solidFill>
                          <a:latin typeface="Times New Roman"/>
                          <a:ea typeface="Times New Roman"/>
                        </a:rPr>
                        <a:t>Niniejsza</a:t>
                      </a:r>
                      <a:r>
                        <a:rPr lang="pl-PL" sz="1100" dirty="0" smtClean="0">
                          <a:solidFill>
                            <a:srgbClr val="000000"/>
                          </a:solidFill>
                          <a:latin typeface="Times New Roman"/>
                          <a:ea typeface="Times New Roman"/>
                        </a:rPr>
                        <a:t> procedura uwzględnia zalecenia i doświadczenia norweskie, m.in. pod względem zapewnieni</a:t>
                      </a:r>
                      <a:r>
                        <a:rPr lang="pl-PL" sz="1100" dirty="0" smtClean="0">
                          <a:solidFill>
                            <a:srgbClr val="FF0000"/>
                          </a:solidFill>
                          <a:latin typeface="Times New Roman"/>
                          <a:ea typeface="Times New Roman"/>
                        </a:rPr>
                        <a:t>a</a:t>
                      </a:r>
                      <a:r>
                        <a:rPr lang="pl-PL" sz="1100" dirty="0" smtClean="0">
                          <a:solidFill>
                            <a:srgbClr val="000000"/>
                          </a:solidFill>
                          <a:latin typeface="Times New Roman"/>
                          <a:ea typeface="Times New Roman"/>
                        </a:rPr>
                        <a:t> przez inwestorów właściwej ochrony środowiska oraz zminimalizowani</a:t>
                      </a:r>
                      <a:r>
                        <a:rPr lang="pl-PL" sz="1100" dirty="0" smtClean="0">
                          <a:solidFill>
                            <a:srgbClr val="FF0000"/>
                          </a:solidFill>
                          <a:latin typeface="Times New Roman"/>
                          <a:ea typeface="Times New Roman"/>
                        </a:rPr>
                        <a:t>a</a:t>
                      </a:r>
                      <a:r>
                        <a:rPr lang="pl-PL" sz="1100" dirty="0" smtClean="0">
                          <a:solidFill>
                            <a:srgbClr val="000000"/>
                          </a:solidFill>
                          <a:latin typeface="Times New Roman"/>
                          <a:ea typeface="Times New Roman"/>
                        </a:rPr>
                        <a:t> </a:t>
                      </a:r>
                      <a:r>
                        <a:rPr lang="pl-PL" sz="1100" dirty="0" smtClean="0">
                          <a:solidFill>
                            <a:srgbClr val="FF0000"/>
                          </a:solidFill>
                          <a:latin typeface="Times New Roman"/>
                          <a:ea typeface="Times New Roman"/>
                        </a:rPr>
                        <a:t>oddziaływania przedsięwzięcia (zakładu podczas eksploatacji) </a:t>
                      </a:r>
                      <a:r>
                        <a:rPr lang="pl-PL" sz="1100" dirty="0" smtClean="0">
                          <a:solidFill>
                            <a:srgbClr val="000000"/>
                          </a:solidFill>
                          <a:latin typeface="Times New Roman"/>
                          <a:ea typeface="Times New Roman"/>
                        </a:rPr>
                        <a:t>na otoczenie. </a:t>
                      </a: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61005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1"/>
          <p:cNvSpPr>
            <a:spLocks noGrp="1"/>
          </p:cNvSpPr>
          <p:nvPr>
            <p:ph type="subTitle" idx="1"/>
          </p:nvPr>
        </p:nvSpPr>
        <p:spPr>
          <a:xfrm>
            <a:off x="251520" y="1700808"/>
            <a:ext cx="8568952" cy="360040"/>
          </a:xfrm>
        </p:spPr>
        <p:txBody>
          <a:bodyPr/>
          <a:lstStyle/>
          <a:p>
            <a:pPr marL="457200" indent="-457200" algn="l">
              <a:buFont typeface="+mj-lt"/>
              <a:buAutoNum type="arabicPeriod" startAt="2"/>
            </a:pPr>
            <a:r>
              <a:rPr lang="pl-PL" sz="2400" b="1" u="sng" dirty="0" smtClean="0">
                <a:solidFill>
                  <a:schemeClr val="tx1"/>
                </a:solidFill>
              </a:rPr>
              <a:t>Cel </a:t>
            </a:r>
            <a:r>
              <a:rPr lang="pl-PL" sz="2400" b="1" u="sng" dirty="0">
                <a:solidFill>
                  <a:schemeClr val="tx1"/>
                </a:solidFill>
              </a:rPr>
              <a:t>procedury </a:t>
            </a:r>
            <a:endParaRPr lang="pl-PL" sz="2400" b="1" dirty="0" smtClean="0">
              <a:solidFill>
                <a:srgbClr val="00B0F0"/>
              </a:solidFill>
            </a:endParaRPr>
          </a:p>
          <a:p>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1651025933"/>
              </p:ext>
            </p:extLst>
          </p:nvPr>
        </p:nvGraphicFramePr>
        <p:xfrm>
          <a:off x="323528" y="2492896"/>
          <a:ext cx="8424936" cy="3024336"/>
        </p:xfrm>
        <a:graphic>
          <a:graphicData uri="http://schemas.openxmlformats.org/drawingml/2006/table">
            <a:tbl>
              <a:tblPr/>
              <a:tblGrid>
                <a:gridCol w="4392488"/>
                <a:gridCol w="4032448"/>
              </a:tblGrid>
              <a:tr h="298539">
                <a:tc>
                  <a:txBody>
                    <a:bodyPr/>
                    <a:lstStyle/>
                    <a:p>
                      <a:pPr algn="ctr">
                        <a:lnSpc>
                          <a:spcPct val="115000"/>
                        </a:lnSpc>
                        <a:spcAft>
                          <a:spcPts val="0"/>
                        </a:spcAft>
                      </a:pPr>
                      <a:r>
                        <a:rPr lang="pl-PL" sz="1800" b="1" dirty="0">
                          <a:latin typeface="Times New Roman"/>
                          <a:ea typeface="Calibri"/>
                          <a:cs typeface="Times New Roman"/>
                        </a:rPr>
                        <a:t>Zgodnie z obowiązującym dokumentem SK </a:t>
                      </a:r>
                      <a:endParaRPr lang="pl-PL" sz="1800" dirty="0">
                        <a:latin typeface="Calibri"/>
                        <a:ea typeface="Calibri"/>
                        <a:cs typeface="Times New Roman"/>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800" b="1" dirty="0">
                          <a:solidFill>
                            <a:schemeClr val="tx1"/>
                          </a:solidFill>
                          <a:latin typeface="Times New Roman"/>
                          <a:ea typeface="Calibri"/>
                          <a:cs typeface="Times New Roman"/>
                        </a:rPr>
                        <a:t>Proponowane </a:t>
                      </a:r>
                      <a:r>
                        <a:rPr lang="pl-PL" sz="1800" b="1" dirty="0" smtClean="0">
                          <a:solidFill>
                            <a:schemeClr val="tx1"/>
                          </a:solidFill>
                          <a:latin typeface="Times New Roman"/>
                          <a:ea typeface="Calibri"/>
                          <a:cs typeface="Times New Roman"/>
                        </a:rPr>
                        <a:t>zmiany</a:t>
                      </a:r>
                      <a:endParaRPr lang="pl-PL" sz="1800" dirty="0">
                        <a:solidFill>
                          <a:schemeClr val="tx1"/>
                        </a:solidFill>
                        <a:latin typeface="Calibri"/>
                        <a:ea typeface="Calibri"/>
                        <a:cs typeface="Times New Roman"/>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5797">
                <a:tc>
                  <a:txBody>
                    <a:bodyPr/>
                    <a:lstStyle/>
                    <a:p>
                      <a:pPr marL="0" lvl="0" indent="0">
                        <a:lnSpc>
                          <a:spcPct val="100000"/>
                        </a:lnSpc>
                        <a:spcAft>
                          <a:spcPts val="0"/>
                        </a:spcAft>
                        <a:buFont typeface="+mj-lt"/>
                        <a:buNone/>
                        <a:tabLst>
                          <a:tab pos="457200" algn="l"/>
                        </a:tabLst>
                      </a:pPr>
                      <a:r>
                        <a:rPr lang="pl-PL" sz="1400" dirty="0" smtClean="0">
                          <a:latin typeface="Times New Roman"/>
                          <a:ea typeface="Calibri"/>
                          <a:cs typeface="Times New Roman"/>
                        </a:rPr>
                        <a:t>Zasadniczym celem procedury jest ustalenie jednolitych zasad wykonywania kontroli nowych przedsięwzięć, mając na uwadze nie dopuszczenie do oddania do użytkowania instalacji, które nie spełniają wymagań określonych w przepisach ochrony środowiska. Kolejnym celem jest wskazanie uporządkowanego i racjonalnego podejścia do poszczególnych czynności składających się na proces kontroli, co powinno się przyczynić do skrócenia czasu jej wykonywania. </a:t>
                      </a: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Bef>
                          <a:spcPts val="600"/>
                        </a:spcBef>
                        <a:spcAft>
                          <a:spcPts val="0"/>
                        </a:spcAft>
                      </a:pPr>
                      <a:r>
                        <a:rPr lang="pl-PL" sz="1400" dirty="0" smtClean="0">
                          <a:solidFill>
                            <a:srgbClr val="000000"/>
                          </a:solidFill>
                          <a:effectLst/>
                          <a:latin typeface="Times New Roman"/>
                          <a:ea typeface="Times New Roman"/>
                        </a:rPr>
                        <a:t>Zasadniczym celem procedury jest ustalenie jednolitych zasad wykonywania kontroli nowych </a:t>
                      </a:r>
                      <a:r>
                        <a:rPr lang="pl-PL" sz="1400" dirty="0" smtClean="0">
                          <a:solidFill>
                            <a:srgbClr val="FF0000"/>
                          </a:solidFill>
                          <a:effectLst/>
                          <a:latin typeface="Times New Roman"/>
                          <a:ea typeface="Times New Roman"/>
                        </a:rPr>
                        <a:t>lub przebudowanych</a:t>
                      </a:r>
                      <a:r>
                        <a:rPr lang="pl-PL" sz="1400" dirty="0" smtClean="0">
                          <a:solidFill>
                            <a:srgbClr val="000000"/>
                          </a:solidFill>
                          <a:effectLst/>
                          <a:latin typeface="Times New Roman"/>
                          <a:ea typeface="Times New Roman"/>
                        </a:rPr>
                        <a:t> przedsięwzięć, mając na uwadze niedopuszczenie do </a:t>
                      </a:r>
                      <a:r>
                        <a:rPr lang="pl-PL" sz="1400" dirty="0" smtClean="0">
                          <a:solidFill>
                            <a:srgbClr val="FF0000"/>
                          </a:solidFill>
                          <a:effectLst/>
                          <a:latin typeface="Times New Roman"/>
                          <a:ea typeface="Times New Roman"/>
                        </a:rPr>
                        <a:t>podjęcia </a:t>
                      </a:r>
                      <a:r>
                        <a:rPr lang="pl-PL" sz="1400" dirty="0" smtClean="0">
                          <a:solidFill>
                            <a:srgbClr val="000000"/>
                          </a:solidFill>
                          <a:effectLst/>
                          <a:latin typeface="Times New Roman"/>
                          <a:ea typeface="Times New Roman"/>
                        </a:rPr>
                        <a:t>użytkowania </a:t>
                      </a:r>
                      <a:r>
                        <a:rPr lang="pl-PL" sz="1400" dirty="0" smtClean="0">
                          <a:solidFill>
                            <a:srgbClr val="FF0000"/>
                          </a:solidFill>
                          <a:effectLst/>
                          <a:latin typeface="Times New Roman"/>
                          <a:ea typeface="Times New Roman"/>
                        </a:rPr>
                        <a:t>nowo zbudowanego lub przebudowanego obiektu budowlanego, zespołu obiektów lub </a:t>
                      </a:r>
                      <a:r>
                        <a:rPr lang="pl-PL" sz="1400" dirty="0" smtClean="0">
                          <a:solidFill>
                            <a:srgbClr val="000000"/>
                          </a:solidFill>
                          <a:effectLst/>
                          <a:latin typeface="Times New Roman"/>
                          <a:ea typeface="Times New Roman"/>
                        </a:rPr>
                        <a:t>instalacji, które nie spełniają wymagań określonych w przepisach ochrony środowiska. Kolejnym celem jest wskazanie uporządkowanego i racjonalnego podejścia do poszczególnych czynności składających się na proces kontroli, co powinno się przyczynić do skrócenia czasu jej wykonywania. </a:t>
                      </a:r>
                      <a:endParaRPr lang="pl-PL" sz="1400" dirty="0">
                        <a:effectLst/>
                        <a:latin typeface="Times New Roman"/>
                        <a:ea typeface="Times New Roman"/>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19393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323528" y="1196752"/>
            <a:ext cx="8568952" cy="504056"/>
          </a:xfrm>
        </p:spPr>
        <p:txBody>
          <a:bodyPr/>
          <a:lstStyle/>
          <a:p>
            <a:pPr marL="457200" indent="-457200" algn="l">
              <a:buFont typeface="+mj-lt"/>
              <a:buAutoNum type="arabicPeriod" startAt="3"/>
            </a:pPr>
            <a:r>
              <a:rPr lang="pl-PL" sz="2400" b="1" u="sng" dirty="0" smtClean="0">
                <a:solidFill>
                  <a:schemeClr val="tx1"/>
                </a:solidFill>
              </a:rPr>
              <a:t>Przedmiot </a:t>
            </a:r>
            <a:r>
              <a:rPr lang="pl-PL" sz="2400" b="1" u="sng" dirty="0">
                <a:solidFill>
                  <a:schemeClr val="tx1"/>
                </a:solidFill>
              </a:rPr>
              <a:t>i zakres </a:t>
            </a:r>
            <a:r>
              <a:rPr lang="pl-PL" sz="2400" b="1" u="sng" dirty="0" smtClean="0">
                <a:solidFill>
                  <a:schemeClr val="tx1"/>
                </a:solidFill>
              </a:rPr>
              <a:t>procedury </a:t>
            </a:r>
          </a:p>
          <a:p>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927302977"/>
              </p:ext>
            </p:extLst>
          </p:nvPr>
        </p:nvGraphicFramePr>
        <p:xfrm>
          <a:off x="395536" y="1628800"/>
          <a:ext cx="8424936" cy="5083472"/>
        </p:xfrm>
        <a:graphic>
          <a:graphicData uri="http://schemas.openxmlformats.org/drawingml/2006/table">
            <a:tbl>
              <a:tblPr/>
              <a:tblGrid>
                <a:gridCol w="4392488"/>
                <a:gridCol w="4032448"/>
              </a:tblGrid>
              <a:tr h="420515">
                <a:tc>
                  <a:txBody>
                    <a:bodyPr/>
                    <a:lstStyle/>
                    <a:p>
                      <a:pPr algn="ctr">
                        <a:lnSpc>
                          <a:spcPct val="115000"/>
                        </a:lnSpc>
                        <a:spcAft>
                          <a:spcPts val="0"/>
                        </a:spcAft>
                      </a:pPr>
                      <a:r>
                        <a:rPr lang="pl-PL" sz="1800" b="1" dirty="0">
                          <a:latin typeface="Times New Roman"/>
                          <a:ea typeface="Calibri"/>
                          <a:cs typeface="Times New Roman"/>
                        </a:rPr>
                        <a:t>Zgodnie z obowiązującym dokumentem SK </a:t>
                      </a:r>
                      <a:endParaRPr lang="pl-PL" sz="1800" dirty="0">
                        <a:latin typeface="Calibri"/>
                        <a:ea typeface="Calibri"/>
                        <a:cs typeface="Times New Roman"/>
                      </a:endParaRPr>
                    </a:p>
                  </a:txBody>
                  <a:tcPr marL="51027" marR="510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800" b="1" dirty="0">
                          <a:solidFill>
                            <a:schemeClr val="tx1"/>
                          </a:solidFill>
                          <a:latin typeface="Times New Roman"/>
                          <a:ea typeface="Calibri"/>
                          <a:cs typeface="Times New Roman"/>
                        </a:rPr>
                        <a:t>Proponowane </a:t>
                      </a:r>
                      <a:r>
                        <a:rPr lang="pl-PL" sz="1800" b="1" dirty="0" smtClean="0">
                          <a:solidFill>
                            <a:schemeClr val="tx1"/>
                          </a:solidFill>
                          <a:latin typeface="Times New Roman"/>
                          <a:ea typeface="Calibri"/>
                          <a:cs typeface="Times New Roman"/>
                        </a:rPr>
                        <a:t>zmiany</a:t>
                      </a:r>
                      <a:endParaRPr lang="pl-PL" sz="1800" dirty="0">
                        <a:solidFill>
                          <a:schemeClr val="tx1"/>
                        </a:solidFill>
                        <a:latin typeface="Calibri"/>
                        <a:ea typeface="Calibri"/>
                        <a:cs typeface="Times New Roman"/>
                      </a:endParaRPr>
                    </a:p>
                  </a:txBody>
                  <a:tcPr marL="51027" marR="510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9489">
                <a:tc>
                  <a:txBody>
                    <a:bodyPr/>
                    <a:lstStyle/>
                    <a:p>
                      <a:pPr marL="342900" lvl="0" indent="-342900">
                        <a:lnSpc>
                          <a:spcPct val="115000"/>
                        </a:lnSpc>
                        <a:spcAft>
                          <a:spcPts val="0"/>
                        </a:spcAft>
                        <a:buFont typeface="+mj-lt"/>
                        <a:buAutoNum type="arabicPeriod"/>
                        <a:tabLst>
                          <a:tab pos="457200" algn="l"/>
                        </a:tabLst>
                      </a:pPr>
                      <a:r>
                        <a:rPr lang="pl-PL" sz="1200" dirty="0" smtClean="0">
                          <a:latin typeface="Times New Roman"/>
                          <a:ea typeface="Calibri"/>
                          <a:cs typeface="Times New Roman"/>
                        </a:rPr>
                        <a:t>Przedmiotem </a:t>
                      </a:r>
                      <a:r>
                        <a:rPr lang="pl-PL" sz="1200" dirty="0">
                          <a:latin typeface="Times New Roman"/>
                          <a:ea typeface="Calibri"/>
                          <a:cs typeface="Times New Roman"/>
                        </a:rPr>
                        <a:t>procedury jest kontrola oddawanych do użytkowania przedsięwzięć </a:t>
                      </a:r>
                      <a:r>
                        <a:rPr lang="pl-PL" sz="1200" dirty="0" smtClean="0">
                          <a:latin typeface="Times New Roman"/>
                          <a:ea typeface="Calibri"/>
                          <a:cs typeface="Times New Roman"/>
                        </a:rPr>
                        <a:t> o </a:t>
                      </a:r>
                      <a:r>
                        <a:rPr lang="pl-PL" sz="1200" dirty="0">
                          <a:latin typeface="Times New Roman"/>
                          <a:ea typeface="Calibri"/>
                          <a:cs typeface="Times New Roman"/>
                        </a:rPr>
                        <a:t>których mowa w art. 60 ustawy </a:t>
                      </a:r>
                      <a:r>
                        <a:rPr lang="pl-PL" sz="1200" dirty="0" smtClean="0">
                          <a:latin typeface="Times New Roman"/>
                          <a:ea typeface="Calibri"/>
                          <a:cs typeface="Times New Roman"/>
                        </a:rPr>
                        <a:t/>
                      </a:r>
                      <a:br>
                        <a:rPr lang="pl-PL" sz="1200" dirty="0" smtClean="0">
                          <a:latin typeface="Times New Roman"/>
                          <a:ea typeface="Calibri"/>
                          <a:cs typeface="Times New Roman"/>
                        </a:rPr>
                      </a:br>
                      <a:r>
                        <a:rPr lang="pl-PL" sz="1200" dirty="0" smtClean="0">
                          <a:latin typeface="Times New Roman"/>
                          <a:ea typeface="Calibri"/>
                          <a:cs typeface="Times New Roman"/>
                        </a:rPr>
                        <a:t>z </a:t>
                      </a:r>
                      <a:r>
                        <a:rPr lang="pl-PL" sz="1200" dirty="0">
                          <a:latin typeface="Times New Roman"/>
                          <a:ea typeface="Calibri"/>
                          <a:cs typeface="Times New Roman"/>
                        </a:rPr>
                        <a:t>dnia 3 października 2008 r. </a:t>
                      </a:r>
                      <a:r>
                        <a:rPr lang="pl-PL" sz="1200" dirty="0" smtClean="0">
                          <a:latin typeface="Times New Roman"/>
                          <a:ea typeface="Calibri"/>
                          <a:cs typeface="Times New Roman"/>
                        </a:rPr>
                        <a:t> o </a:t>
                      </a:r>
                      <a:r>
                        <a:rPr lang="pl-PL" sz="1200" dirty="0">
                          <a:latin typeface="Times New Roman"/>
                          <a:ea typeface="Calibri"/>
                          <a:cs typeface="Times New Roman"/>
                        </a:rPr>
                        <a:t>udostępnianiu informacji </a:t>
                      </a:r>
                      <a:r>
                        <a:rPr lang="pl-PL" sz="1200" dirty="0" smtClean="0">
                          <a:latin typeface="Times New Roman"/>
                          <a:ea typeface="Calibri"/>
                          <a:cs typeface="Times New Roman"/>
                        </a:rPr>
                        <a:t/>
                      </a:r>
                      <a:br>
                        <a:rPr lang="pl-PL" sz="1200" dirty="0" smtClean="0">
                          <a:latin typeface="Times New Roman"/>
                          <a:ea typeface="Calibri"/>
                          <a:cs typeface="Times New Roman"/>
                        </a:rPr>
                      </a:br>
                      <a:r>
                        <a:rPr lang="pl-PL" sz="1200" dirty="0" smtClean="0">
                          <a:latin typeface="Times New Roman"/>
                          <a:ea typeface="Calibri"/>
                          <a:cs typeface="Times New Roman"/>
                        </a:rPr>
                        <a:t>o </a:t>
                      </a:r>
                      <a:r>
                        <a:rPr lang="pl-PL" sz="1200" dirty="0">
                          <a:latin typeface="Times New Roman"/>
                          <a:ea typeface="Calibri"/>
                          <a:cs typeface="Times New Roman"/>
                        </a:rPr>
                        <a:t>środowisku i jego ochronie, udziale społeczeństwa w ochronie środowiska oraz o ocenach oddziaływania na </a:t>
                      </a:r>
                      <a:r>
                        <a:rPr lang="pl-PL" sz="1200" dirty="0" smtClean="0">
                          <a:latin typeface="Times New Roman"/>
                          <a:ea typeface="Calibri"/>
                          <a:cs typeface="Times New Roman"/>
                        </a:rPr>
                        <a:t>środowisko</a:t>
                      </a:r>
                      <a:endParaRPr lang="pl-PL" sz="1200" dirty="0">
                        <a:latin typeface="Calibri"/>
                        <a:ea typeface="Calibri"/>
                        <a:cs typeface="Times New Roman"/>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00000"/>
                        </a:lnSpc>
                        <a:spcAft>
                          <a:spcPts val="0"/>
                        </a:spcAft>
                        <a:buFont typeface="+mj-lt"/>
                        <a:buAutoNum type="arabicPeriod"/>
                      </a:pPr>
                      <a:r>
                        <a:rPr lang="x-none" sz="1400">
                          <a:solidFill>
                            <a:srgbClr val="000000"/>
                          </a:solidFill>
                          <a:latin typeface="Times New Roman"/>
                          <a:ea typeface="Times New Roman"/>
                        </a:rPr>
                        <a:t>Przedmiotem procedury jest kontrola oddawanych do użytkowania przedsięwzięć </a:t>
                      </a:r>
                      <a:r>
                        <a:rPr lang="x-none" sz="1400">
                          <a:solidFill>
                            <a:srgbClr val="FF0000"/>
                          </a:solidFill>
                          <a:latin typeface="Times New Roman"/>
                          <a:ea typeface="Times New Roman"/>
                        </a:rPr>
                        <a:t>określonych</a:t>
                      </a:r>
                      <a:r>
                        <a:rPr lang="x-none" sz="1400">
                          <a:solidFill>
                            <a:srgbClr val="000000"/>
                          </a:solidFill>
                          <a:latin typeface="Times New Roman"/>
                          <a:ea typeface="Times New Roman"/>
                        </a:rPr>
                        <a:t> </a:t>
                      </a:r>
                      <a:r>
                        <a:rPr lang="pl-PL" sz="1400" dirty="0" smtClean="0">
                          <a:solidFill>
                            <a:srgbClr val="000000"/>
                          </a:solidFill>
                          <a:latin typeface="Times New Roman"/>
                          <a:ea typeface="Times New Roman"/>
                        </a:rPr>
                        <a:t/>
                      </a:r>
                      <a:br>
                        <a:rPr lang="pl-PL" sz="1400" dirty="0" smtClean="0">
                          <a:solidFill>
                            <a:srgbClr val="000000"/>
                          </a:solidFill>
                          <a:latin typeface="Times New Roman"/>
                          <a:ea typeface="Times New Roman"/>
                        </a:rPr>
                      </a:br>
                      <a:r>
                        <a:rPr lang="x-none" sz="1400" smtClean="0">
                          <a:solidFill>
                            <a:srgbClr val="FF0000"/>
                          </a:solidFill>
                          <a:latin typeface="Times New Roman"/>
                          <a:ea typeface="Times New Roman"/>
                        </a:rPr>
                        <a:t>w</a:t>
                      </a:r>
                      <a:r>
                        <a:rPr lang="pl-PL" sz="1400" dirty="0" smtClean="0">
                          <a:solidFill>
                            <a:srgbClr val="FF0000"/>
                          </a:solidFill>
                          <a:latin typeface="Times New Roman"/>
                          <a:ea typeface="Times New Roman"/>
                        </a:rPr>
                        <a:t> </a:t>
                      </a:r>
                      <a:r>
                        <a:rPr lang="x-none" sz="1400" smtClean="0">
                          <a:solidFill>
                            <a:srgbClr val="FF0000"/>
                          </a:solidFill>
                          <a:latin typeface="Times New Roman"/>
                          <a:ea typeface="Times New Roman"/>
                        </a:rPr>
                        <a:t>rozporządzeniu </a:t>
                      </a:r>
                      <a:r>
                        <a:rPr lang="x-none" sz="1400">
                          <a:solidFill>
                            <a:srgbClr val="FF0000"/>
                          </a:solidFill>
                          <a:latin typeface="Times New Roman"/>
                          <a:ea typeface="Times New Roman"/>
                        </a:rPr>
                        <a:t>Rady Ministrów</a:t>
                      </a:r>
                      <a:r>
                        <a:rPr lang="x-none" sz="1400" i="1">
                          <a:solidFill>
                            <a:srgbClr val="FF0000"/>
                          </a:solidFill>
                          <a:latin typeface="Times New Roman"/>
                          <a:ea typeface="Times New Roman"/>
                        </a:rPr>
                        <a:t> </a:t>
                      </a:r>
                      <a:r>
                        <a:rPr lang="x-none" sz="1400">
                          <a:solidFill>
                            <a:srgbClr val="FF0000"/>
                          </a:solidFill>
                          <a:latin typeface="Times New Roman"/>
                          <a:ea typeface="Times New Roman"/>
                        </a:rPr>
                        <a:t>z dnia </a:t>
                      </a:r>
                      <a:r>
                        <a:rPr lang="pl-PL" sz="1400" dirty="0" smtClean="0">
                          <a:solidFill>
                            <a:srgbClr val="FF0000"/>
                          </a:solidFill>
                          <a:latin typeface="Times New Roman"/>
                          <a:ea typeface="Times New Roman"/>
                        </a:rPr>
                        <a:t/>
                      </a:r>
                      <a:br>
                        <a:rPr lang="pl-PL" sz="1400" dirty="0" smtClean="0">
                          <a:solidFill>
                            <a:srgbClr val="FF0000"/>
                          </a:solidFill>
                          <a:latin typeface="Times New Roman"/>
                          <a:ea typeface="Times New Roman"/>
                        </a:rPr>
                      </a:br>
                      <a:r>
                        <a:rPr lang="x-none" sz="1400" smtClean="0">
                          <a:solidFill>
                            <a:srgbClr val="FF0000"/>
                          </a:solidFill>
                          <a:latin typeface="Times New Roman"/>
                          <a:ea typeface="Times New Roman"/>
                        </a:rPr>
                        <a:t>9 </a:t>
                      </a:r>
                      <a:r>
                        <a:rPr lang="x-none" sz="1400">
                          <a:solidFill>
                            <a:srgbClr val="FF0000"/>
                          </a:solidFill>
                          <a:latin typeface="Times New Roman"/>
                          <a:ea typeface="Times New Roman"/>
                        </a:rPr>
                        <a:t>listopada </a:t>
                      </a:r>
                      <a:r>
                        <a:rPr lang="x-none" sz="1400" smtClean="0">
                          <a:solidFill>
                            <a:srgbClr val="FF0000"/>
                          </a:solidFill>
                          <a:latin typeface="Times New Roman"/>
                          <a:ea typeface="Times New Roman"/>
                        </a:rPr>
                        <a:t>2010r</a:t>
                      </a:r>
                      <a:r>
                        <a:rPr lang="x-none" sz="1400">
                          <a:solidFill>
                            <a:srgbClr val="FF0000"/>
                          </a:solidFill>
                          <a:latin typeface="Times New Roman"/>
                          <a:ea typeface="Times New Roman"/>
                        </a:rPr>
                        <a:t>.</a:t>
                      </a:r>
                      <a:r>
                        <a:rPr lang="x-none" sz="1400" i="1">
                          <a:solidFill>
                            <a:srgbClr val="FF0000"/>
                          </a:solidFill>
                          <a:latin typeface="Times New Roman"/>
                          <a:ea typeface="Times New Roman"/>
                        </a:rPr>
                        <a:t> w sprawie przedsięwzięć mogących znacząco oddziaływać na środowisko </a:t>
                      </a:r>
                      <a:r>
                        <a:rPr lang="x-none" sz="1400">
                          <a:solidFill>
                            <a:srgbClr val="FF0000"/>
                          </a:solidFill>
                          <a:latin typeface="Times New Roman"/>
                          <a:ea typeface="Times New Roman"/>
                        </a:rPr>
                        <a:t>(Dz. U. </a:t>
                      </a:r>
                      <a:r>
                        <a:rPr lang="x-none" sz="1400" smtClean="0">
                          <a:solidFill>
                            <a:srgbClr val="FF0000"/>
                          </a:solidFill>
                          <a:latin typeface="Times New Roman"/>
                          <a:ea typeface="Times New Roman"/>
                        </a:rPr>
                        <a:t>Nr </a:t>
                      </a:r>
                      <a:r>
                        <a:rPr lang="x-none" sz="1400">
                          <a:solidFill>
                            <a:srgbClr val="FF0000"/>
                          </a:solidFill>
                          <a:latin typeface="Times New Roman"/>
                          <a:ea typeface="Times New Roman"/>
                        </a:rPr>
                        <a:t>213, poz. 1397</a:t>
                      </a:r>
                      <a:r>
                        <a:rPr lang="pl-PL" sz="1400" dirty="0">
                          <a:solidFill>
                            <a:srgbClr val="FF0000"/>
                          </a:solidFill>
                          <a:latin typeface="Times New Roman"/>
                          <a:ea typeface="Times New Roman"/>
                        </a:rPr>
                        <a:t> </a:t>
                      </a:r>
                      <a:r>
                        <a:rPr lang="pl-PL" sz="1400" dirty="0" smtClean="0">
                          <a:solidFill>
                            <a:srgbClr val="FF0000"/>
                          </a:solidFill>
                          <a:latin typeface="Times New Roman"/>
                          <a:ea typeface="Times New Roman"/>
                        </a:rPr>
                        <a:t>z </a:t>
                      </a:r>
                      <a:r>
                        <a:rPr lang="pl-PL" sz="1400" dirty="0" err="1">
                          <a:solidFill>
                            <a:srgbClr val="FF0000"/>
                          </a:solidFill>
                          <a:latin typeface="Times New Roman"/>
                          <a:ea typeface="Times New Roman"/>
                        </a:rPr>
                        <a:t>późn</a:t>
                      </a:r>
                      <a:r>
                        <a:rPr lang="pl-PL" sz="1400" dirty="0">
                          <a:solidFill>
                            <a:srgbClr val="FF0000"/>
                          </a:solidFill>
                          <a:latin typeface="Times New Roman"/>
                          <a:ea typeface="Times New Roman"/>
                        </a:rPr>
                        <a:t>. zm.</a:t>
                      </a:r>
                      <a:r>
                        <a:rPr lang="x-none" sz="1400">
                          <a:solidFill>
                            <a:srgbClr val="FF0000"/>
                          </a:solidFill>
                          <a:latin typeface="Times New Roman"/>
                          <a:ea typeface="Times New Roman"/>
                        </a:rPr>
                        <a:t>)</a:t>
                      </a:r>
                      <a:r>
                        <a:rPr lang="pl-PL" sz="1400" dirty="0">
                          <a:solidFill>
                            <a:srgbClr val="FF0000"/>
                          </a:solidFill>
                          <a:latin typeface="Times New Roman"/>
                          <a:ea typeface="Times New Roman"/>
                        </a:rPr>
                        <a:t>. Możliwe jest</a:t>
                      </a:r>
                      <a:r>
                        <a:rPr lang="x-none" sz="1400">
                          <a:solidFill>
                            <a:srgbClr val="FF0000"/>
                          </a:solidFill>
                          <a:latin typeface="Times New Roman"/>
                          <a:ea typeface="Times New Roman"/>
                        </a:rPr>
                        <a:t> przeprowadzenie kontroli dokumentacyjnej dla inwestycji określonych w §2 ust</a:t>
                      </a:r>
                      <a:r>
                        <a:rPr lang="pl-PL" sz="1400" dirty="0">
                          <a:solidFill>
                            <a:srgbClr val="FF0000"/>
                          </a:solidFill>
                          <a:latin typeface="Times New Roman"/>
                          <a:ea typeface="Times New Roman"/>
                        </a:rPr>
                        <a:t>.</a:t>
                      </a:r>
                      <a:r>
                        <a:rPr lang="x-none" sz="1400">
                          <a:solidFill>
                            <a:srgbClr val="FF0000"/>
                          </a:solidFill>
                          <a:latin typeface="Times New Roman"/>
                          <a:ea typeface="Times New Roman"/>
                        </a:rPr>
                        <a:t> 1 pkt 7 i §3 ust. 1 pkt 7 i 8 </a:t>
                      </a:r>
                      <a:r>
                        <a:rPr lang="pl-PL" sz="1400" dirty="0">
                          <a:solidFill>
                            <a:srgbClr val="FF0000"/>
                          </a:solidFill>
                          <a:latin typeface="Times New Roman"/>
                          <a:ea typeface="Times New Roman"/>
                        </a:rPr>
                        <a:t>w/</a:t>
                      </a:r>
                      <a:r>
                        <a:rPr lang="pl-PL" sz="1400" dirty="0" err="1">
                          <a:solidFill>
                            <a:srgbClr val="FF0000"/>
                          </a:solidFill>
                          <a:latin typeface="Times New Roman"/>
                          <a:ea typeface="Times New Roman"/>
                        </a:rPr>
                        <a:t>w</a:t>
                      </a:r>
                      <a:r>
                        <a:rPr lang="pl-PL" sz="1400" dirty="0">
                          <a:solidFill>
                            <a:srgbClr val="FF0000"/>
                          </a:solidFill>
                          <a:latin typeface="Times New Roman"/>
                          <a:ea typeface="Times New Roman"/>
                        </a:rPr>
                        <a:t> </a:t>
                      </a:r>
                      <a:r>
                        <a:rPr lang="x-none" sz="1400">
                          <a:solidFill>
                            <a:srgbClr val="FF0000"/>
                          </a:solidFill>
                          <a:latin typeface="Times New Roman"/>
                          <a:ea typeface="Times New Roman"/>
                        </a:rPr>
                        <a:t>rozporządzenia </a:t>
                      </a:r>
                      <a:r>
                        <a:rPr lang="pl-PL" sz="1400" b="1" dirty="0">
                          <a:solidFill>
                            <a:srgbClr val="FF0000"/>
                          </a:solidFill>
                          <a:latin typeface="Times New Roman"/>
                          <a:ea typeface="Times New Roman"/>
                        </a:rPr>
                        <a:t>oraz innych przedsięwzięć w zależności od indywidualnej oceny </a:t>
                      </a:r>
                      <a:r>
                        <a:rPr lang="pl-PL" sz="1400" b="1" dirty="0" err="1" smtClean="0">
                          <a:solidFill>
                            <a:srgbClr val="FF0000"/>
                          </a:solidFill>
                          <a:latin typeface="Times New Roman"/>
                          <a:ea typeface="Times New Roman"/>
                        </a:rPr>
                        <a:t>wioś</a:t>
                      </a:r>
                      <a:r>
                        <a:rPr lang="pl-PL" sz="1400" b="1" dirty="0" smtClean="0">
                          <a:solidFill>
                            <a:srgbClr val="FF0000"/>
                          </a:solidFill>
                          <a:latin typeface="Times New Roman"/>
                          <a:ea typeface="Times New Roman"/>
                        </a:rPr>
                        <a:t>.</a:t>
                      </a:r>
                      <a:endParaRPr lang="pl-PL" sz="1400" dirty="0">
                        <a:latin typeface="Times New Roman"/>
                        <a:ea typeface="Times New Roman"/>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15">
                <a:tc gridSpan="2">
                  <a:txBody>
                    <a:bodyPr/>
                    <a:lstStyle/>
                    <a:p>
                      <a:pPr>
                        <a:lnSpc>
                          <a:spcPct val="115000"/>
                        </a:lnSpc>
                        <a:spcAft>
                          <a:spcPts val="0"/>
                        </a:spcAft>
                      </a:pPr>
                      <a:r>
                        <a:rPr lang="pl-PL" sz="1600" b="1" dirty="0" smtClean="0">
                          <a:solidFill>
                            <a:srgbClr val="002060"/>
                          </a:solidFill>
                          <a:latin typeface="Times New Roman"/>
                          <a:ea typeface="Calibri"/>
                          <a:cs typeface="Times New Roman"/>
                        </a:rPr>
                        <a:t>UWAGA:</a:t>
                      </a:r>
                      <a:r>
                        <a:rPr lang="pl-PL" sz="1600" b="1" dirty="0" smtClean="0">
                          <a:solidFill>
                            <a:srgbClr val="0070C0"/>
                          </a:solidFill>
                          <a:latin typeface="Times New Roman"/>
                          <a:ea typeface="Calibri"/>
                          <a:cs typeface="Times New Roman"/>
                        </a:rPr>
                        <a:t> akceptacja proponowanej</a:t>
                      </a:r>
                      <a:r>
                        <a:rPr lang="pl-PL" sz="1600" b="1" baseline="0" dirty="0" smtClean="0">
                          <a:solidFill>
                            <a:srgbClr val="0070C0"/>
                          </a:solidFill>
                          <a:latin typeface="Times New Roman"/>
                          <a:ea typeface="Calibri"/>
                          <a:cs typeface="Times New Roman"/>
                        </a:rPr>
                        <a:t> zmiany wymaga aktualizacji </a:t>
                      </a:r>
                      <a:r>
                        <a:rPr lang="pl-PL" sz="1600" b="1" dirty="0" smtClean="0">
                          <a:solidFill>
                            <a:srgbClr val="0070C0"/>
                          </a:solidFill>
                          <a:latin typeface="Times New Roman"/>
                          <a:ea typeface="Calibri"/>
                          <a:cs typeface="Times New Roman"/>
                        </a:rPr>
                        <a:t>katalogu inwestycji, </a:t>
                      </a:r>
                      <a:r>
                        <a:rPr lang="pl-PL" sz="1600" b="1" dirty="0">
                          <a:solidFill>
                            <a:srgbClr val="0070C0"/>
                          </a:solidFill>
                          <a:latin typeface="Times New Roman"/>
                          <a:ea typeface="Calibri"/>
                          <a:cs typeface="Times New Roman"/>
                        </a:rPr>
                        <a:t>dla</a:t>
                      </a:r>
                      <a:r>
                        <a:rPr lang="pl-PL" sz="1600" dirty="0">
                          <a:solidFill>
                            <a:srgbClr val="0070C0"/>
                          </a:solidFill>
                          <a:latin typeface="Times New Roman"/>
                          <a:ea typeface="Calibri"/>
                          <a:cs typeface="Times New Roman"/>
                        </a:rPr>
                        <a:t> </a:t>
                      </a:r>
                      <a:r>
                        <a:rPr lang="pl-PL" sz="1600" b="1" dirty="0">
                          <a:solidFill>
                            <a:srgbClr val="0070C0"/>
                          </a:solidFill>
                          <a:latin typeface="Times New Roman"/>
                          <a:ea typeface="Calibri"/>
                          <a:cs typeface="Times New Roman"/>
                        </a:rPr>
                        <a:t>których możliwe jest przeprowadzenie </a:t>
                      </a:r>
                      <a:r>
                        <a:rPr lang="pl-PL" sz="1600" b="1" dirty="0" smtClean="0">
                          <a:solidFill>
                            <a:srgbClr val="0070C0"/>
                          </a:solidFill>
                          <a:latin typeface="Times New Roman"/>
                          <a:ea typeface="Calibri"/>
                          <a:cs typeface="Times New Roman"/>
                        </a:rPr>
                        <a:t>wyłącznie kontroli </a:t>
                      </a:r>
                      <a:r>
                        <a:rPr lang="pl-PL" sz="1600" b="1" dirty="0">
                          <a:solidFill>
                            <a:srgbClr val="0070C0"/>
                          </a:solidFill>
                          <a:latin typeface="Times New Roman"/>
                          <a:ea typeface="Calibri"/>
                          <a:cs typeface="Times New Roman"/>
                        </a:rPr>
                        <a:t>dokumentacyjnej </a:t>
                      </a:r>
                      <a:r>
                        <a:rPr lang="pl-PL" sz="1600" b="1" dirty="0" smtClean="0">
                          <a:solidFill>
                            <a:srgbClr val="0070C0"/>
                          </a:solidFill>
                          <a:latin typeface="Times New Roman"/>
                          <a:ea typeface="Calibri"/>
                          <a:cs typeface="Times New Roman"/>
                        </a:rPr>
                        <a:t>w zależności od </a:t>
                      </a:r>
                      <a:r>
                        <a:rPr lang="pl-PL" sz="1600" b="1" dirty="0">
                          <a:solidFill>
                            <a:srgbClr val="0070C0"/>
                          </a:solidFill>
                          <a:latin typeface="Times New Roman"/>
                          <a:ea typeface="Calibri"/>
                          <a:cs typeface="Times New Roman"/>
                        </a:rPr>
                        <a:t>indywidualnej oceny </a:t>
                      </a:r>
                      <a:r>
                        <a:rPr lang="pl-PL" sz="1600" b="1" dirty="0" err="1" smtClean="0">
                          <a:solidFill>
                            <a:srgbClr val="0070C0"/>
                          </a:solidFill>
                          <a:latin typeface="Times New Roman"/>
                          <a:ea typeface="Calibri"/>
                          <a:cs typeface="Times New Roman"/>
                        </a:rPr>
                        <a:t>wioś</a:t>
                      </a:r>
                      <a:r>
                        <a:rPr lang="pl-PL" sz="1600" b="1" dirty="0" smtClean="0">
                          <a:solidFill>
                            <a:srgbClr val="0070C0"/>
                          </a:solidFill>
                          <a:latin typeface="Times New Roman"/>
                          <a:ea typeface="Calibri"/>
                          <a:cs typeface="Times New Roman"/>
                        </a:rPr>
                        <a:t> (sygnatura dokumentu</a:t>
                      </a:r>
                      <a:r>
                        <a:rPr lang="pl-PL" sz="1600" b="1" baseline="0" dirty="0" smtClean="0">
                          <a:solidFill>
                            <a:srgbClr val="0070C0"/>
                          </a:solidFill>
                          <a:latin typeface="Times New Roman"/>
                          <a:ea typeface="Calibri"/>
                          <a:cs typeface="Times New Roman"/>
                        </a:rPr>
                        <a:t> 1.3.1.4. tabela)</a:t>
                      </a:r>
                      <a:endParaRPr lang="pl-PL" sz="1600" dirty="0">
                        <a:latin typeface="Calibri"/>
                        <a:ea typeface="Calibri"/>
                        <a:cs typeface="Times New Roman"/>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r>
            </a:tbl>
          </a:graphicData>
        </a:graphic>
      </p:graphicFrame>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3" y="3140968"/>
            <a:ext cx="3658903" cy="2601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5131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tytuł 1"/>
          <p:cNvSpPr>
            <a:spLocks noGrp="1"/>
          </p:cNvSpPr>
          <p:nvPr>
            <p:ph type="subTitle" idx="1"/>
          </p:nvPr>
        </p:nvSpPr>
        <p:spPr>
          <a:xfrm>
            <a:off x="467544" y="1196752"/>
            <a:ext cx="8208912" cy="5328592"/>
          </a:xfrm>
        </p:spPr>
        <p:txBody>
          <a:bodyPr/>
          <a:lstStyle/>
          <a:p>
            <a:pPr algn="l"/>
            <a:endParaRPr lang="pl-PL" sz="2400" b="1" dirty="0" smtClean="0">
              <a:solidFill>
                <a:schemeClr val="tx1"/>
              </a:solidFill>
            </a:endParaRPr>
          </a:p>
          <a:p>
            <a:pPr algn="l"/>
            <a:endParaRPr lang="pl-PL" sz="2000" dirty="0">
              <a:solidFill>
                <a:schemeClr val="tx1"/>
              </a:solidFill>
            </a:endParaRPr>
          </a:p>
          <a:p>
            <a:pPr algn="l"/>
            <a:endParaRPr lang="pl-PL" sz="2000" dirty="0">
              <a:solidFill>
                <a:schemeClr val="tx1"/>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2607633420"/>
              </p:ext>
            </p:extLst>
          </p:nvPr>
        </p:nvGraphicFramePr>
        <p:xfrm>
          <a:off x="323528" y="2492896"/>
          <a:ext cx="8424936" cy="3487764"/>
        </p:xfrm>
        <a:graphic>
          <a:graphicData uri="http://schemas.openxmlformats.org/drawingml/2006/table">
            <a:tbl>
              <a:tblPr/>
              <a:tblGrid>
                <a:gridCol w="4392488"/>
                <a:gridCol w="4032448"/>
              </a:tblGrid>
              <a:tr h="420515">
                <a:tc>
                  <a:txBody>
                    <a:bodyPr/>
                    <a:lstStyle/>
                    <a:p>
                      <a:pPr algn="ctr">
                        <a:lnSpc>
                          <a:spcPct val="115000"/>
                        </a:lnSpc>
                        <a:spcAft>
                          <a:spcPts val="0"/>
                        </a:spcAft>
                      </a:pPr>
                      <a:r>
                        <a:rPr lang="pl-PL" sz="1800" b="1" dirty="0">
                          <a:latin typeface="Times New Roman"/>
                          <a:ea typeface="Calibri"/>
                          <a:cs typeface="Times New Roman"/>
                        </a:rPr>
                        <a:t>Zgodnie z obowiązującym dokumentem SK </a:t>
                      </a:r>
                      <a:endParaRPr lang="pl-PL" sz="1800" dirty="0">
                        <a:latin typeface="Calibri"/>
                        <a:ea typeface="Calibri"/>
                        <a:cs typeface="Times New Roman"/>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800" b="1" dirty="0" smtClean="0">
                          <a:solidFill>
                            <a:schemeClr val="tx1"/>
                          </a:solidFill>
                          <a:latin typeface="Times New Roman"/>
                          <a:ea typeface="Calibri"/>
                          <a:cs typeface="Times New Roman"/>
                        </a:rPr>
                        <a:t>Proponowane zmiany</a:t>
                      </a:r>
                      <a:endParaRPr lang="pl-PL" sz="1800" dirty="0">
                        <a:solidFill>
                          <a:schemeClr val="tx1"/>
                        </a:solidFill>
                        <a:latin typeface="+mn-lt"/>
                        <a:ea typeface="Calibri"/>
                        <a:cs typeface="Times New Roman"/>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3781">
                <a:tc>
                  <a:txBody>
                    <a:bodyPr/>
                    <a:lstStyle/>
                    <a:p>
                      <a:pPr marL="342900" lvl="0" indent="-342900">
                        <a:buFont typeface="+mj-lt"/>
                        <a:buAutoNum type="arabicPeriod" startAt="2"/>
                      </a:pPr>
                      <a:r>
                        <a:rPr lang="pl-PL" sz="1800" kern="1200" dirty="0" smtClean="0">
                          <a:solidFill>
                            <a:schemeClr val="tx1"/>
                          </a:solidFill>
                          <a:latin typeface="Times New Roman" pitchFamily="18" charset="0"/>
                          <a:ea typeface="+mn-ea"/>
                          <a:cs typeface="Times New Roman" pitchFamily="18" charset="0"/>
                        </a:rPr>
                        <a:t>Niniejsza procedura nie obejmuje procesu inwestycyjnego dla inwestycji drogowych, ze względu na odmienny, niż dla pozostałych inwestycji, sposób regulacji prawnych dotyczących lokalizacji </a:t>
                      </a:r>
                      <a:br>
                        <a:rPr lang="pl-PL" sz="1800" kern="1200" dirty="0" smtClean="0">
                          <a:solidFill>
                            <a:schemeClr val="tx1"/>
                          </a:solidFill>
                          <a:latin typeface="Times New Roman" pitchFamily="18" charset="0"/>
                          <a:ea typeface="+mn-ea"/>
                          <a:cs typeface="Times New Roman" pitchFamily="18" charset="0"/>
                        </a:rPr>
                      </a:br>
                      <a:r>
                        <a:rPr lang="pl-PL" sz="1800" kern="1200" dirty="0" smtClean="0">
                          <a:solidFill>
                            <a:schemeClr val="tx1"/>
                          </a:solidFill>
                          <a:latin typeface="Times New Roman" pitchFamily="18" charset="0"/>
                          <a:ea typeface="+mn-ea"/>
                          <a:cs typeface="Times New Roman" pitchFamily="18" charset="0"/>
                        </a:rPr>
                        <a:t>i budowy dróg krajowych (w tym autostrad i dróg ekspresowych) oraz pozostałych dróg. </a:t>
                      </a:r>
                      <a:endParaRPr lang="pl-PL" sz="1800" kern="1200" dirty="0">
                        <a:solidFill>
                          <a:schemeClr val="tx1"/>
                        </a:solidFill>
                        <a:latin typeface="Times New Roman" pitchFamily="18" charset="0"/>
                        <a:ea typeface="+mn-ea"/>
                        <a:cs typeface="Times New Roman" pitchFamily="18" charset="0"/>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pl-PL" sz="1800" dirty="0">
                          <a:solidFill>
                            <a:srgbClr val="FF0000"/>
                          </a:solidFill>
                          <a:latin typeface="Times New Roman"/>
                          <a:ea typeface="Times New Roman"/>
                          <a:cs typeface="Times New Roman"/>
                        </a:rPr>
                        <a:t>Wykreślić punkt w </a:t>
                      </a:r>
                      <a:r>
                        <a:rPr lang="pl-PL" sz="1800" dirty="0" smtClean="0">
                          <a:solidFill>
                            <a:srgbClr val="FF0000"/>
                          </a:solidFill>
                          <a:latin typeface="Times New Roman"/>
                          <a:ea typeface="Times New Roman"/>
                          <a:cs typeface="Times New Roman"/>
                        </a:rPr>
                        <a:t>całości </a:t>
                      </a:r>
                      <a:endParaRPr lang="pl-PL" sz="1800" dirty="0">
                        <a:solidFill>
                          <a:srgbClr val="FF00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15">
                <a:tc gridSpan="2">
                  <a:txBody>
                    <a:bodyPr/>
                    <a:lstStyle/>
                    <a:p>
                      <a:pPr>
                        <a:lnSpc>
                          <a:spcPct val="115000"/>
                        </a:lnSpc>
                        <a:spcAft>
                          <a:spcPts val="0"/>
                        </a:spcAft>
                      </a:pPr>
                      <a:r>
                        <a:rPr lang="pl-PL" sz="1600" b="1" dirty="0" smtClean="0">
                          <a:solidFill>
                            <a:srgbClr val="002060"/>
                          </a:solidFill>
                          <a:latin typeface="Times New Roman"/>
                          <a:ea typeface="Calibri"/>
                          <a:cs typeface="Times New Roman"/>
                        </a:rPr>
                        <a:t>UWAGA: </a:t>
                      </a:r>
                      <a:r>
                        <a:rPr lang="pl-PL" sz="1600" b="1" dirty="0" smtClean="0">
                          <a:solidFill>
                            <a:srgbClr val="0070C0"/>
                          </a:solidFill>
                          <a:latin typeface="Times New Roman"/>
                          <a:ea typeface="Calibri"/>
                          <a:cs typeface="Times New Roman"/>
                        </a:rPr>
                        <a:t>występujące różnice w procesie inwestycyjnym dla przedsięwzięć drogowych, nie mają wpływu na prowadzony przez </a:t>
                      </a:r>
                      <a:r>
                        <a:rPr lang="pl-PL" sz="1600" b="1" dirty="0" err="1" smtClean="0">
                          <a:solidFill>
                            <a:srgbClr val="0070C0"/>
                          </a:solidFill>
                          <a:latin typeface="Times New Roman"/>
                          <a:ea typeface="Calibri"/>
                          <a:cs typeface="Times New Roman"/>
                        </a:rPr>
                        <a:t>wioś</a:t>
                      </a:r>
                      <a:r>
                        <a:rPr lang="pl-PL" sz="1600" b="1" dirty="0" smtClean="0">
                          <a:solidFill>
                            <a:srgbClr val="0070C0"/>
                          </a:solidFill>
                          <a:latin typeface="Times New Roman"/>
                          <a:ea typeface="Calibri"/>
                          <a:cs typeface="Times New Roman"/>
                        </a:rPr>
                        <a:t> odbiór nowo zbudowanej, zmodernizowanej lub przebudowanej inwestycji drogowej</a:t>
                      </a:r>
                      <a:endParaRPr lang="pl-PL" sz="1600" dirty="0">
                        <a:solidFill>
                          <a:srgbClr val="0070C0"/>
                        </a:solidFill>
                        <a:latin typeface="Calibri"/>
                        <a:ea typeface="Calibri"/>
                        <a:cs typeface="Times New Roman"/>
                      </a:endParaRPr>
                    </a:p>
                  </a:txBody>
                  <a:tcPr marL="51027" marR="510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dirty="0"/>
                    </a:p>
                  </a:txBody>
                  <a:tcPr/>
                </a:tc>
              </a:tr>
            </a:tbl>
          </a:graphicData>
        </a:graphic>
      </p:graphicFrame>
      <p:sp>
        <p:nvSpPr>
          <p:cNvPr id="4" name="Prostokąt 3"/>
          <p:cNvSpPr/>
          <p:nvPr/>
        </p:nvSpPr>
        <p:spPr>
          <a:xfrm>
            <a:off x="323528" y="1658417"/>
            <a:ext cx="7026315" cy="461665"/>
          </a:xfrm>
          <a:prstGeom prst="rect">
            <a:avLst/>
          </a:prstGeom>
        </p:spPr>
        <p:txBody>
          <a:bodyPr wrap="square">
            <a:spAutoFit/>
          </a:bodyPr>
          <a:lstStyle/>
          <a:p>
            <a:pPr marL="457200" lvl="0" indent="-457200">
              <a:spcBef>
                <a:spcPct val="20000"/>
              </a:spcBef>
              <a:buFont typeface="+mj-lt"/>
              <a:buAutoNum type="arabicPeriod" startAt="3"/>
            </a:pPr>
            <a:r>
              <a:rPr lang="pl-PL" sz="2400" b="1" u="sng" dirty="0">
                <a:solidFill>
                  <a:prstClr val="black"/>
                </a:solidFill>
              </a:rPr>
              <a:t>Przedmiot i zakres </a:t>
            </a:r>
            <a:r>
              <a:rPr lang="pl-PL" sz="2400" b="1" u="sng" dirty="0" smtClean="0">
                <a:solidFill>
                  <a:prstClr val="black"/>
                </a:solidFill>
              </a:rPr>
              <a:t>procedury c.d. </a:t>
            </a:r>
            <a:endParaRPr lang="pl-PL" sz="2400" b="1" u="sng" dirty="0">
              <a:solidFill>
                <a:prstClr val="black"/>
              </a:solidFill>
            </a:endParaRPr>
          </a:p>
        </p:txBody>
      </p:sp>
    </p:spTree>
    <p:extLst>
      <p:ext uri="{BB962C8B-B14F-4D97-AF65-F5344CB8AC3E}">
        <p14:creationId xmlns:p14="http://schemas.microsoft.com/office/powerpoint/2010/main" val="2980453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904389287"/>
              </p:ext>
            </p:extLst>
          </p:nvPr>
        </p:nvGraphicFramePr>
        <p:xfrm>
          <a:off x="395536" y="2276872"/>
          <a:ext cx="8424936" cy="3096344"/>
        </p:xfrm>
        <a:graphic>
          <a:graphicData uri="http://schemas.openxmlformats.org/drawingml/2006/table">
            <a:tbl>
              <a:tblPr firstRow="1" firstCol="1" bandRow="1"/>
              <a:tblGrid>
                <a:gridCol w="4464496"/>
                <a:gridCol w="3960440"/>
              </a:tblGrid>
              <a:tr h="467661">
                <a:tc>
                  <a:txBody>
                    <a:bodyPr/>
                    <a:lstStyle/>
                    <a:p>
                      <a:pPr algn="ctr">
                        <a:lnSpc>
                          <a:spcPct val="115000"/>
                        </a:lnSpc>
                        <a:spcAft>
                          <a:spcPts val="0"/>
                        </a:spcAft>
                      </a:pPr>
                      <a:r>
                        <a:rPr lang="pl-PL" sz="1800" b="1" dirty="0">
                          <a:effectLst/>
                          <a:latin typeface="Times New Roman"/>
                          <a:ea typeface="Calibri"/>
                          <a:cs typeface="Times New Roman"/>
                        </a:rPr>
                        <a:t>Zgodnie z obowiązującym dokumentem </a:t>
                      </a:r>
                      <a:r>
                        <a:rPr lang="pl-PL" sz="1800" b="1" dirty="0" smtClean="0">
                          <a:effectLst/>
                          <a:latin typeface="Times New Roman"/>
                          <a:ea typeface="Calibri"/>
                          <a:cs typeface="Times New Roman"/>
                        </a:rPr>
                        <a:t>SK</a:t>
                      </a:r>
                      <a:endParaRPr lang="pl-PL" sz="1800" dirty="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l-PL" sz="1800" b="1" dirty="0">
                          <a:solidFill>
                            <a:schemeClr val="tx1"/>
                          </a:solidFill>
                          <a:effectLst/>
                          <a:latin typeface="Times New Roman"/>
                          <a:ea typeface="Calibri"/>
                          <a:cs typeface="Times New Roman"/>
                        </a:rPr>
                        <a:t>Proponowane </a:t>
                      </a:r>
                      <a:r>
                        <a:rPr lang="pl-PL" sz="1800" b="1" dirty="0" smtClean="0">
                          <a:solidFill>
                            <a:schemeClr val="tx1"/>
                          </a:solidFill>
                          <a:effectLst/>
                          <a:latin typeface="Times New Roman"/>
                          <a:ea typeface="Calibri"/>
                          <a:cs typeface="Times New Roman"/>
                        </a:rPr>
                        <a:t>zmiany</a:t>
                      </a:r>
                      <a:endParaRPr lang="pl-PL" sz="1800" dirty="0">
                        <a:solidFill>
                          <a:schemeClr val="tx1"/>
                        </a:solidFill>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8603">
                <a:tc>
                  <a:txBody>
                    <a:bodyPr/>
                    <a:lstStyle/>
                    <a:p>
                      <a:pPr marL="342900" lvl="0" indent="-342900">
                        <a:lnSpc>
                          <a:spcPct val="115000"/>
                        </a:lnSpc>
                        <a:spcAft>
                          <a:spcPts val="0"/>
                        </a:spcAft>
                        <a:buFont typeface="+mj-lt"/>
                        <a:buAutoNum type="arabicPeriod" startAt="3"/>
                        <a:tabLst>
                          <a:tab pos="457200" algn="l"/>
                        </a:tabLst>
                      </a:pPr>
                      <a:r>
                        <a:rPr lang="pl-PL" sz="1300" dirty="0">
                          <a:effectLst/>
                          <a:latin typeface="Times New Roman"/>
                          <a:ea typeface="Calibri"/>
                          <a:cs typeface="Times New Roman"/>
                        </a:rPr>
                        <a:t>Zakres procedury obejmuje sprawdzenie obowiązków </a:t>
                      </a:r>
                      <a:r>
                        <a:rPr lang="pl-PL" sz="1300" dirty="0" smtClean="0">
                          <a:effectLst/>
                          <a:latin typeface="Times New Roman"/>
                          <a:ea typeface="Calibri"/>
                          <a:cs typeface="Times New Roman"/>
                        </a:rPr>
                        <a:t/>
                      </a:r>
                      <a:br>
                        <a:rPr lang="pl-PL" sz="1300" dirty="0" smtClean="0">
                          <a:effectLst/>
                          <a:latin typeface="Times New Roman"/>
                          <a:ea typeface="Calibri"/>
                          <a:cs typeface="Times New Roman"/>
                        </a:rPr>
                      </a:br>
                      <a:r>
                        <a:rPr lang="pl-PL" sz="1300" dirty="0" smtClean="0">
                          <a:effectLst/>
                          <a:latin typeface="Times New Roman"/>
                          <a:ea typeface="Calibri"/>
                          <a:cs typeface="Times New Roman"/>
                        </a:rPr>
                        <a:t>i </a:t>
                      </a:r>
                      <a:r>
                        <a:rPr lang="pl-PL" sz="1300" dirty="0">
                          <a:effectLst/>
                          <a:latin typeface="Times New Roman"/>
                          <a:ea typeface="Calibri"/>
                          <a:cs typeface="Times New Roman"/>
                        </a:rPr>
                        <a:t>wymagań wynikających z przepisów ochrony środowiska, jakie obowiązują inwestorów, którzy zamierzają przystąpić do eksploatacji oddawanych do użytkowania instalacji. Zagadnienia wynikające z przepisów Prawa budowlanego są omówione tylko w przedmiocie legalności inwestycji, pod względem wymogu uzyskania pozwolenia na budowę lub pozwolenia na zmianę sposobu użytkowania </a:t>
                      </a:r>
                      <a:r>
                        <a:rPr lang="pl-PL" sz="1300" dirty="0" smtClean="0">
                          <a:effectLst/>
                          <a:latin typeface="Times New Roman"/>
                          <a:ea typeface="Calibri"/>
                          <a:cs typeface="Times New Roman"/>
                        </a:rPr>
                        <a:t>obiektu. </a:t>
                      </a:r>
                      <a:endParaRPr lang="pl-PL" sz="1000" dirty="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nSpc>
                          <a:spcPct val="115000"/>
                        </a:lnSpc>
                        <a:spcAft>
                          <a:spcPts val="0"/>
                        </a:spcAft>
                        <a:buFont typeface="+mj-lt"/>
                        <a:buAutoNum type="arabicPeriod" startAt="3"/>
                      </a:pPr>
                      <a:r>
                        <a:rPr lang="pl-PL" sz="1300" dirty="0">
                          <a:solidFill>
                            <a:schemeClr val="tx1"/>
                          </a:solidFill>
                          <a:effectLst/>
                          <a:latin typeface="Times New Roman"/>
                          <a:ea typeface="Times New Roman"/>
                          <a:cs typeface="Times New Roman"/>
                        </a:rPr>
                        <a:t>Zakres procedury obejmuje sprawdzenie</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spełnienia</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przez</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inwestora</a:t>
                      </a:r>
                      <a:r>
                        <a:rPr lang="pl-PL" sz="1300" dirty="0">
                          <a:solidFill>
                            <a:srgbClr val="002060"/>
                          </a:solidFill>
                          <a:effectLst/>
                          <a:latin typeface="Times New Roman"/>
                          <a:ea typeface="Times New Roman"/>
                          <a:cs typeface="Times New Roman"/>
                        </a:rPr>
                        <a:t> </a:t>
                      </a:r>
                      <a:r>
                        <a:rPr lang="pl-PL" sz="1300" dirty="0">
                          <a:solidFill>
                            <a:schemeClr val="tx1"/>
                          </a:solidFill>
                          <a:effectLst/>
                          <a:latin typeface="Times New Roman"/>
                          <a:ea typeface="Times New Roman"/>
                          <a:cs typeface="Times New Roman"/>
                        </a:rPr>
                        <a:t>wymagań ochrony środowiska, </a:t>
                      </a:r>
                      <a:r>
                        <a:rPr lang="pl-PL" sz="1300" dirty="0" smtClean="0">
                          <a:solidFill>
                            <a:schemeClr val="tx1"/>
                          </a:solidFill>
                          <a:effectLst/>
                          <a:latin typeface="Times New Roman"/>
                          <a:ea typeface="Times New Roman"/>
                          <a:cs typeface="Times New Roman"/>
                        </a:rPr>
                        <a:t/>
                      </a:r>
                      <a:br>
                        <a:rPr lang="pl-PL" sz="1300" dirty="0" smtClean="0">
                          <a:solidFill>
                            <a:schemeClr val="tx1"/>
                          </a:solidFill>
                          <a:effectLst/>
                          <a:latin typeface="Times New Roman"/>
                          <a:ea typeface="Times New Roman"/>
                          <a:cs typeface="Times New Roman"/>
                        </a:rPr>
                      </a:br>
                      <a:r>
                        <a:rPr lang="pl-PL" sz="1300" dirty="0" smtClean="0">
                          <a:solidFill>
                            <a:schemeClr val="tx1"/>
                          </a:solidFill>
                          <a:effectLst/>
                          <a:latin typeface="Times New Roman"/>
                          <a:ea typeface="Times New Roman"/>
                          <a:cs typeface="Times New Roman"/>
                        </a:rPr>
                        <a:t>o </a:t>
                      </a:r>
                      <a:r>
                        <a:rPr lang="pl-PL" sz="1300" dirty="0">
                          <a:solidFill>
                            <a:schemeClr val="tx1"/>
                          </a:solidFill>
                          <a:effectLst/>
                          <a:latin typeface="Times New Roman"/>
                          <a:ea typeface="Times New Roman"/>
                          <a:cs typeface="Times New Roman"/>
                        </a:rPr>
                        <a:t>których mowa w art. 76 ust. 2 ustawy Prawo ochrony środowiska, </a:t>
                      </a:r>
                      <a:r>
                        <a:rPr lang="pl-PL" sz="1300" dirty="0">
                          <a:solidFill>
                            <a:srgbClr val="FF0000"/>
                          </a:solidFill>
                          <a:effectLst/>
                          <a:latin typeface="Times New Roman"/>
                          <a:ea typeface="Times New Roman"/>
                          <a:cs typeface="Times New Roman"/>
                        </a:rPr>
                        <a:t>które</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warunkują</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oddanie</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oddania</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do</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użytkowania</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nowo</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zbudowanego</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lub</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przebudowanego</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obiektu</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budowlanego,</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zespołu</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obiektów</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lub</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instalacji</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lub</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zakończenia</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rozruchu</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instalacji,</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jeżeli</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jest</a:t>
                      </a:r>
                      <a:r>
                        <a:rPr lang="pl-PL" sz="1300" dirty="0">
                          <a:solidFill>
                            <a:srgbClr val="002060"/>
                          </a:solidFill>
                          <a:effectLst/>
                          <a:latin typeface="Times New Roman"/>
                          <a:ea typeface="Times New Roman"/>
                          <a:cs typeface="Times New Roman"/>
                        </a:rPr>
                        <a:t> </a:t>
                      </a:r>
                      <a:r>
                        <a:rPr lang="pl-PL" sz="1300" dirty="0">
                          <a:solidFill>
                            <a:srgbClr val="FF0000"/>
                          </a:solidFill>
                          <a:effectLst/>
                          <a:latin typeface="Times New Roman"/>
                          <a:ea typeface="Times New Roman"/>
                          <a:cs typeface="Times New Roman"/>
                        </a:rPr>
                        <a:t>on</a:t>
                      </a:r>
                      <a:r>
                        <a:rPr lang="pl-PL" sz="1300" dirty="0">
                          <a:solidFill>
                            <a:srgbClr val="002060"/>
                          </a:solidFill>
                          <a:effectLst/>
                          <a:latin typeface="Times New Roman"/>
                          <a:ea typeface="Times New Roman"/>
                          <a:cs typeface="Times New Roman"/>
                        </a:rPr>
                        <a:t> </a:t>
                      </a:r>
                      <a:r>
                        <a:rPr lang="pl-PL" sz="1300" dirty="0" smtClean="0">
                          <a:solidFill>
                            <a:srgbClr val="FF0000"/>
                          </a:solidFill>
                          <a:effectLst/>
                          <a:latin typeface="Times New Roman"/>
                          <a:ea typeface="Times New Roman"/>
                          <a:cs typeface="Times New Roman"/>
                        </a:rPr>
                        <a:t>przewidywany.</a:t>
                      </a:r>
                      <a:endParaRPr lang="pl-PL" sz="1000" dirty="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marL="342900" lvl="0" indent="-342900">
                        <a:lnSpc>
                          <a:spcPct val="115000"/>
                        </a:lnSpc>
                        <a:spcAft>
                          <a:spcPts val="0"/>
                        </a:spcAft>
                        <a:buFont typeface="+mj-lt"/>
                        <a:buAutoNum type="arabicPeriod" startAt="4"/>
                        <a:tabLst>
                          <a:tab pos="457200" algn="l"/>
                        </a:tabLst>
                      </a:pPr>
                      <a:r>
                        <a:rPr lang="pl-PL" sz="1300" dirty="0" smtClean="0">
                          <a:solidFill>
                            <a:srgbClr val="000000"/>
                          </a:solidFill>
                          <a:effectLst/>
                          <a:latin typeface="Times New Roman"/>
                          <a:ea typeface="Times New Roman"/>
                        </a:rPr>
                        <a:t>Procedura obejmuje także wskazania dotyczące działań pokontrolnych.</a:t>
                      </a:r>
                      <a:endParaRPr lang="pl-PL" sz="1300" dirty="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indent="-342900">
                        <a:lnSpc>
                          <a:spcPct val="115000"/>
                        </a:lnSpc>
                        <a:spcAft>
                          <a:spcPts val="0"/>
                        </a:spcAft>
                        <a:buFont typeface="+mj-lt"/>
                        <a:buAutoNum type="arabicPeriod" startAt="4"/>
                      </a:pPr>
                      <a:r>
                        <a:rPr lang="pl-PL" sz="1300" dirty="0" smtClean="0">
                          <a:solidFill>
                            <a:srgbClr val="000000"/>
                          </a:solidFill>
                          <a:effectLst/>
                          <a:latin typeface="Times New Roman"/>
                          <a:ea typeface="Times New Roman"/>
                        </a:rPr>
                        <a:t>Procedura obejmuje również wskazania dotyczące działań pokontrolnych,</a:t>
                      </a:r>
                      <a:r>
                        <a:rPr lang="pl-PL" sz="1300" dirty="0" smtClean="0">
                          <a:solidFill>
                            <a:srgbClr val="FF0000"/>
                          </a:solidFill>
                          <a:effectLst/>
                          <a:latin typeface="Times New Roman"/>
                          <a:ea typeface="Times New Roman"/>
                        </a:rPr>
                        <a:t> w przypadku stwierdzenia, że nie są spełnione wymagania ochrony środowiska.</a:t>
                      </a:r>
                      <a:endParaRPr lang="pl-PL" sz="1300" dirty="0">
                        <a:effectLst/>
                        <a:latin typeface="Calibri"/>
                        <a:ea typeface="Calibri"/>
                        <a:cs typeface="Times New Roman"/>
                      </a:endParaRPr>
                    </a:p>
                  </a:txBody>
                  <a:tcPr marL="63251" marR="632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Prostokąt 5"/>
          <p:cNvSpPr/>
          <p:nvPr/>
        </p:nvSpPr>
        <p:spPr>
          <a:xfrm>
            <a:off x="323528" y="1658417"/>
            <a:ext cx="7026315" cy="461665"/>
          </a:xfrm>
          <a:prstGeom prst="rect">
            <a:avLst/>
          </a:prstGeom>
        </p:spPr>
        <p:txBody>
          <a:bodyPr wrap="square">
            <a:spAutoFit/>
          </a:bodyPr>
          <a:lstStyle/>
          <a:p>
            <a:pPr marL="457200" lvl="0" indent="-457200">
              <a:spcBef>
                <a:spcPct val="20000"/>
              </a:spcBef>
              <a:buFont typeface="+mj-lt"/>
              <a:buAutoNum type="arabicPeriod" startAt="3"/>
            </a:pPr>
            <a:r>
              <a:rPr lang="pl-PL" sz="2400" b="1" u="sng" dirty="0">
                <a:solidFill>
                  <a:prstClr val="black"/>
                </a:solidFill>
              </a:rPr>
              <a:t>Przedmiot i zakres </a:t>
            </a:r>
            <a:r>
              <a:rPr lang="pl-PL" sz="2400" b="1" u="sng" dirty="0" smtClean="0">
                <a:solidFill>
                  <a:prstClr val="black"/>
                </a:solidFill>
              </a:rPr>
              <a:t>procedury c.d. </a:t>
            </a:r>
            <a:endParaRPr lang="pl-PL" sz="2400" b="1" u="sng" dirty="0">
              <a:solidFill>
                <a:prstClr val="black"/>
              </a:solidFill>
            </a:endParaRPr>
          </a:p>
        </p:txBody>
      </p:sp>
    </p:spTree>
    <p:extLst>
      <p:ext uri="{BB962C8B-B14F-4D97-AF65-F5344CB8AC3E}">
        <p14:creationId xmlns:p14="http://schemas.microsoft.com/office/powerpoint/2010/main" val="3748219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319192095"/>
              </p:ext>
            </p:extLst>
          </p:nvPr>
        </p:nvGraphicFramePr>
        <p:xfrm>
          <a:off x="107504" y="1940154"/>
          <a:ext cx="8928992" cy="4650860"/>
        </p:xfrm>
        <a:graphic>
          <a:graphicData uri="http://schemas.openxmlformats.org/drawingml/2006/table">
            <a:tbl>
              <a:tblPr firstRow="1" firstCol="1" bandRow="1"/>
              <a:tblGrid>
                <a:gridCol w="4464496"/>
                <a:gridCol w="4464496"/>
              </a:tblGrid>
              <a:tr h="319969">
                <a:tc>
                  <a:txBody>
                    <a:bodyPr/>
                    <a:lstStyle/>
                    <a:p>
                      <a:pPr algn="ctr">
                        <a:lnSpc>
                          <a:spcPct val="115000"/>
                        </a:lnSpc>
                        <a:spcAft>
                          <a:spcPts val="0"/>
                        </a:spcAft>
                      </a:pPr>
                      <a:r>
                        <a:rPr lang="pl-PL" sz="1800" b="1" dirty="0">
                          <a:effectLst/>
                          <a:latin typeface="Times New Roman"/>
                          <a:ea typeface="Calibri"/>
                          <a:cs typeface="Times New Roman"/>
                        </a:rPr>
                        <a:t>Zgodnie z obowiązującym dokumentem SK </a:t>
                      </a:r>
                      <a:endParaRPr lang="pl-PL" sz="1800" dirty="0">
                        <a:effectLst/>
                        <a:latin typeface="Calibri"/>
                        <a:ea typeface="Calibri"/>
                        <a:cs typeface="Times New Roman"/>
                      </a:endParaRPr>
                    </a:p>
                  </a:txBody>
                  <a:tcPr marL="54384" marR="54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pl-PL" sz="1800" b="1" dirty="0">
                          <a:effectLst/>
                          <a:latin typeface="Times New Roman"/>
                          <a:ea typeface="Calibri"/>
                          <a:cs typeface="Times New Roman"/>
                        </a:rPr>
                        <a:t>Proponowane </a:t>
                      </a:r>
                      <a:r>
                        <a:rPr lang="pl-PL" sz="1800" b="1" dirty="0" smtClean="0">
                          <a:effectLst/>
                          <a:latin typeface="Times New Roman"/>
                          <a:ea typeface="Calibri"/>
                          <a:cs typeface="Times New Roman"/>
                        </a:rPr>
                        <a:t>zmiany</a:t>
                      </a:r>
                      <a:endParaRPr lang="pl-PL" sz="1800" dirty="0">
                        <a:effectLst/>
                        <a:latin typeface="Calibri"/>
                        <a:ea typeface="Calibri"/>
                        <a:cs typeface="Times New Roman"/>
                      </a:endParaRPr>
                    </a:p>
                  </a:txBody>
                  <a:tcPr marL="54384" marR="54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8134">
                <a:tc>
                  <a:txBody>
                    <a:bodyPr/>
                    <a:lstStyle/>
                    <a:p>
                      <a:pPr marL="342900" lvl="0" indent="-342900">
                        <a:lnSpc>
                          <a:spcPct val="100000"/>
                        </a:lnSpc>
                        <a:spcAft>
                          <a:spcPts val="0"/>
                        </a:spcAft>
                        <a:buFont typeface="+mj-lt"/>
                        <a:buAutoNum type="arabicPeriod"/>
                        <a:tabLst>
                          <a:tab pos="457200" algn="l"/>
                        </a:tabLst>
                      </a:pPr>
                      <a:r>
                        <a:rPr lang="pl-PL" sz="1100" dirty="0" smtClean="0">
                          <a:effectLst/>
                          <a:latin typeface="Times New Roman"/>
                          <a:ea typeface="Calibri"/>
                          <a:cs typeface="Times New Roman"/>
                        </a:rPr>
                        <a:t>Po otrzymaniu od inwestora zgłoszenia do wojewódzkiego inspektora ochrony środowiska o zamiarze oddania inwestycji do użytkowania, powinno się ustalić, czy zachodzi potrzeba przeprowadzenia kontroli </a:t>
                      </a:r>
                      <a:br>
                        <a:rPr lang="pl-PL" sz="1100" dirty="0" smtClean="0">
                          <a:effectLst/>
                          <a:latin typeface="Times New Roman"/>
                          <a:ea typeface="Calibri"/>
                          <a:cs typeface="Times New Roman"/>
                        </a:rPr>
                      </a:br>
                      <a:r>
                        <a:rPr lang="pl-PL" sz="1100" dirty="0" smtClean="0">
                          <a:effectLst/>
                          <a:latin typeface="Times New Roman"/>
                          <a:ea typeface="Calibri"/>
                          <a:cs typeface="Times New Roman"/>
                        </a:rPr>
                        <a:t>w terenie. Z zasady kontrola powinna być przeprowadzona, biorąc pod uwagę potencjalne ryzyko oddziaływania instalacji na środowisko oraz zaklasyfikowanie przedsięwzięcia o takich, dla których wykonanie raportu oddziaływania na środowisko jest obligatoryjne, bądź właściwy organ ochrony środowiska stwierdził obowiązek wykonania raportu i określił jego zakres. Ponadto zwrócić należy uwagę czy przedsięwzięcie nie jest zlokalizowane na obszarach chronionych (Natura 2000, Parki narodowe, Parki Krajobrazowe itp.) lub w ich sąsiedztwie. Istotnym dla zdecydowania o podjęciu kontroli może być fakt, że lokalizacja przedsięwzięcia jest powodem interwencji okolicznych mieszkańców i/lub organizacji ekologicznych. </a:t>
                      </a:r>
                      <a:br>
                        <a:rPr lang="pl-PL" sz="1100" dirty="0" smtClean="0">
                          <a:effectLst/>
                          <a:latin typeface="Times New Roman"/>
                          <a:ea typeface="Calibri"/>
                          <a:cs typeface="Times New Roman"/>
                        </a:rPr>
                      </a:br>
                      <a:r>
                        <a:rPr lang="pl-PL" sz="1100" dirty="0" smtClean="0">
                          <a:effectLst/>
                          <a:latin typeface="Times New Roman"/>
                          <a:ea typeface="Calibri"/>
                          <a:cs typeface="Times New Roman"/>
                        </a:rPr>
                        <a:t>W przypadku odstąpienia od kontroli w terenie i poprzestaniu na kontroli przekazanej przez zakład dokumentacji, która świadczy o . spełnieniu wymagań przez nowe przedsięwzięcie określone w § 2 ust.1 pkt 7 </a:t>
                      </a:r>
                      <a:r>
                        <a:rPr lang="pl-PL" sz="1100" dirty="0" err="1" smtClean="0">
                          <a:effectLst/>
                          <a:latin typeface="Times New Roman"/>
                          <a:ea typeface="Calibri"/>
                          <a:cs typeface="Times New Roman"/>
                        </a:rPr>
                        <a:t>rozp</a:t>
                      </a:r>
                      <a:r>
                        <a:rPr lang="pl-PL" sz="1100" dirty="0" smtClean="0">
                          <a:effectLst/>
                          <a:latin typeface="Times New Roman"/>
                          <a:ea typeface="Calibri"/>
                          <a:cs typeface="Times New Roman"/>
                        </a:rPr>
                        <a:t>. Rady Ministrów z dnia 9 listopada 2004 r. (Dz. U. Nr 257,poz.2573 z </a:t>
                      </a:r>
                      <a:r>
                        <a:rPr lang="pl-PL" sz="1100" dirty="0" err="1" smtClean="0">
                          <a:effectLst/>
                          <a:latin typeface="Times New Roman"/>
                          <a:ea typeface="Calibri"/>
                          <a:cs typeface="Times New Roman"/>
                        </a:rPr>
                        <a:t>późn</a:t>
                      </a:r>
                      <a:r>
                        <a:rPr lang="pl-PL" sz="1100" dirty="0" smtClean="0">
                          <a:effectLst/>
                          <a:latin typeface="Times New Roman"/>
                          <a:ea typeface="Calibri"/>
                          <a:cs typeface="Times New Roman"/>
                        </a:rPr>
                        <a:t>. zm.) – inspektor sporządza adnotację z czynności kontrolnych wg szablonu opisanego w </a:t>
                      </a:r>
                      <a:r>
                        <a:rPr lang="pl-PL" sz="1100" b="1" dirty="0" smtClean="0">
                          <a:effectLst/>
                          <a:latin typeface="Times New Roman"/>
                          <a:ea typeface="Calibri"/>
                          <a:cs typeface="Times New Roman"/>
                        </a:rPr>
                        <a:t>Dokumencie 1.4.1.5. </a:t>
                      </a:r>
                      <a:r>
                        <a:rPr lang="pl-PL" sz="1100" b="1" i="1" dirty="0" smtClean="0">
                          <a:effectLst/>
                          <a:latin typeface="Times New Roman"/>
                          <a:ea typeface="Calibri"/>
                          <a:cs typeface="Times New Roman"/>
                        </a:rPr>
                        <a:t>Wzór adnotacji czynności kontrolnych bez wyjazdu w teren, z wyłączeniem badań </a:t>
                      </a:r>
                      <a:r>
                        <a:rPr lang="pl-PL" sz="1100" b="1" i="1" dirty="0" err="1" smtClean="0">
                          <a:effectLst/>
                          <a:latin typeface="Times New Roman"/>
                          <a:ea typeface="Calibri"/>
                          <a:cs typeface="Times New Roman"/>
                        </a:rPr>
                        <a:t>automonitoringowych</a:t>
                      </a:r>
                      <a:r>
                        <a:rPr lang="pl-PL" sz="1100" b="0" i="0" dirty="0">
                          <a:effectLst/>
                          <a:latin typeface="Times New Roman"/>
                          <a:ea typeface="Calibri"/>
                          <a:cs typeface="Times New Roman"/>
                        </a:rPr>
                        <a:t>.</a:t>
                      </a:r>
                      <a:endParaRPr lang="pl-PL" sz="900" dirty="0">
                        <a:effectLst/>
                        <a:latin typeface="Calibri"/>
                        <a:ea typeface="Calibri"/>
                        <a:cs typeface="Times New Roman"/>
                      </a:endParaRPr>
                    </a:p>
                  </a:txBody>
                  <a:tcPr marL="54384" marR="54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00000"/>
                        </a:lnSpc>
                        <a:spcAft>
                          <a:spcPts val="0"/>
                        </a:spcAft>
                        <a:buFont typeface="+mj-lt"/>
                        <a:buAutoNum type="arabicPeriod"/>
                      </a:pPr>
                      <a:r>
                        <a:rPr lang="pl-PL" sz="1100" dirty="0" smtClean="0">
                          <a:solidFill>
                            <a:srgbClr val="FF0000"/>
                          </a:solidFill>
                          <a:effectLst/>
                          <a:latin typeface="Times New Roman"/>
                          <a:ea typeface="Times New Roman"/>
                        </a:rPr>
                        <a:t>Na podstawie art. 2 ust. 1 pkt 7 ustawy o IOŚ, jednym z zadań Inspekcji Ochrony Środowiska jest udział w przekazywaniu do użytkowania obiektów lub instalacji realizowanych jako przedsięwzięcie mogące znacząco oddziaływać na środowisko. Wojewódzki Inspektor Ochrony Środowiska</a:t>
                      </a:r>
                      <a:r>
                        <a:rPr lang="pl-PL" sz="1100" dirty="0" smtClean="0">
                          <a:solidFill>
                            <a:srgbClr val="000000"/>
                          </a:solidFill>
                          <a:effectLst/>
                          <a:latin typeface="Times New Roman"/>
                          <a:ea typeface="Times New Roman"/>
                        </a:rPr>
                        <a:t> </a:t>
                      </a:r>
                      <a:r>
                        <a:rPr lang="pl-PL" sz="1100" dirty="0" smtClean="0">
                          <a:solidFill>
                            <a:srgbClr val="FF0000"/>
                          </a:solidFill>
                          <a:effectLst/>
                          <a:latin typeface="Times New Roman"/>
                          <a:ea typeface="Times New Roman"/>
                        </a:rPr>
                        <a:t>po poinformowaniu przez inwestora</a:t>
                      </a:r>
                      <a:r>
                        <a:rPr lang="pl-PL" sz="1100" dirty="0" smtClean="0">
                          <a:solidFill>
                            <a:srgbClr val="000000"/>
                          </a:solidFill>
                          <a:effectLst/>
                          <a:latin typeface="Times New Roman"/>
                          <a:ea typeface="Times New Roman"/>
                        </a:rPr>
                        <a:t> o zamiarze oddania </a:t>
                      </a:r>
                      <a:r>
                        <a:rPr lang="pl-PL" sz="1100" dirty="0" smtClean="0">
                          <a:solidFill>
                            <a:srgbClr val="FF0000"/>
                          </a:solidFill>
                          <a:effectLst/>
                          <a:latin typeface="Times New Roman"/>
                          <a:ea typeface="Times New Roman"/>
                        </a:rPr>
                        <a:t>obiektu budowlanego, zespołu obiektów lub instalacji</a:t>
                      </a:r>
                      <a:r>
                        <a:rPr lang="pl-PL" sz="1100" dirty="0" smtClean="0">
                          <a:solidFill>
                            <a:srgbClr val="000000"/>
                          </a:solidFill>
                          <a:effectLst/>
                          <a:latin typeface="Times New Roman"/>
                          <a:ea typeface="Times New Roman"/>
                        </a:rPr>
                        <a:t> do użytkowania, </a:t>
                      </a:r>
                      <a:r>
                        <a:rPr lang="pl-PL" sz="1100" dirty="0" smtClean="0">
                          <a:solidFill>
                            <a:srgbClr val="FF0000"/>
                          </a:solidFill>
                          <a:effectLst/>
                          <a:latin typeface="Times New Roman"/>
                          <a:ea typeface="Times New Roman"/>
                        </a:rPr>
                        <a:t>ustala</a:t>
                      </a:r>
                      <a:r>
                        <a:rPr lang="pl-PL" sz="1100" dirty="0" smtClean="0">
                          <a:solidFill>
                            <a:srgbClr val="000000"/>
                          </a:solidFill>
                          <a:effectLst/>
                          <a:latin typeface="Times New Roman"/>
                          <a:ea typeface="Times New Roman"/>
                        </a:rPr>
                        <a:t> czy zachodzi potrzeba przeprowadzenia kontroli w terenie.</a:t>
                      </a:r>
                      <a:r>
                        <a:rPr lang="pl-PL" sz="1100" dirty="0" smtClean="0">
                          <a:solidFill>
                            <a:srgbClr val="FF0000"/>
                          </a:solidFill>
                          <a:effectLst/>
                          <a:latin typeface="Times New Roman"/>
                          <a:ea typeface="Times New Roman"/>
                        </a:rPr>
                        <a:t> Przepisy nie regulują zagadnienia dotyczącego sposobu postępowania organu,</a:t>
                      </a:r>
                      <a:r>
                        <a:rPr lang="pl-PL" sz="1100" dirty="0" smtClean="0">
                          <a:solidFill>
                            <a:srgbClr val="000000"/>
                          </a:solidFill>
                          <a:effectLst/>
                          <a:latin typeface="Times New Roman"/>
                          <a:ea typeface="Times New Roman"/>
                        </a:rPr>
                        <a:t> </a:t>
                      </a:r>
                      <a:r>
                        <a:rPr lang="pl-PL" sz="1100" dirty="0" smtClean="0">
                          <a:solidFill>
                            <a:srgbClr val="FF0000"/>
                          </a:solidFill>
                          <a:effectLst/>
                          <a:latin typeface="Times New Roman"/>
                          <a:ea typeface="Times New Roman"/>
                        </a:rPr>
                        <a:t>po poinformowaniu</a:t>
                      </a:r>
                      <a:r>
                        <a:rPr lang="pl-PL" sz="1100" dirty="0" smtClean="0">
                          <a:solidFill>
                            <a:srgbClr val="000000"/>
                          </a:solidFill>
                          <a:effectLst/>
                          <a:latin typeface="Times New Roman"/>
                          <a:ea typeface="Times New Roman"/>
                        </a:rPr>
                        <a:t> </a:t>
                      </a:r>
                      <a:r>
                        <a:rPr lang="pl-PL" sz="1100" dirty="0" smtClean="0">
                          <a:solidFill>
                            <a:srgbClr val="FF0000"/>
                          </a:solidFill>
                          <a:effectLst/>
                          <a:latin typeface="Times New Roman"/>
                          <a:ea typeface="Times New Roman"/>
                        </a:rPr>
                        <a:t>przez</a:t>
                      </a:r>
                      <a:r>
                        <a:rPr lang="pl-PL" sz="1100" dirty="0" smtClean="0">
                          <a:solidFill>
                            <a:srgbClr val="000000"/>
                          </a:solidFill>
                          <a:effectLst/>
                          <a:latin typeface="Times New Roman"/>
                          <a:ea typeface="Times New Roman"/>
                        </a:rPr>
                        <a:t> </a:t>
                      </a:r>
                      <a:r>
                        <a:rPr lang="pl-PL" sz="1100" dirty="0" smtClean="0">
                          <a:solidFill>
                            <a:srgbClr val="FF0000"/>
                          </a:solidFill>
                          <a:effectLst/>
                          <a:latin typeface="Times New Roman"/>
                          <a:ea typeface="Times New Roman"/>
                        </a:rPr>
                        <a:t>inwestora o zamiarze oddania inwestycji do użytkowania, zatem uznanie o potrzebie przeprowadzenia kontroli należy do kompetencji wojewódzkiego inspektora ochrony środowiska.</a:t>
                      </a:r>
                      <a:r>
                        <a:rPr lang="pl-PL" sz="1100" dirty="0" smtClean="0">
                          <a:solidFill>
                            <a:srgbClr val="000000"/>
                          </a:solidFill>
                          <a:effectLst/>
                          <a:latin typeface="Times New Roman"/>
                          <a:ea typeface="Times New Roman"/>
                        </a:rPr>
                        <a:t> </a:t>
                      </a:r>
                      <a:r>
                        <a:rPr lang="pl-PL" sz="1100" dirty="0" smtClean="0">
                          <a:effectLst/>
                          <a:latin typeface="Times New Roman"/>
                          <a:ea typeface="Times New Roman"/>
                        </a:rPr>
                        <a:t>Z zasady kontrola</a:t>
                      </a:r>
                      <a:r>
                        <a:rPr lang="pl-PL" sz="1100" dirty="0" smtClean="0">
                          <a:solidFill>
                            <a:srgbClr val="FF0000"/>
                          </a:solidFill>
                          <a:effectLst/>
                          <a:latin typeface="Times New Roman"/>
                          <a:ea typeface="Times New Roman"/>
                        </a:rPr>
                        <a:t> </a:t>
                      </a:r>
                      <a:r>
                        <a:rPr lang="pl-PL" sz="1100" dirty="0" smtClean="0">
                          <a:effectLst/>
                          <a:latin typeface="Times New Roman"/>
                          <a:ea typeface="Times New Roman"/>
                        </a:rPr>
                        <a:t>powinna być przeprowadzona,</a:t>
                      </a:r>
                      <a:r>
                        <a:rPr lang="pl-PL" sz="1100" dirty="0" smtClean="0">
                          <a:solidFill>
                            <a:srgbClr val="FF0000"/>
                          </a:solidFill>
                          <a:effectLst/>
                          <a:latin typeface="Times New Roman"/>
                          <a:ea typeface="Times New Roman"/>
                        </a:rPr>
                        <a:t> </a:t>
                      </a:r>
                      <a:r>
                        <a:rPr lang="pl-PL" sz="1100" dirty="0" smtClean="0">
                          <a:effectLst/>
                          <a:latin typeface="Times New Roman"/>
                          <a:ea typeface="Times New Roman"/>
                        </a:rPr>
                        <a:t>biorąc pod uwagę potencjalne ryzyko oddziaływania </a:t>
                      </a:r>
                      <a:r>
                        <a:rPr lang="pl-PL" sz="1100" dirty="0" smtClean="0">
                          <a:solidFill>
                            <a:srgbClr val="FF0000"/>
                          </a:solidFill>
                          <a:effectLst/>
                          <a:latin typeface="Times New Roman"/>
                          <a:ea typeface="Times New Roman"/>
                        </a:rPr>
                        <a:t>przedsięwzięcia</a:t>
                      </a:r>
                      <a:r>
                        <a:rPr lang="pl-PL" sz="1100" dirty="0" smtClean="0">
                          <a:effectLst/>
                          <a:latin typeface="Times New Roman"/>
                          <a:ea typeface="Times New Roman"/>
                        </a:rPr>
                        <a:t> na środowisko oraz zaklasyfikowanie przedsięwzięcia </a:t>
                      </a:r>
                      <a:r>
                        <a:rPr lang="pl-PL" sz="1100" dirty="0" smtClean="0">
                          <a:solidFill>
                            <a:srgbClr val="FF0000"/>
                          </a:solidFill>
                          <a:effectLst/>
                          <a:latin typeface="Times New Roman"/>
                          <a:ea typeface="Times New Roman"/>
                        </a:rPr>
                        <a:t>d</a:t>
                      </a:r>
                      <a:r>
                        <a:rPr lang="pl-PL" sz="1100" dirty="0" smtClean="0">
                          <a:effectLst/>
                          <a:latin typeface="Times New Roman"/>
                          <a:ea typeface="Times New Roman"/>
                        </a:rPr>
                        <a:t>o takich, dla których wykonanie raportu oddziaływania na środowisko jest obligatoryjne, bądź właściwy organ ochrony środowiska stwierdził obowiązek wykonania raportu </a:t>
                      </a:r>
                      <a:br>
                        <a:rPr lang="pl-PL" sz="1100" dirty="0" smtClean="0">
                          <a:effectLst/>
                          <a:latin typeface="Times New Roman"/>
                          <a:ea typeface="Times New Roman"/>
                        </a:rPr>
                      </a:br>
                      <a:r>
                        <a:rPr lang="pl-PL" sz="1100" dirty="0" smtClean="0">
                          <a:effectLst/>
                          <a:latin typeface="Times New Roman"/>
                          <a:ea typeface="Times New Roman"/>
                        </a:rPr>
                        <a:t>i określił jego zakres.</a:t>
                      </a:r>
                      <a:r>
                        <a:rPr lang="pl-PL" sz="1100" dirty="0" smtClean="0">
                          <a:solidFill>
                            <a:srgbClr val="000000"/>
                          </a:solidFill>
                          <a:effectLst/>
                          <a:latin typeface="Times New Roman"/>
                          <a:ea typeface="Times New Roman"/>
                        </a:rPr>
                        <a:t> </a:t>
                      </a:r>
                      <a:r>
                        <a:rPr lang="pl-PL" sz="1100" dirty="0" smtClean="0">
                          <a:solidFill>
                            <a:srgbClr val="FF0000"/>
                          </a:solidFill>
                          <a:effectLst/>
                          <a:latin typeface="Times New Roman"/>
                          <a:ea typeface="Times New Roman"/>
                        </a:rPr>
                        <a:t>Powinny zostać wzięte pod uwagę m.in. takie przesłanki jak:</a:t>
                      </a:r>
                      <a:r>
                        <a:rPr lang="pl-PL" sz="1100" strike="noStrike" dirty="0" smtClean="0">
                          <a:effectLst/>
                          <a:latin typeface="Times New Roman"/>
                          <a:ea typeface="Times New Roman"/>
                        </a:rPr>
                        <a:t> </a:t>
                      </a:r>
                      <a:r>
                        <a:rPr lang="pl-PL" sz="1100" dirty="0" smtClean="0">
                          <a:solidFill>
                            <a:srgbClr val="FF0000"/>
                          </a:solidFill>
                          <a:effectLst/>
                          <a:latin typeface="Times New Roman"/>
                          <a:ea typeface="Times New Roman"/>
                        </a:rPr>
                        <a:t>potencjalne ryzyko oddziaływania na środowisko,</a:t>
                      </a:r>
                      <a:r>
                        <a:rPr lang="pl-PL" sz="1100" dirty="0" smtClean="0">
                          <a:effectLst/>
                          <a:latin typeface="Times New Roman"/>
                          <a:ea typeface="Times New Roman"/>
                        </a:rPr>
                        <a:t> </a:t>
                      </a:r>
                      <a:r>
                        <a:rPr lang="pl-PL" sz="1100" dirty="0" smtClean="0">
                          <a:solidFill>
                            <a:srgbClr val="FF0000"/>
                          </a:solidFill>
                          <a:effectLst/>
                          <a:latin typeface="Times New Roman"/>
                          <a:ea typeface="Times New Roman"/>
                        </a:rPr>
                        <a:t>zgłaszane protesty ludności lub organizacji ekologicznych podczas procesu inwestycyjnego</a:t>
                      </a:r>
                      <a:r>
                        <a:rPr lang="pl-PL" sz="1100" dirty="0" smtClean="0">
                          <a:solidFill>
                            <a:srgbClr val="000000"/>
                          </a:solidFill>
                          <a:effectLst/>
                          <a:latin typeface="Times New Roman"/>
                          <a:ea typeface="Times New Roman"/>
                        </a:rPr>
                        <a:t> oraz</a:t>
                      </a:r>
                      <a:r>
                        <a:rPr lang="pl-PL" sz="1100" dirty="0" smtClean="0">
                          <a:effectLst/>
                          <a:latin typeface="Times New Roman"/>
                          <a:ea typeface="Times New Roman"/>
                        </a:rPr>
                        <a:t> czy przedsięwzięcie jest zlokalizowane na obszarach chronionych (Natura 2000, Parki narodowe, Parki Krajobrazowe itp.) lub w ich sąsiedztwie.</a:t>
                      </a:r>
                      <a:r>
                        <a:rPr lang="pl-PL" sz="1100" dirty="0">
                          <a:effectLst/>
                          <a:latin typeface="Times New Roman"/>
                          <a:ea typeface="Calibri"/>
                          <a:cs typeface="Times New Roman"/>
                        </a:rPr>
                        <a:t> </a:t>
                      </a:r>
                      <a:endParaRPr lang="pl-PL" sz="900" dirty="0">
                        <a:effectLst/>
                        <a:latin typeface="Calibri"/>
                        <a:ea typeface="Calibri"/>
                        <a:cs typeface="Times New Roman"/>
                      </a:endParaRPr>
                    </a:p>
                  </a:txBody>
                  <a:tcPr marL="54384" marR="54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78">
                <a:tc gridSpan="2">
                  <a:txBody>
                    <a:bodyPr/>
                    <a:lstStyle/>
                    <a:p>
                      <a:pPr>
                        <a:lnSpc>
                          <a:spcPct val="115000"/>
                        </a:lnSpc>
                        <a:spcAft>
                          <a:spcPts val="0"/>
                        </a:spcAft>
                      </a:pPr>
                      <a:r>
                        <a:rPr lang="pl-PL" sz="1400" b="1" dirty="0" smtClean="0">
                          <a:solidFill>
                            <a:srgbClr val="002060"/>
                          </a:solidFill>
                          <a:effectLst/>
                          <a:latin typeface="Times New Roman"/>
                          <a:ea typeface="Calibri"/>
                          <a:cs typeface="Times New Roman"/>
                        </a:rPr>
                        <a:t>UWAGA: </a:t>
                      </a:r>
                      <a:r>
                        <a:rPr lang="pl-PL" sz="1400" b="1" dirty="0" smtClean="0">
                          <a:solidFill>
                            <a:srgbClr val="0070C0"/>
                          </a:solidFill>
                          <a:effectLst/>
                          <a:latin typeface="Times New Roman"/>
                          <a:ea typeface="Calibri"/>
                          <a:cs typeface="Times New Roman"/>
                        </a:rPr>
                        <a:t>zapis „</a:t>
                      </a:r>
                      <a:r>
                        <a:rPr kumimoji="0" lang="pl-PL" sz="1400" b="1" i="0" u="none" strike="noStrike" kern="1200" cap="none" spc="0" normalizeH="0" baseline="0" noProof="0" dirty="0" smtClean="0">
                          <a:ln>
                            <a:noFill/>
                          </a:ln>
                          <a:solidFill>
                            <a:srgbClr val="0070C0"/>
                          </a:solidFill>
                          <a:effectLst/>
                          <a:uLnTx/>
                          <a:uFillTx/>
                          <a:latin typeface="Times New Roman"/>
                          <a:ea typeface="Calibri"/>
                          <a:cs typeface="Times New Roman"/>
                        </a:rPr>
                        <a:t>czy zachodzi potrzeba przeprowadzenia kontroli w terenie” jest niespójny z listą SK oraz zapisem pkt 1 Przedmiot i zakres procedury</a:t>
                      </a:r>
                      <a:endParaRPr lang="pl-PL" sz="1400" b="1" dirty="0">
                        <a:solidFill>
                          <a:srgbClr val="0070C0"/>
                        </a:solidFill>
                        <a:effectLst/>
                        <a:latin typeface="Calibri"/>
                        <a:ea typeface="Calibri"/>
                        <a:cs typeface="Times New Roman"/>
                      </a:endParaRPr>
                    </a:p>
                  </a:txBody>
                  <a:tcPr marL="54384" marR="543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r>
            </a:tbl>
          </a:graphicData>
        </a:graphic>
      </p:graphicFrame>
      <p:sp>
        <p:nvSpPr>
          <p:cNvPr id="4" name="Prostokąt 3"/>
          <p:cNvSpPr/>
          <p:nvPr/>
        </p:nvSpPr>
        <p:spPr>
          <a:xfrm>
            <a:off x="107504" y="1196752"/>
            <a:ext cx="5873512" cy="461665"/>
          </a:xfrm>
          <a:prstGeom prst="rect">
            <a:avLst/>
          </a:prstGeom>
        </p:spPr>
        <p:txBody>
          <a:bodyPr wrap="square">
            <a:spAutoFit/>
          </a:bodyPr>
          <a:lstStyle/>
          <a:p>
            <a:pPr marL="457200" lvl="0" indent="-457200">
              <a:spcBef>
                <a:spcPct val="20000"/>
              </a:spcBef>
              <a:buFont typeface="+mj-lt"/>
              <a:buAutoNum type="arabicPeriod" startAt="4"/>
            </a:pPr>
            <a:r>
              <a:rPr lang="pl-PL" sz="2400" b="1" u="sng" dirty="0">
                <a:solidFill>
                  <a:prstClr val="black"/>
                </a:solidFill>
              </a:rPr>
              <a:t>Sposób postępowania</a:t>
            </a:r>
          </a:p>
        </p:txBody>
      </p:sp>
      <p:sp>
        <p:nvSpPr>
          <p:cNvPr id="5" name="Prostokąt 4"/>
          <p:cNvSpPr/>
          <p:nvPr/>
        </p:nvSpPr>
        <p:spPr>
          <a:xfrm>
            <a:off x="107504" y="1556792"/>
            <a:ext cx="8664584" cy="400110"/>
          </a:xfrm>
          <a:prstGeom prst="rect">
            <a:avLst/>
          </a:prstGeom>
        </p:spPr>
        <p:txBody>
          <a:bodyPr wrap="square">
            <a:spAutoFit/>
          </a:bodyPr>
          <a:lstStyle/>
          <a:p>
            <a:pPr marL="457200" lvl="0" indent="-457200">
              <a:spcBef>
                <a:spcPct val="20000"/>
              </a:spcBef>
              <a:buFont typeface="+mj-lt"/>
              <a:buAutoNum type="arabicPeriod"/>
            </a:pPr>
            <a:r>
              <a:rPr lang="pl-PL" sz="2000" b="1" dirty="0">
                <a:solidFill>
                  <a:prstClr val="black"/>
                </a:solidFill>
              </a:rPr>
              <a:t>Ustalenie potrzeby przeprowadzenia kontroli w terenie </a:t>
            </a:r>
          </a:p>
        </p:txBody>
      </p:sp>
    </p:spTree>
    <p:extLst>
      <p:ext uri="{BB962C8B-B14F-4D97-AF65-F5344CB8AC3E}">
        <p14:creationId xmlns:p14="http://schemas.microsoft.com/office/powerpoint/2010/main" val="44726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szablonABab">
  <a:themeElements>
    <a:clrScheme name="Niestandardowy 3">
      <a:dk1>
        <a:sysClr val="windowText" lastClr="000000"/>
      </a:dk1>
      <a:lt1>
        <a:sysClr val="window" lastClr="FFFFFF"/>
      </a:lt1>
      <a:dk2>
        <a:srgbClr val="1F497D"/>
      </a:dk2>
      <a:lt2>
        <a:srgbClr val="EEECE1"/>
      </a:lt2>
      <a:accent1>
        <a:srgbClr val="95B3D7"/>
      </a:accent1>
      <a:accent2>
        <a:srgbClr val="C0504D"/>
      </a:accent2>
      <a:accent3>
        <a:srgbClr val="9BBB59"/>
      </a:accent3>
      <a:accent4>
        <a:srgbClr val="8064A2"/>
      </a:accent4>
      <a:accent5>
        <a:srgbClr val="8DB3E2"/>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1566</TotalTime>
  <Words>3948</Words>
  <Application>Microsoft Office PowerPoint</Application>
  <PresentationFormat>Pokaz na ekranie (4:3)</PresentationFormat>
  <Paragraphs>370</Paragraphs>
  <Slides>34</Slides>
  <Notes>1</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34</vt:i4>
      </vt:variant>
    </vt:vector>
  </HeadingPairs>
  <TitlesOfParts>
    <vt:vector size="36" baseType="lpstr">
      <vt:lpstr>szablonABab</vt:lpstr>
      <vt:lpstr>Dokument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a.bronisz</dc:creator>
  <cp:lastModifiedBy>Marta Wojtaczka</cp:lastModifiedBy>
  <cp:revision>141</cp:revision>
  <cp:lastPrinted>2013-11-05T07:37:47Z</cp:lastPrinted>
  <dcterms:created xsi:type="dcterms:W3CDTF">2013-06-04T07:25:46Z</dcterms:created>
  <dcterms:modified xsi:type="dcterms:W3CDTF">2013-11-05T08:09:46Z</dcterms:modified>
</cp:coreProperties>
</file>