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7"/>
  </p:notesMasterIdLst>
  <p:handoutMasterIdLst>
    <p:handoutMasterId r:id="rId58"/>
  </p:handoutMasterIdLst>
  <p:sldIdLst>
    <p:sldId id="380" r:id="rId2"/>
    <p:sldId id="381" r:id="rId3"/>
    <p:sldId id="433" r:id="rId4"/>
    <p:sldId id="436" r:id="rId5"/>
    <p:sldId id="434" r:id="rId6"/>
    <p:sldId id="437" r:id="rId7"/>
    <p:sldId id="438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4" r:id="rId22"/>
    <p:sldId id="455" r:id="rId23"/>
    <p:sldId id="456" r:id="rId24"/>
    <p:sldId id="457" r:id="rId25"/>
    <p:sldId id="458" r:id="rId26"/>
    <p:sldId id="482" r:id="rId27"/>
    <p:sldId id="483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470" r:id="rId40"/>
    <p:sldId id="471" r:id="rId41"/>
    <p:sldId id="472" r:id="rId42"/>
    <p:sldId id="473" r:id="rId43"/>
    <p:sldId id="474" r:id="rId44"/>
    <p:sldId id="475" r:id="rId45"/>
    <p:sldId id="476" r:id="rId46"/>
    <p:sldId id="479" r:id="rId47"/>
    <p:sldId id="478" r:id="rId48"/>
    <p:sldId id="477" r:id="rId49"/>
    <p:sldId id="453" r:id="rId50"/>
    <p:sldId id="480" r:id="rId51"/>
    <p:sldId id="484" r:id="rId52"/>
    <p:sldId id="485" r:id="rId53"/>
    <p:sldId id="486" r:id="rId54"/>
    <p:sldId id="487" r:id="rId55"/>
    <p:sldId id="411" r:id="rId5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55"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82143" autoAdjust="0"/>
  </p:normalViewPr>
  <p:slideViewPr>
    <p:cSldViewPr>
      <p:cViewPr varScale="1">
        <p:scale>
          <a:sx n="72" d="100"/>
          <a:sy n="72" d="100"/>
        </p:scale>
        <p:origin x="-13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3CA5C8-64FB-4708-8BB1-6DC3FA75EDF2}" type="datetimeFigureOut">
              <a:rPr lang="pl-PL"/>
              <a:pPr>
                <a:defRPr/>
              </a:pPr>
              <a:t>2013-11-07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272125-1AC6-4497-8A3B-A71ADF5BDA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6A9B3C-40FB-43C1-BC5F-2D35ABCED796}" type="datetimeFigureOut">
              <a:rPr lang="pl-PL"/>
              <a:pPr>
                <a:defRPr/>
              </a:pPr>
              <a:t>2013-11-07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177AE5-A7E9-4E09-9135-EA98EE03C1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77AE5-A7E9-4E09-9135-EA98EE03C132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dirty="0" err="1" smtClean="0"/>
              <a:t>Przygo</a:t>
            </a: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dirty="0" smtClean="0"/>
              <a:t>Kontrole ZDR i ZZR z założenia mają charakter kompleksowy.</a:t>
            </a:r>
          </a:p>
          <a:p>
            <a:pPr eaLnBrk="1" hangingPunct="1">
              <a:spcBef>
                <a:spcPct val="0"/>
              </a:spcBef>
            </a:pPr>
            <a:r>
              <a:rPr lang="pl-PL" dirty="0" smtClean="0"/>
              <a:t>Jeśli</a:t>
            </a:r>
            <a:r>
              <a:rPr lang="pl-PL" baseline="0" dirty="0" smtClean="0"/>
              <a:t> chodzi o kwalifikacje inspektorów, to można rozważyć wprowadzenia wymogu 5-letniego stażu pracy inspektorów kontrolujących ZDR i ZZR</a:t>
            </a: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l-P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l-P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pl-P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pl-P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pl-P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dirty="0" smtClean="0"/>
              <a:t>Proponuje się, aby wyłączyć z procedury przygotowanie do kontroli, i umieścić</a:t>
            </a:r>
            <a:r>
              <a:rPr lang="pl-PL" baseline="0" dirty="0" smtClean="0"/>
              <a:t> ją w procedurze 3. Programowanie kontroli, w celu nie dublowania zapisów w poszczególnych częściach dokumentacji Systemu Kontroli.</a:t>
            </a: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pl-P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pl-P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pl-P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pl-P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pl-P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pl-PL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pl-PL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pl-PL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pl-PL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F8F6-2496-44ED-8CD3-AF205B358BB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F8F6-2496-44ED-8CD3-AF205B358BB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pl-PL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F8F6-2496-44ED-8CD3-AF205B358BB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pl-PL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F8F6-2496-44ED-8CD3-AF205B358BB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pl-PL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F8F6-2496-44ED-8CD3-AF205B358BB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pl-PL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F8F6-2496-44ED-8CD3-AF205B358BB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pl-PL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08776-053C-4567-AF2B-0672567EACD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A3BF-DE76-45BF-A371-9E5846EC7A9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1E8CFB-971D-4985-BC7B-DF2B24C7BB95}" type="datetime1">
              <a:rPr lang="pl-PL"/>
              <a:pPr>
                <a:defRPr/>
              </a:pPr>
              <a:t>2013-11-07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092825"/>
            <a:ext cx="5695950" cy="628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l-PL"/>
              <a:t>Ołtarzew 22-24.10.2013 r. I warsztat pn. "Planowania kontroli i przygotowania do kontroli" realizowanego w ramach Działania 3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558213" y="0"/>
            <a:ext cx="5857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38A2C4-3DA0-4772-BEA4-5CA272B9AA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07950" y="188913"/>
            <a:ext cx="6264275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Monitoring efektów realizacji Projektu PL0100 „Wzrost efektywności działalności Inspekcji Ochrony Środowiska, na podstawie doświadczeń norweskich”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 spd="med">
    <p:pull dir="ru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07950" y="1773238"/>
            <a:ext cx="8640763" cy="38880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z="6000" b="1" dirty="0" smtClean="0"/>
              <a:t>Przegląd zasad wykonywania kontroli </a:t>
            </a:r>
            <a:br>
              <a:rPr lang="pl-PL" sz="6000" b="1" dirty="0" smtClean="0"/>
            </a:br>
            <a:r>
              <a:rPr lang="pl-PL" sz="6000" b="1" dirty="0" smtClean="0"/>
              <a:t>ZDR i ZZR</a:t>
            </a:r>
            <a:r>
              <a:rPr lang="pl-PL" sz="6000" b="1" i="1" dirty="0" smtClean="0"/>
              <a:t> </a:t>
            </a:r>
            <a:br>
              <a:rPr lang="pl-PL" sz="6000" b="1" i="1" dirty="0" smtClean="0"/>
            </a:br>
            <a:r>
              <a:rPr lang="pl-PL" sz="6000" b="1" dirty="0" smtClean="0"/>
              <a:t>– propozycje zmian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913" y="5733256"/>
            <a:ext cx="6400800" cy="936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/>
              <a:t>Grzegorz Rusinek WIOŚ w Rzeszowie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/>
              <a:t>Ołtarzew 06.11.2013 r. </a:t>
            </a:r>
            <a:endParaRPr lang="pl-PL" sz="2800" dirty="0"/>
          </a:p>
        </p:txBody>
      </p:sp>
      <p:sp>
        <p:nvSpPr>
          <p:cNvPr id="3076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77BB6-C87E-4E28-B9D0-66EEFF48578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dirty="0" smtClean="0"/>
          </a:p>
        </p:txBody>
      </p:sp>
    </p:spTree>
  </p:cSld>
  <p:clrMapOvr>
    <a:masterClrMapping/>
  </p:clrMapOvr>
  <p:transition spd="med" advTm="6646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412776"/>
            <a:ext cx="8497888" cy="46805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l"/>
            <a:r>
              <a:rPr lang="pl-PL" sz="3000" b="1" i="1" dirty="0" smtClean="0"/>
              <a:t>2. przez prowadzącego ZZR: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- dokumentacji zgłoszenia (notyfikacji),</a:t>
            </a:r>
            <a:br>
              <a:rPr lang="pl-PL" sz="3000" dirty="0" smtClean="0"/>
            </a:br>
            <a:r>
              <a:rPr lang="pl-PL" sz="3000" dirty="0" smtClean="0"/>
              <a:t>- programu zapobiegania awariom wraz z systemem bezpieczeństwa gwarantującym ochronę ludzi i środowiska, stanowiącym element ogólnego systemu zarządzania zakładem (PZA),</a:t>
            </a:r>
            <a:br>
              <a:rPr lang="pl-PL" sz="3000" dirty="0" smtClean="0"/>
            </a:br>
            <a:r>
              <a:rPr lang="pl-PL" sz="3000" dirty="0" smtClean="0"/>
              <a:t>- dokumentów z przeprowadzonych w kontrolowanym okresie analiz, ćwiczeń oraz wprowadzonych zmian w ruchu, technologii i organizacji zakładu.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8800" dirty="0" smtClean="0"/>
              <a:t/>
            </a:r>
            <a:br>
              <a:rPr lang="pl-PL" sz="8800" dirty="0" smtClean="0"/>
            </a:br>
            <a:r>
              <a:rPr lang="pl-PL" sz="8800" dirty="0" smtClean="0"/>
              <a:t/>
            </a:r>
            <a:br>
              <a:rPr lang="pl-PL" sz="8800" dirty="0" smtClean="0"/>
            </a:br>
            <a:endParaRPr lang="pl-PL" sz="8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412776"/>
            <a:ext cx="8497888" cy="46805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2" algn="l"/>
            <a:r>
              <a:rPr lang="pl-PL" sz="2800" b="1" dirty="0" smtClean="0"/>
              <a:t>6.1.3. Terminy.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 smtClean="0"/>
              <a:t>Wymagana częstotliwość wykonywania kontroli wynosi:</a:t>
            </a:r>
            <a:br>
              <a:rPr lang="pl-PL" sz="3200" dirty="0" smtClean="0"/>
            </a:br>
            <a:r>
              <a:rPr lang="pl-PL" sz="3200" dirty="0" smtClean="0"/>
              <a:t>- Zakłady Dużego Ryzyka -  kontrola kompleksowa w terenie zakładów raz w roku (nie rzadziej niż co 12 miesięcy),</a:t>
            </a:r>
            <a:br>
              <a:rPr lang="pl-PL" sz="3200" dirty="0" smtClean="0"/>
            </a:br>
            <a:r>
              <a:rPr lang="pl-PL" sz="3200" dirty="0" smtClean="0"/>
              <a:t>- Zakłady Zwiększonego Ryzyka - kontrola kompleksowa w terenie zakładów co najmniej raz na 2 lata (nie rzadziej niż co 24 miesiące).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9600" dirty="0" smtClean="0"/>
              <a:t/>
            </a:r>
            <a:br>
              <a:rPr lang="pl-PL" sz="9600" dirty="0" smtClean="0"/>
            </a:br>
            <a:endParaRPr lang="pl-PL" sz="96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412776"/>
            <a:ext cx="8497888" cy="46805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2" algn="l"/>
            <a:r>
              <a:rPr lang="pl-PL" sz="3600" b="1" dirty="0" smtClean="0"/>
              <a:t>Propozycja dot. pkt. Terminy.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solidFill>
                  <a:srgbClr val="FF0000"/>
                </a:solidFill>
              </a:rPr>
              <a:t>Informacja o ustawowym obowiązku kontroli ZDR i ZZR i jej częstotliwości wykorzystywana jest podczas planowania kontroli przez planistę. Dlatego też nie jest zasadne umieszczanie jej w procedurze wykonywania kontroli ZDR i ZZR – propozycja: usunąć z tej procedury.</a:t>
            </a:r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9600" dirty="0" smtClean="0"/>
              <a:t/>
            </a:r>
            <a:br>
              <a:rPr lang="pl-PL" sz="9600" dirty="0" smtClean="0"/>
            </a:br>
            <a:endParaRPr lang="pl-PL" sz="96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124744"/>
            <a:ext cx="8497888" cy="49685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2700" b="1" dirty="0" smtClean="0"/>
              <a:t>6.1.4. Narzędzia wspomagające.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Podczas wykonywania czynności kontrolnych inspektor posiada do dyspozycji:</a:t>
            </a:r>
            <a:br>
              <a:rPr lang="pl-PL" sz="2700" dirty="0" smtClean="0"/>
            </a:br>
            <a:r>
              <a:rPr lang="pl-PL" sz="2700" dirty="0" smtClean="0"/>
              <a:t>- program kontroli</a:t>
            </a:r>
            <a:br>
              <a:rPr lang="pl-PL" sz="2700" dirty="0" smtClean="0"/>
            </a:br>
            <a:r>
              <a:rPr lang="pl-PL" sz="2700" dirty="0" smtClean="0"/>
              <a:t>- </a:t>
            </a:r>
            <a:r>
              <a:rPr lang="pl-PL" sz="2700" dirty="0" smtClean="0">
                <a:solidFill>
                  <a:srgbClr val="0070C0"/>
                </a:solidFill>
              </a:rPr>
              <a:t>bazy danych SPIRS, program PSPA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- podręczny sprzęt pomiarowy do szybkiej oceny emisji (zrzutów) do środowiska</a:t>
            </a:r>
            <a:br>
              <a:rPr lang="pl-PL" sz="2700" dirty="0" smtClean="0"/>
            </a:br>
            <a:r>
              <a:rPr lang="pl-PL" sz="2700" dirty="0" smtClean="0"/>
              <a:t>- laptop</a:t>
            </a:r>
            <a:br>
              <a:rPr lang="pl-PL" sz="2700" dirty="0" smtClean="0"/>
            </a:br>
            <a:r>
              <a:rPr lang="pl-PL" sz="2700" dirty="0" smtClean="0"/>
              <a:t>- GPS</a:t>
            </a:r>
            <a:br>
              <a:rPr lang="pl-PL" sz="2700" dirty="0" smtClean="0"/>
            </a:br>
            <a:r>
              <a:rPr lang="pl-PL" sz="2700" dirty="0" smtClean="0"/>
              <a:t>- aparat fotograficzny</a:t>
            </a:r>
            <a:br>
              <a:rPr lang="pl-PL" sz="2700" dirty="0" smtClean="0"/>
            </a:br>
            <a:r>
              <a:rPr lang="pl-PL" sz="2700" dirty="0" smtClean="0"/>
              <a:t>- skaner</a:t>
            </a:r>
            <a:br>
              <a:rPr lang="pl-PL" sz="2700" dirty="0" smtClean="0"/>
            </a:br>
            <a:r>
              <a:rPr lang="pl-PL" sz="2700" dirty="0" smtClean="0"/>
              <a:t>- drukarka</a:t>
            </a: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124744"/>
            <a:ext cx="8497888" cy="49685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b="1" dirty="0" smtClean="0"/>
              <a:t>6.2. Kontrola zakładu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Przeprowadzenie kontroli w zakładzie zakwalifikowanym jako ZDR lub ZZR określone zostało jako konsekwencja następujących działań:</a:t>
            </a:r>
            <a:br>
              <a:rPr lang="pl-PL" sz="3200" dirty="0" smtClean="0"/>
            </a:br>
            <a:r>
              <a:rPr lang="pl-PL" sz="3200" dirty="0" smtClean="0">
                <a:solidFill>
                  <a:srgbClr val="0070C0"/>
                </a:solidFill>
              </a:rPr>
              <a:t>- przygotowania do kontroli/określenia celów kontroli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- przeprowadzenia kontroli</a:t>
            </a:r>
            <a:br>
              <a:rPr lang="pl-PL" sz="3200" dirty="0" smtClean="0"/>
            </a:br>
            <a:r>
              <a:rPr lang="pl-PL" sz="3200" dirty="0" smtClean="0"/>
              <a:t>- zakończenia kontroli</a:t>
            </a:r>
            <a:br>
              <a:rPr lang="pl-PL" sz="3200" dirty="0" smtClean="0"/>
            </a:br>
            <a:r>
              <a:rPr lang="pl-PL" sz="3200" dirty="0" smtClean="0"/>
              <a:t>- postępowania pokontrolnego </a:t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124744"/>
            <a:ext cx="8497888" cy="518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000" dirty="0" smtClean="0">
                <a:solidFill>
                  <a:srgbClr val="0070C0"/>
                </a:solidFill>
              </a:rPr>
              <a:t>Przygotowanie do kontroli/określenie celów kontroli.</a:t>
            </a:r>
            <a:br>
              <a:rPr lang="pl-PL" sz="3000" dirty="0" smtClean="0">
                <a:solidFill>
                  <a:srgbClr val="0070C0"/>
                </a:solidFill>
              </a:rPr>
            </a:br>
            <a:r>
              <a:rPr lang="pl-PL" sz="3000" dirty="0" smtClean="0">
                <a:solidFill>
                  <a:srgbClr val="0070C0"/>
                </a:solidFill>
              </a:rPr>
              <a:t>Jest to procedura określona w odrębnych dokumentach Systemu Kontroli: </a:t>
            </a:r>
            <a:br>
              <a:rPr lang="pl-PL" sz="3000" dirty="0" smtClean="0">
                <a:solidFill>
                  <a:srgbClr val="0070C0"/>
                </a:solidFill>
              </a:rPr>
            </a:br>
            <a:r>
              <a:rPr lang="pl-PL" sz="3000" dirty="0" smtClean="0">
                <a:solidFill>
                  <a:srgbClr val="0070C0"/>
                </a:solidFill>
              </a:rPr>
              <a:t>- przygotowanie do kontroli określone jest w procedurze programowania kontroli;</a:t>
            </a:r>
            <a:br>
              <a:rPr lang="pl-PL" sz="3000" dirty="0" smtClean="0">
                <a:solidFill>
                  <a:srgbClr val="0070C0"/>
                </a:solidFill>
              </a:rPr>
            </a:br>
            <a:r>
              <a:rPr lang="pl-PL" sz="3000" dirty="0" smtClean="0">
                <a:solidFill>
                  <a:srgbClr val="0070C0"/>
                </a:solidFill>
              </a:rPr>
              <a:t>- określanie celów kontroli prowadzone jest przez planistę przy planowaniu kontroli w oparciu o procedurę planowania kontroli</a:t>
            </a:r>
            <a:r>
              <a:rPr lang="pl-PL" sz="3000" dirty="0" smtClean="0">
                <a:solidFill>
                  <a:srgbClr val="FF0000"/>
                </a:solidFill>
              </a:rPr>
              <a:t/>
            </a:r>
            <a:br>
              <a:rPr lang="pl-PL" sz="3000" dirty="0" smtClean="0">
                <a:solidFill>
                  <a:srgbClr val="FF0000"/>
                </a:solidFill>
              </a:rPr>
            </a:br>
            <a:r>
              <a:rPr lang="pl-PL" sz="3000" dirty="0" smtClean="0">
                <a:solidFill>
                  <a:srgbClr val="FF0000"/>
                </a:solidFill>
              </a:rPr>
              <a:t>Propozycja: nie powielać dokumentów – usunąć z procedury zapisy dot. przygotowania do kontroli.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124744"/>
            <a:ext cx="8497888" cy="49685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600" dirty="0" smtClean="0"/>
              <a:t>Podczas prowadzenia czynności kontrolnych inspektor dokonuje weryfikacji danych  zawartych w części protokołu dotyczącej identyfikacji kontrolowanego zakładu oraz ustaleń kontroli, opisuje stan faktyczny stwierdzony podczas kontroli, zgodny z zakresem kontroli oraz zbiera materiały dowodowe. 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600" dirty="0" smtClean="0"/>
              <a:t>Na podstawie opisanego stanu faktycznego i zebranego materiału dowodowego sporządza protokół kontroli, który podczas ostatniej wizyty na terenie kontrolowanego zakładu przedstawia osobom upoważnionym do jego reprezentowania.</a:t>
            </a:r>
            <a:br>
              <a:rPr lang="pl-PL" sz="3600" dirty="0" smtClean="0"/>
            </a:br>
            <a:endParaRPr lang="pl-PL" sz="36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600" dirty="0" smtClean="0"/>
              <a:t>Dokumentowanie ustaleń do protokołu powinno mieć zachowaną następującą kolejność:</a:t>
            </a:r>
            <a:br>
              <a:rPr lang="pl-PL" sz="3600" dirty="0" smtClean="0"/>
            </a:br>
            <a:r>
              <a:rPr lang="pl-PL" sz="3600" dirty="0" smtClean="0"/>
              <a:t>- stwierdzenie faktu</a:t>
            </a:r>
            <a:br>
              <a:rPr lang="pl-PL" sz="3600" dirty="0" smtClean="0"/>
            </a:br>
            <a:r>
              <a:rPr lang="pl-PL" sz="3600" dirty="0" smtClean="0"/>
              <a:t>- ustalenie dokumentu źródłowego</a:t>
            </a:r>
            <a:br>
              <a:rPr lang="pl-PL" sz="3600" dirty="0" smtClean="0"/>
            </a:br>
            <a:r>
              <a:rPr lang="pl-PL" sz="3600" dirty="0" smtClean="0"/>
              <a:t>- potwierdzenie dokumentu źródłowego</a:t>
            </a:r>
            <a:br>
              <a:rPr lang="pl-PL" sz="3600" dirty="0" smtClean="0"/>
            </a:br>
            <a:r>
              <a:rPr lang="pl-PL" sz="3600" dirty="0" smtClean="0"/>
              <a:t>- adnotacja w protokole</a:t>
            </a:r>
            <a:br>
              <a:rPr lang="pl-PL" sz="3600" dirty="0" smtClean="0"/>
            </a:br>
            <a:endParaRPr lang="pl-PL" sz="36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600" b="1" dirty="0" smtClean="0">
                <a:solidFill>
                  <a:srgbClr val="000000"/>
                </a:solidFill>
                <a:ea typeface="Times New Roman"/>
              </a:rPr>
              <a:t>Sposób postępowania w zakresie </a:t>
            </a:r>
            <a:r>
              <a:rPr lang="pl-PL" sz="3600" b="1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/>
              </a:rPr>
              <a:t>przygotowania</a:t>
            </a:r>
            <a:r>
              <a:rPr lang="pl-PL" sz="3600" b="1" dirty="0" smtClean="0">
                <a:solidFill>
                  <a:srgbClr val="000000"/>
                </a:solidFill>
                <a:ea typeface="Times New Roman"/>
              </a:rPr>
              <a:t>, kontroli oraz działań pokontrolnych zakładów ZDR i ZZR przedstawiony jako uzyskany wynik weryfikacji danych pożądanych oraz danych posiadanych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opisano w formie tabelarycznej</a:t>
            </a:r>
            <a:endParaRPr lang="pl-PL" sz="36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700808"/>
            <a:ext cx="8497888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2800" b="1" dirty="0" smtClean="0"/>
              <a:t>Dane dokumentu (stan aktualny, obowiązujący)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1. Nowy System Kontroli </a:t>
            </a:r>
            <a:br>
              <a:rPr lang="pl-PL" sz="2800" dirty="0" smtClean="0"/>
            </a:br>
            <a:r>
              <a:rPr lang="pl-PL" sz="2800" dirty="0" smtClean="0"/>
              <a:t>1.3. Procedura wykonywania kontroli - ogólna</a:t>
            </a:r>
            <a:br>
              <a:rPr lang="pl-PL" sz="2800" dirty="0" smtClean="0"/>
            </a:br>
            <a:r>
              <a:rPr lang="pl-PL" sz="2800" dirty="0" smtClean="0"/>
              <a:t>1.3.1. Procedury szczegółowe </a:t>
            </a:r>
            <a:br>
              <a:rPr lang="pl-PL" sz="2800" dirty="0" smtClean="0"/>
            </a:br>
            <a:r>
              <a:rPr lang="pl-PL" sz="2800" b="1" dirty="0" smtClean="0"/>
              <a:t>1.3.1.5. Zasady wykonywania kontroli Zakładów Dużego Ryzyka i Zakładów Zwiększonego Ryzyka wystąpienia poważnej awarii przemysłowej z wykorzystaniem zakupionego sprzętu dla inspektorów, wspomagającego działania kontrolne</a:t>
            </a:r>
            <a:endParaRPr lang="pl-PL" sz="2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dirty="0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pl-PL" sz="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40768" y="-747464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pl-PL" sz="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6752" y="-675456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pl-PL" sz="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4744" y="-747464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pl-PL" sz="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68760" y="-675456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pl-PL" sz="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4744" y="-675456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pl-PL" sz="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6752" y="-603448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916832"/>
            <a:ext cx="8497888" cy="41764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l"/>
            <a:r>
              <a:rPr lang="pl-PL" sz="3600" dirty="0" smtClean="0">
                <a:solidFill>
                  <a:srgbClr val="FF0000"/>
                </a:solidFill>
              </a:rPr>
              <a:t>Propozycja :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solidFill>
                  <a:srgbClr val="FF0000"/>
                </a:solidFill>
              </a:rPr>
              <a:t>Przenieść zwarte w tabeli zagadnienia dot. przygotowania do kontroli do rozdziału 3 dokumentacji SK – „Programowanie kontroli”, ujednolicić formę zapisów w tym rozdziale dokumentacji SK.</a:t>
            </a:r>
            <a:r>
              <a:rPr lang="pl-PL" sz="8800" dirty="0" smtClean="0"/>
              <a:t/>
            </a:r>
            <a:br>
              <a:rPr lang="pl-PL" sz="8800" dirty="0" smtClean="0"/>
            </a:br>
            <a:endParaRPr lang="pl-PL" sz="8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l-PL" dirty="0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pl-PL" sz="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l-PL" dirty="0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6752" y="-603448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pl-PL" sz="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l-PL" dirty="0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4744" y="-675456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pl-PL" sz="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l-PL" dirty="0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40768" y="-675456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700808"/>
            <a:ext cx="8497888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l"/>
            <a:r>
              <a:rPr lang="pl-PL" sz="2800" b="1" dirty="0" smtClean="0"/>
              <a:t>2. Cel procedury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 Głównym celem procedury jest ustalenie jednolitych zasad prowadzenia przez Inspekcję Ochrony Środowiska planowych kontroli w terenie, zakładów zakwalifikowanych jako:</a:t>
            </a:r>
            <a:br>
              <a:rPr lang="pl-PL" sz="2800" dirty="0" smtClean="0"/>
            </a:br>
            <a:r>
              <a:rPr lang="pl-PL" sz="2800" dirty="0" smtClean="0"/>
              <a:t>- Zakłady Dużego Ryzyka wystąpienia poważnej awarii przemysłowej,</a:t>
            </a:r>
            <a:br>
              <a:rPr lang="pl-PL" sz="2800" dirty="0" smtClean="0"/>
            </a:br>
            <a:r>
              <a:rPr lang="pl-PL" sz="2800" dirty="0" smtClean="0"/>
              <a:t>- Zakłady Zwiększonego Ryzyka wystąpienia poważnej awarii przemysłowej</a:t>
            </a: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dirty="0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pl-PL" sz="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l-PL" dirty="0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4744" y="-53144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Równocześnie kontrola winna być realizowana poprzez sprawdzenie systemów technicznych, organizacyjnych i kierowniczych zastosowanych przez prowadzącego zakład ZDR i ZZR</a:t>
            </a: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l-PL" dirty="0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2800" dirty="0" smtClean="0"/>
              <a:t>Kontrola winna wykazać, że w zakładzie:</a:t>
            </a:r>
            <a:br>
              <a:rPr lang="pl-PL" sz="2800" dirty="0" smtClean="0"/>
            </a:br>
            <a:r>
              <a:rPr lang="pl-PL" sz="2800" dirty="0" smtClean="0"/>
              <a:t>- określono i zidentyfikowano wszystkie niebezpieczeństwa poważnych awarii,</a:t>
            </a:r>
            <a:br>
              <a:rPr lang="pl-PL" sz="2800" dirty="0" smtClean="0"/>
            </a:br>
            <a:r>
              <a:rPr lang="pl-PL" sz="2800" dirty="0" smtClean="0"/>
              <a:t>- dokonano oceny ich wpływu na człowieka i środowisko naturalne,</a:t>
            </a:r>
            <a:br>
              <a:rPr lang="pl-PL" sz="2800" dirty="0" smtClean="0"/>
            </a:br>
            <a:r>
              <a:rPr lang="pl-PL" sz="2800" dirty="0" smtClean="0"/>
              <a:t>- niebezpieczeństwa zostały wyeliminowane lub ich skutki złagodzone,</a:t>
            </a:r>
            <a:br>
              <a:rPr lang="pl-PL" sz="2800" dirty="0" smtClean="0"/>
            </a:br>
            <a:r>
              <a:rPr lang="pl-PL" sz="2800" dirty="0" smtClean="0"/>
              <a:t>- istnieje wyraźne powiązanie pomiędzy określonymi niebezpieczeństwami, a zastosowanymi środkami zapobiegawczymi i łagodzącymi skutki awarii,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l-PL" dirty="0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l"/>
            <a:r>
              <a:rPr lang="pl-PL" sz="3200" dirty="0" smtClean="0"/>
              <a:t>- środki zapobiegawcze są w stanie wyeliminować przewidywane awarie, które mogłyby prowadzić do poważnych wypadków,</a:t>
            </a:r>
            <a:br>
              <a:rPr lang="pl-PL" sz="3200" dirty="0" smtClean="0"/>
            </a:br>
            <a:r>
              <a:rPr lang="pl-PL" sz="3200" dirty="0" smtClean="0"/>
              <a:t>- środki łagodzące są w stanie ograniczyć skutki przewidywalnych awarii,</a:t>
            </a:r>
            <a:br>
              <a:rPr lang="pl-PL" sz="3200" dirty="0" smtClean="0"/>
            </a:br>
            <a:r>
              <a:rPr lang="pl-PL" sz="3200" dirty="0" smtClean="0"/>
              <a:t>- środki te uwzględniają pełny cykl eksploatacji danej instalacji, łącznie z fazą jej bezpiecznej likwidacji.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l-PL" dirty="0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b="1" dirty="0" smtClean="0"/>
              <a:t>7. Kwalifikacje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Kwalifikacje inspektorów wynikają z przepisów odrębnych.</a:t>
            </a:r>
            <a:br>
              <a:rPr lang="pl-PL" sz="3200" dirty="0" smtClean="0"/>
            </a:br>
            <a:r>
              <a:rPr lang="pl-PL" sz="3200" dirty="0" smtClean="0"/>
              <a:t> </a:t>
            </a:r>
            <a:r>
              <a:rPr lang="pl-PL" sz="3200" b="1" dirty="0" smtClean="0"/>
              <a:t>8. Prowadzone dokumenty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8.1. </a:t>
            </a:r>
            <a:r>
              <a:rPr lang="pl-PL" sz="32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Protokół kontroli problemowej w przypadku kontroli sprawdzającej – Dokument 1.4.1.1.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8.2. Protokół kontroli kompleksowej (</a:t>
            </a:r>
            <a:r>
              <a:rPr lang="pl-PL" sz="3200" dirty="0" err="1" smtClean="0"/>
              <a:t>auditowej</a:t>
            </a:r>
            <a:r>
              <a:rPr lang="pl-PL" sz="3200" dirty="0" smtClean="0"/>
              <a:t>) – Dokument 1.4.1.2.</a:t>
            </a:r>
            <a:br>
              <a:rPr lang="pl-PL" sz="3200" dirty="0" smtClean="0"/>
            </a:br>
            <a:r>
              <a:rPr lang="pl-PL" sz="3200" dirty="0" smtClean="0"/>
              <a:t> 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l"/>
            <a:r>
              <a:rPr lang="pl-PL" sz="3200" b="1" dirty="0" smtClean="0"/>
              <a:t>Procedury i dokumenty związane: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900" dirty="0" smtClean="0">
                <a:solidFill>
                  <a:srgbClr val="000000"/>
                </a:solidFill>
              </a:rPr>
              <a:t>9.1. Procedura planowania kontroli – Dokument 2.1.</a:t>
            </a:r>
            <a:br>
              <a:rPr lang="pl-PL" sz="2900" dirty="0" smtClean="0">
                <a:solidFill>
                  <a:srgbClr val="000000"/>
                </a:solidFill>
              </a:rPr>
            </a:br>
            <a:r>
              <a:rPr lang="pl-PL" sz="2900" dirty="0" smtClean="0">
                <a:solidFill>
                  <a:srgbClr val="000000"/>
                </a:solidFill>
              </a:rPr>
              <a:t>9.2. Procedura sporządzania programu kontroli – Dokument 3.1.</a:t>
            </a:r>
            <a:br>
              <a:rPr lang="pl-PL" sz="2900" dirty="0" smtClean="0">
                <a:solidFill>
                  <a:srgbClr val="000000"/>
                </a:solidFill>
              </a:rPr>
            </a:br>
            <a:r>
              <a:rPr lang="pl-PL" sz="2900" dirty="0" smtClean="0">
                <a:solidFill>
                  <a:srgbClr val="000000"/>
                </a:solidFill>
              </a:rPr>
              <a:t>9.3. Dokumentowanie czynności kontrolnych - procedura ogólna – Dokument 1.4.</a:t>
            </a:r>
            <a:br>
              <a:rPr lang="pl-PL" sz="2900" dirty="0" smtClean="0">
                <a:solidFill>
                  <a:srgbClr val="000000"/>
                </a:solidFill>
              </a:rPr>
            </a:br>
            <a:r>
              <a:rPr lang="pl-PL" sz="2900" dirty="0" smtClean="0">
                <a:solidFill>
                  <a:srgbClr val="000000"/>
                </a:solidFill>
              </a:rPr>
              <a:t>9.4. Narzędzia pomocnicze do programowania kontroli – Dokument 3.2.</a:t>
            </a:r>
            <a:br>
              <a:rPr lang="pl-PL" sz="2900" dirty="0" smtClean="0">
                <a:solidFill>
                  <a:srgbClr val="000000"/>
                </a:solidFill>
              </a:rPr>
            </a:br>
            <a:r>
              <a:rPr lang="pl-PL" sz="2900" dirty="0" smtClean="0">
                <a:solidFill>
                  <a:srgbClr val="000000"/>
                </a:solidFill>
              </a:rPr>
              <a:t>9.5. Tabela kwartalnego planu kontroli – Dokument 2.1.2.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 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700808"/>
            <a:ext cx="8497888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l"/>
            <a:r>
              <a:rPr lang="pl-PL" sz="3200" b="1" dirty="0" smtClean="0"/>
              <a:t>10. Przypadek szczególny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Niniejsza procedura nie obowiązuje w przypadku:</a:t>
            </a:r>
            <a:br>
              <a:rPr lang="pl-PL" sz="3200" dirty="0" smtClean="0"/>
            </a:br>
            <a:r>
              <a:rPr lang="pl-PL" sz="3200" dirty="0" smtClean="0"/>
              <a:t>10.1. Prowadzenia kontroli interwencyjnej,</a:t>
            </a:r>
            <a:br>
              <a:rPr lang="pl-PL" sz="3200" dirty="0" smtClean="0"/>
            </a:br>
            <a:r>
              <a:rPr lang="pl-PL" sz="3200" dirty="0" smtClean="0"/>
              <a:t>10.2. Prowadzenia kontroli inwestycyjnej,</a:t>
            </a:r>
            <a:br>
              <a:rPr lang="pl-PL" sz="3200" dirty="0" smtClean="0"/>
            </a:br>
            <a:r>
              <a:rPr lang="pl-PL" sz="3200" dirty="0" smtClean="0"/>
              <a:t>10.3. Prowadzenia kontroli związanej z wystąpieniem poważnej awarii,</a:t>
            </a:r>
            <a:br>
              <a:rPr lang="pl-PL" sz="3200" dirty="0" smtClean="0"/>
            </a:br>
            <a:r>
              <a:rPr lang="pl-PL" sz="3200" dirty="0" smtClean="0"/>
              <a:t>10.4. Prowadzenia kontroli w zakładach pozostałych – Potencjalnych Sprawcach Poważnych Awarii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 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700808"/>
            <a:ext cx="8497888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l"/>
            <a:r>
              <a:rPr lang="pl-PL" sz="3200" dirty="0" smtClean="0"/>
              <a:t>Załącznik do procedury </a:t>
            </a:r>
            <a:r>
              <a:rPr lang="pl-PL" sz="3200" b="1" dirty="0" smtClean="0"/>
              <a:t>1.3.1.5. Zasady wykonywania kontroli Zakładów Dużego Ryzyka i Zakładów Zwiększonego Ryzyka …</a:t>
            </a:r>
            <a:br>
              <a:rPr lang="pl-PL" sz="3200" b="1" dirty="0" smtClean="0"/>
            </a:br>
            <a:r>
              <a:rPr lang="pl-PL" sz="3200" b="1" i="1" dirty="0" smtClean="0"/>
              <a:t> </a:t>
            </a:r>
            <a:br>
              <a:rPr lang="pl-PL" sz="3200" b="1" i="1" dirty="0" smtClean="0"/>
            </a:br>
            <a:r>
              <a:rPr lang="pl-PL" sz="3200" b="1" i="1" dirty="0" smtClean="0"/>
              <a:t>„Przykładowe dane pożądane charakteryzujące zakład oraz pytania kontrolne dla zakładów ZDR i ZZR”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 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484784"/>
            <a:ext cx="8497888" cy="460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b="1" i="1" dirty="0" smtClean="0"/>
              <a:t>Dane pożądane charakteryzujące zakład oraz istniejące zagrożenie.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 </a:t>
            </a:r>
            <a:r>
              <a:rPr lang="pl-PL" sz="3200" u="sng" dirty="0" smtClean="0"/>
              <a:t>I. DANE OGÓLNE: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1800" dirty="0" smtClean="0"/>
              <a:t>Nazwa zakładu</a:t>
            </a:r>
            <a:br>
              <a:rPr lang="pl-PL" sz="1800" dirty="0" smtClean="0"/>
            </a:br>
            <a:r>
              <a:rPr lang="pl-PL" sz="1800" dirty="0" smtClean="0"/>
              <a:t>Regon</a:t>
            </a:r>
            <a:br>
              <a:rPr lang="pl-PL" sz="1800" dirty="0" smtClean="0"/>
            </a:br>
            <a:r>
              <a:rPr lang="pl-PL" sz="1800" dirty="0" smtClean="0"/>
              <a:t>Województwo 		</a:t>
            </a:r>
            <a:r>
              <a:rPr lang="pl-PL" sz="2400" dirty="0" smtClean="0">
                <a:solidFill>
                  <a:srgbClr val="FF0000"/>
                </a:solidFill>
              </a:rPr>
              <a:t>Informacje te zawarte są w ISWK</a:t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1800" dirty="0" smtClean="0">
                <a:solidFill>
                  <a:srgbClr val="000000"/>
                </a:solidFill>
              </a:rPr>
              <a:t>Gmina</a:t>
            </a:r>
            <a:r>
              <a:rPr lang="pl-PL" sz="2400" dirty="0" smtClean="0">
                <a:solidFill>
                  <a:srgbClr val="FF0000"/>
                </a:solidFill>
              </a:rPr>
              <a:t>			-  propozycja: usunąć z tego dokumentu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Powiat</a:t>
            </a:r>
            <a:br>
              <a:rPr lang="pl-PL" sz="1800" dirty="0" smtClean="0"/>
            </a:br>
            <a:r>
              <a:rPr lang="pl-PL" sz="1800" dirty="0" smtClean="0"/>
              <a:t>Kod</a:t>
            </a:r>
            <a:br>
              <a:rPr lang="pl-PL" sz="1800" dirty="0" smtClean="0"/>
            </a:br>
            <a:r>
              <a:rPr lang="pl-PL" sz="1800" dirty="0" smtClean="0"/>
              <a:t>Miejscowość</a:t>
            </a:r>
            <a:br>
              <a:rPr lang="pl-PL" sz="1800" dirty="0" smtClean="0"/>
            </a:br>
            <a:r>
              <a:rPr lang="pl-PL" sz="1800" dirty="0" smtClean="0"/>
              <a:t>Ulica</a:t>
            </a:r>
            <a:br>
              <a:rPr lang="pl-PL" sz="1800" dirty="0" smtClean="0"/>
            </a:br>
            <a:r>
              <a:rPr lang="pl-PL" sz="1800" dirty="0" smtClean="0"/>
              <a:t>E-mail</a:t>
            </a:r>
            <a:br>
              <a:rPr lang="pl-PL" sz="1800" dirty="0" smtClean="0"/>
            </a:br>
            <a:r>
              <a:rPr lang="pl-PL" sz="1800" dirty="0" smtClean="0"/>
              <a:t>Telefony kontaktowe</a:t>
            </a:r>
            <a:br>
              <a:rPr lang="pl-PL" sz="18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 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484784"/>
            <a:ext cx="8497888" cy="460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b="1" i="1" dirty="0" smtClean="0"/>
              <a:t>Dane pożądane charakteryzujące zakład oraz istniejące zagrożenie.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400" u="sng" dirty="0" smtClean="0"/>
              <a:t>II. CHARAKTERYSYTKA: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Rodzaj przemysłu</a:t>
            </a:r>
            <a:br>
              <a:rPr lang="pl-PL" sz="2400" dirty="0" smtClean="0"/>
            </a:br>
            <a:r>
              <a:rPr lang="pl-PL" sz="2400" dirty="0" smtClean="0"/>
              <a:t>Opis procesu technologicznego </a:t>
            </a:r>
            <a:br>
              <a:rPr lang="pl-PL" sz="2400" dirty="0" smtClean="0"/>
            </a:br>
            <a:r>
              <a:rPr lang="pl-PL" sz="2400" dirty="0" smtClean="0"/>
              <a:t>Wskazanie instalacji i działań zakładu stwarzających zagrożenie,</a:t>
            </a:r>
            <a:br>
              <a:rPr lang="pl-PL" sz="2400" dirty="0" smtClean="0"/>
            </a:br>
            <a:r>
              <a:rPr lang="pl-PL" sz="2400" dirty="0" smtClean="0"/>
              <a:t>Ocena zagrożenia</a:t>
            </a:r>
            <a:br>
              <a:rPr lang="pl-PL" sz="2400" dirty="0" smtClean="0"/>
            </a:br>
            <a:r>
              <a:rPr lang="pl-PL" sz="2400" dirty="0" smtClean="0"/>
              <a:t>Modernizacja/zmiany-plany i realizacja</a:t>
            </a:r>
            <a:br>
              <a:rPr lang="pl-PL" sz="2400" dirty="0" smtClean="0"/>
            </a:br>
            <a:r>
              <a:rPr lang="pl-PL" sz="2800" dirty="0" smtClean="0">
                <a:solidFill>
                  <a:srgbClr val="FF0000"/>
                </a:solidFill>
              </a:rPr>
              <a:t>Powyższe zagadnienia zawarte są w ISWK oraz w procedurze przeprowadzania kontroli ZDR i ZZR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-  propozycja: usunąć z tego dokumentu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 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700808"/>
            <a:ext cx="8497888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l">
              <a:spcAft>
                <a:spcPts val="0"/>
              </a:spcAft>
            </a:pPr>
            <a:r>
              <a:rPr lang="pl-PL" sz="3200" b="1" dirty="0" smtClean="0"/>
              <a:t>3. Przedmiot i zakres procedury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800" dirty="0" smtClean="0"/>
              <a:t>Przedmiotem procedury jest przedstawienie sposobu </a:t>
            </a:r>
            <a:r>
              <a:rPr lang="pl-PL" sz="2800" dirty="0" smtClean="0">
                <a:solidFill>
                  <a:srgbClr val="FF0000"/>
                </a:solidFill>
              </a:rPr>
              <a:t>przygotowania</a:t>
            </a:r>
            <a:r>
              <a:rPr lang="pl-PL" sz="2800" dirty="0" smtClean="0"/>
              <a:t> oraz przeprowadzania kontroli planowych kompleksowych i </a:t>
            </a:r>
            <a:r>
              <a:rPr lang="pl-PL" sz="2800" dirty="0" smtClean="0">
                <a:solidFill>
                  <a:srgbClr val="0070C0"/>
                </a:solidFill>
              </a:rPr>
              <a:t>problemowych</a:t>
            </a:r>
            <a:r>
              <a:rPr lang="pl-PL" sz="2800" dirty="0" smtClean="0"/>
              <a:t> zakładów ZDR oraz ZZR, uwzględniającej ogólne zasady prowadzenia kontroli przez Inspekcję Ochrony Środowiska.</a:t>
            </a:r>
            <a:br>
              <a:rPr lang="pl-PL" sz="2800" dirty="0" smtClean="0"/>
            </a:br>
            <a:r>
              <a:rPr lang="pl-PL" sz="2800" dirty="0" smtClean="0">
                <a:solidFill>
                  <a:srgbClr val="FF0000"/>
                </a:solidFill>
              </a:rPr>
              <a:t>Propozycja: wyłączyć z procedury przygotowanie do kontroli, i umieścić ją w procedurze 3. Programowanie kontroli, w celu nie dublowania zapisów w poszczególnych częściach dokumentacji Systemu Kontroli</a:t>
            </a: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dirty="0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484784"/>
            <a:ext cx="8497888" cy="460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b="1" i="1" dirty="0" smtClean="0"/>
              <a:t>Dane pożądane charakteryzujące zakład oraz istniejące zagrożenie.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400" u="sng" dirty="0" smtClean="0"/>
              <a:t> III. LOKALIZACJA: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Opis lokalizacji</a:t>
            </a:r>
            <a:br>
              <a:rPr lang="pl-PL" sz="2400" dirty="0" smtClean="0"/>
            </a:br>
            <a:r>
              <a:rPr lang="pl-PL" sz="2400" dirty="0" smtClean="0"/>
              <a:t>Współrzędne geograficzne</a:t>
            </a:r>
            <a:br>
              <a:rPr lang="pl-PL" sz="2400" dirty="0" smtClean="0"/>
            </a:br>
            <a:r>
              <a:rPr lang="pl-PL" sz="2400" dirty="0" smtClean="0"/>
              <a:t>Wykaz i opis terenów zagrożonych</a:t>
            </a:r>
            <a:br>
              <a:rPr lang="pl-PL" sz="2400" dirty="0" smtClean="0"/>
            </a:br>
            <a:r>
              <a:rPr lang="pl-PL" sz="2400" dirty="0" smtClean="0"/>
              <a:t>Opis obszarów na których może wystąpić poważna awaria,</a:t>
            </a:r>
            <a:br>
              <a:rPr lang="pl-PL" sz="2400" dirty="0" smtClean="0"/>
            </a:br>
            <a:r>
              <a:rPr lang="pl-PL" sz="2800" dirty="0" smtClean="0">
                <a:solidFill>
                  <a:srgbClr val="FF0000"/>
                </a:solidFill>
              </a:rPr>
              <a:t>Powyższe zagadnienia zawarte są w dokumentacji zakładów ZDR i ZZR, której konieczność analizy zapisana jest w procedurze przeprowadzania kontroli 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-  propozycja: usunąć z tego dokumentu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 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340768"/>
            <a:ext cx="8497888" cy="4752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b="1" i="1" dirty="0" smtClean="0"/>
              <a:t>Dane pożądane charakteryzujące zakład oraz istniejące zagrożenie.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400" u="sng" dirty="0" smtClean="0"/>
              <a:t>V. MATERIAŁY NIEBEZPIECZNE: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Występujące substancje</a:t>
            </a:r>
            <a:br>
              <a:rPr lang="pl-PL" sz="2400" dirty="0" smtClean="0"/>
            </a:br>
            <a:r>
              <a:rPr lang="pl-PL" sz="2400" dirty="0" smtClean="0"/>
              <a:t>Numer ONZ/CAS substancji</a:t>
            </a:r>
            <a:br>
              <a:rPr lang="pl-PL" sz="2400" dirty="0" smtClean="0"/>
            </a:br>
            <a:r>
              <a:rPr lang="pl-PL" sz="2400" dirty="0" smtClean="0"/>
              <a:t>Klasyfikacja substancji</a:t>
            </a:r>
            <a:br>
              <a:rPr lang="pl-PL" sz="2400" dirty="0" smtClean="0"/>
            </a:br>
            <a:r>
              <a:rPr lang="pl-PL" sz="2400" dirty="0" err="1" smtClean="0"/>
              <a:t>Max</a:t>
            </a:r>
            <a:r>
              <a:rPr lang="pl-PL" sz="2400" dirty="0" smtClean="0"/>
              <a:t>. przewidywalne ilości magazynowanej substancji niebezpiecznej [Mg]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0000"/>
                </a:solidFill>
              </a:rPr>
              <a:t>Powyższe zagadnienia zawarte są w zgłoszeniu zakładów do kategorii ZDR i ZZR, analiza zgłoszenia zapisana jest w procedurze przeprowadzania kontroli ZDR i ZZR</a:t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400" dirty="0" smtClean="0">
                <a:solidFill>
                  <a:srgbClr val="FF0000"/>
                </a:solidFill>
              </a:rPr>
              <a:t>-  propozycja: usunąć z tego dokumentu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 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340768"/>
            <a:ext cx="8497888" cy="4752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b="1" i="1" dirty="0" smtClean="0"/>
              <a:t>Dane pożądane charakteryzujące zakład oraz istniejące zagrożenie.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400" u="sng" dirty="0" smtClean="0"/>
              <a:t>VI. IDENTYFIKACJA I RATOWNICTWO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000" dirty="0" smtClean="0"/>
              <a:t>Identyfikacja i analiza ryzyka awarii oraz metody zapobiegania,</a:t>
            </a:r>
            <a:br>
              <a:rPr lang="pl-PL" sz="2000" dirty="0" smtClean="0"/>
            </a:br>
            <a:r>
              <a:rPr lang="pl-PL" sz="2000" dirty="0" smtClean="0"/>
              <a:t>Opis scenariuszy poważnych awarii, przyczyn inicjujących oraz warunków ich wystąpienia,</a:t>
            </a:r>
            <a:br>
              <a:rPr lang="pl-PL" sz="2000" dirty="0" smtClean="0"/>
            </a:br>
            <a:r>
              <a:rPr lang="pl-PL" sz="2000" dirty="0" smtClean="0"/>
              <a:t>Ocena zasięgu i konsekwencji zidentyfikowanych możliwych zdarzeń,</a:t>
            </a:r>
            <a:br>
              <a:rPr lang="pl-PL" sz="2000" dirty="0" smtClean="0"/>
            </a:br>
            <a:r>
              <a:rPr lang="pl-PL" sz="2000" dirty="0" smtClean="0"/>
              <a:t>Opis parametrów technicznych i sprzętu służącego do zabezpieczenia instalacji,</a:t>
            </a:r>
            <a:br>
              <a:rPr lang="pl-PL" sz="2000" dirty="0" smtClean="0"/>
            </a:br>
            <a:r>
              <a:rPr lang="pl-PL" sz="2000" dirty="0" smtClean="0"/>
              <a:t>Środki zapobiegawcze i interwencyjne służące ograniczeniu konsekwencji awarii,</a:t>
            </a:r>
            <a:br>
              <a:rPr lang="pl-PL" sz="2000" dirty="0" smtClean="0"/>
            </a:br>
            <a:r>
              <a:rPr lang="pl-PL" sz="2000" dirty="0" smtClean="0"/>
              <a:t>Organizacja alarmowania i powiadamiania.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000" dirty="0" smtClean="0">
                <a:solidFill>
                  <a:srgbClr val="FF0000"/>
                </a:solidFill>
              </a:rPr>
              <a:t>Powyższe zagadnienia zawarte są w dokumentacji zakładów ZDR i ZZR – PZA, WPOR, </a:t>
            </a:r>
            <a:r>
              <a:rPr lang="pl-PL" sz="2000" dirty="0" err="1" smtClean="0">
                <a:solidFill>
                  <a:srgbClr val="FF0000"/>
                </a:solidFill>
              </a:rPr>
              <a:t>RoB</a:t>
            </a:r>
            <a:r>
              <a:rPr lang="pl-PL" sz="2000" dirty="0" smtClean="0">
                <a:solidFill>
                  <a:srgbClr val="FF0000"/>
                </a:solidFill>
              </a:rPr>
              <a:t>. Konieczność analizy tych dokumentów zapisana jest w procedurze przeprowadzania kontroli  -  propozycja: usunąć z tego dokumentu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 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124744"/>
            <a:ext cx="8497888" cy="49685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b="1" i="1" dirty="0" smtClean="0"/>
              <a:t>Dane pożądane charakteryzujące zakład oraz istniejące zagrożenie.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400" u="sng" dirty="0" smtClean="0"/>
              <a:t>I. DANE OGÓLNE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u="sng" dirty="0" smtClean="0"/>
              <a:t>II. CHARAKTERYSYTKA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u="sng" dirty="0" smtClean="0"/>
              <a:t>III. LOKALIZACJA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u="sng" dirty="0" smtClean="0"/>
              <a:t>V. MATERIAŁY NIEBEZPIECZNE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u="sng" dirty="0" smtClean="0"/>
              <a:t>VI. IDENTYFIKACJA I RATOWNICTWO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800" dirty="0" smtClean="0">
                <a:solidFill>
                  <a:srgbClr val="FF0000"/>
                </a:solidFill>
              </a:rPr>
              <a:t>Propozycja najdalej idąca: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Zrezygnować z powyższego dokumentu, który zwiększa obszerność „Zasad wykonywania kontroli ZDR i ZZR” a powiela zagadnienia opisane już w ISWK i procedurze wykonywania kontroli.</a:t>
            </a: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700808"/>
            <a:ext cx="8497888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b="1" i="1" dirty="0" smtClean="0"/>
              <a:t>Pytania kontrolne i zagadnienia do kontroli zakładów ZDR i ZZR.</a:t>
            </a:r>
            <a:br>
              <a:rPr lang="pl-PL" sz="3200" b="1" i="1" dirty="0" smtClean="0"/>
            </a:br>
            <a:r>
              <a:rPr lang="pl-PL" sz="3200" b="1" dirty="0" smtClean="0"/>
              <a:t>Lista pytań kontrolnych zawiera:</a:t>
            </a:r>
            <a:br>
              <a:rPr lang="pl-PL" sz="3200" b="1" dirty="0" smtClean="0"/>
            </a:br>
            <a:r>
              <a:rPr lang="pl-PL" sz="3200" b="1" dirty="0" smtClean="0"/>
              <a:t>- 18 pytań głównych;</a:t>
            </a:r>
            <a:br>
              <a:rPr lang="pl-PL" sz="3200" b="1" dirty="0" smtClean="0"/>
            </a:br>
            <a:r>
              <a:rPr lang="pl-PL" sz="3200" b="1" dirty="0" smtClean="0"/>
              <a:t>- 19 zagadnień dot. spraw organizacyjno-kadrowych;</a:t>
            </a:r>
            <a:br>
              <a:rPr lang="pl-PL" sz="3200" b="1" dirty="0" smtClean="0"/>
            </a:br>
            <a:r>
              <a:rPr lang="pl-PL" sz="3200" b="1" dirty="0" smtClean="0"/>
              <a:t>- 17 zagadnień dot. systemu dokumentacji oraz analizy zagrożeń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 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>
              <a:solidFill>
                <a:srgbClr val="FF0000"/>
              </a:solidFill>
            </a:endParaRP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196752"/>
            <a:ext cx="8497888" cy="48965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2800" b="1" i="1" dirty="0" smtClean="0"/>
              <a:t>Pytania kontrolne i zagadnienia do kontroli zakładów ZDR i ZZR.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500" dirty="0" smtClean="0"/>
              <a:t>Pytania główne:</a:t>
            </a:r>
            <a:br>
              <a:rPr lang="pl-PL" sz="2500" dirty="0" smtClean="0"/>
            </a:br>
            <a:r>
              <a:rPr lang="pl-PL" sz="2500" dirty="0" smtClean="0"/>
              <a:t>18. Czy w opracowanym Raporcie o bezpieczeństwie wykazano, że:</a:t>
            </a:r>
            <a:br>
              <a:rPr lang="pl-PL" sz="2500" dirty="0" smtClean="0"/>
            </a:br>
            <a:r>
              <a:rPr lang="pl-PL" sz="2500" i="1" dirty="0" smtClean="0"/>
              <a:t>1) prowadzący zakład o dużym ryzyku jest przygotowany do stosowania programu zapobiegania awariom i do zwalczania awarii przemysłowych,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i="1" dirty="0" smtClean="0"/>
              <a:t>2) zakład spełnia warunki do wdrożenia systemu bezpieczeństwa, o którym mowa w art. 252 POŚ,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i="1" dirty="0" smtClean="0"/>
              <a:t>3) zostały przeanalizowane możliwości wystąpienia awarii przemysłowej i podjęto środki konieczne do ich wyeliminowania,</a:t>
            </a:r>
            <a:r>
              <a:rPr lang="pl-PL" sz="2500" dirty="0" smtClean="0"/>
              <a:t/>
            </a:r>
            <a:br>
              <a:rPr lang="pl-PL" sz="2500" dirty="0" smtClean="0"/>
            </a:br>
            <a:endParaRPr lang="pl-PL" sz="2500" dirty="0" smtClean="0">
              <a:solidFill>
                <a:srgbClr val="FF0000"/>
              </a:solidFill>
            </a:endParaRP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412776"/>
            <a:ext cx="8497888" cy="46805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2800" b="1" i="1" dirty="0" smtClean="0"/>
              <a:t>Pytania kontrolne i zagadnienia do kontroli zakładów ZDR i ZZR.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400" dirty="0" smtClean="0"/>
              <a:t>4) rozwiązania projektowe instalacji, w której znajduje się substancja niebezpieczna, jej wykonanie oraz funkcjonowanie zapewniają bezpieczeństwo,</a:t>
            </a:r>
            <a:br>
              <a:rPr lang="pl-PL" sz="2400" dirty="0" smtClean="0"/>
            </a:br>
            <a:r>
              <a:rPr lang="pl-PL" sz="2400" dirty="0" smtClean="0"/>
              <a:t>5) zostały opracowane wewnętrzne plany operacyjno-ratownicze oraz dostarczono informacje do opracowania zewnętrznych planów operacyjno-ratowniczych.</a:t>
            </a:r>
            <a:br>
              <a:rPr lang="pl-PL" sz="2400" dirty="0" smtClean="0"/>
            </a:b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0000"/>
                </a:solidFill>
              </a:rPr>
              <a:t>Te zagadnienia należy sprawdzić na etapie uzgadniania Raportu o bezpieczeństwie przez WIOŚ, przed zatwierdzeniem go przez KW PSP – propozycja: usunąć 18 pytanie z listy pytań kontrolnych.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>
              <a:solidFill>
                <a:srgbClr val="FF0000"/>
              </a:solidFill>
            </a:endParaRP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556792"/>
            <a:ext cx="8497888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2800" b="1" i="1" dirty="0" smtClean="0"/>
              <a:t>Pytania kontrolne i zagadnienia do kontroli zakładów ZDR i ZZR.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Dane organizacyjno-kadrowe w zakresie: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5. Przypisania zadań osobom, które odzwierciedlają adekwatne umiejętności i ich zdolności niezbędne do ich realizacji.</a:t>
            </a:r>
            <a:br>
              <a:rPr lang="pl-PL" sz="2800" dirty="0" smtClean="0"/>
            </a:br>
            <a:r>
              <a:rPr lang="pl-PL" sz="2800" dirty="0" smtClean="0">
                <a:solidFill>
                  <a:srgbClr val="FF0000"/>
                </a:solidFill>
              </a:rPr>
              <a:t>Wydaje się, że inspektorzy nie mają kompetencji do oceny umiejętności i zdolności innych osób w tym zakresie – propozycja: usunąć </a:t>
            </a:r>
            <a:r>
              <a:rPr lang="pl-PL" sz="2800" dirty="0" err="1" smtClean="0">
                <a:solidFill>
                  <a:srgbClr val="FF0000"/>
                </a:solidFill>
              </a:rPr>
              <a:t>pkt</a:t>
            </a:r>
            <a:r>
              <a:rPr lang="pl-PL" sz="2800" dirty="0" smtClean="0">
                <a:solidFill>
                  <a:srgbClr val="FF0000"/>
                </a:solidFill>
              </a:rPr>
              <a:t> 5 z tej listy.</a:t>
            </a: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412776"/>
            <a:ext cx="8497888" cy="46805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600" b="1" i="1" dirty="0" smtClean="0"/>
              <a:t>Pytania kontrolne i zagadnienia do kontroli zakładów ZDR i ZZR.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solidFill>
                  <a:srgbClr val="FF0000"/>
                </a:solidFill>
              </a:rPr>
              <a:t>Propozycja ogólna dot. Listy pytań i zagadnień do kontroli: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200" dirty="0" smtClean="0">
                <a:solidFill>
                  <a:srgbClr val="FF0000"/>
                </a:solidFill>
              </a:rPr>
              <a:t>Przenieść listę pytań i zagadnień kontrolnych do tej części dokumentacji SK, gdzie zawarte są Listy kontrolne (rozdział 3 „Programowanie kontroli”) -  ujednolicić jej formę zgodnie z pozostałymi listami kontrolnymi.</a:t>
            </a:r>
            <a:r>
              <a:rPr lang="pl-PL" sz="3600" dirty="0" smtClean="0">
                <a:solidFill>
                  <a:srgbClr val="FF0000"/>
                </a:solidFill>
              </a:rPr>
              <a:t/>
            </a:r>
            <a:br>
              <a:rPr lang="pl-PL" sz="3600" dirty="0" smtClean="0">
                <a:solidFill>
                  <a:srgbClr val="FF0000"/>
                </a:solidFill>
              </a:rPr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>
              <a:solidFill>
                <a:srgbClr val="FF0000"/>
              </a:solidFill>
            </a:endParaRP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684213" y="1412776"/>
            <a:ext cx="8135937" cy="4753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l-PL" sz="2800" b="1" dirty="0" smtClean="0"/>
              <a:t>Podsumowanie propozycji zmian:</a:t>
            </a:r>
            <a:br>
              <a:rPr lang="pl-PL" sz="2800" b="1" dirty="0" smtClean="0"/>
            </a:br>
            <a:r>
              <a:rPr lang="pl-PL" sz="2400" dirty="0" smtClean="0"/>
              <a:t>1.</a:t>
            </a:r>
            <a:r>
              <a:rPr lang="pl-PL" sz="2800" b="1" dirty="0" smtClean="0"/>
              <a:t> </a:t>
            </a:r>
            <a:r>
              <a:rPr lang="pl-PL" sz="2400" dirty="0" smtClean="0"/>
              <a:t>Wyłączyć z procedury 1.3.1.5. elementy przygotowania do kontroli, i umieścić je w procedurze 3. Programowanie kontroli, w celu nie dublowania zapisów w poszczególnych częściach dokumentacji Systemu Kontroli.</a:t>
            </a:r>
            <a:br>
              <a:rPr lang="pl-PL" sz="2400" dirty="0" smtClean="0"/>
            </a:br>
            <a:r>
              <a:rPr lang="pl-PL" sz="2400" dirty="0" smtClean="0"/>
              <a:t>2. </a:t>
            </a:r>
            <a:r>
              <a:rPr lang="pl-PL" sz="2400" dirty="0" smtClean="0">
                <a:solidFill>
                  <a:srgbClr val="000000"/>
                </a:solidFill>
              </a:rPr>
              <a:t>Usunąć </a:t>
            </a:r>
            <a:r>
              <a:rPr lang="pl-PL" sz="2400" dirty="0" err="1" smtClean="0">
                <a:solidFill>
                  <a:srgbClr val="000000"/>
                </a:solidFill>
              </a:rPr>
              <a:t>pkt</a:t>
            </a:r>
            <a:r>
              <a:rPr lang="pl-PL" sz="2400" dirty="0" smtClean="0">
                <a:solidFill>
                  <a:srgbClr val="000000"/>
                </a:solidFill>
              </a:rPr>
              <a:t> 4 procedury – „Terminologia”, w związku z faktem, że wszystkie zwarte w nim definicje są zapisane w </a:t>
            </a:r>
            <a:r>
              <a:rPr lang="pl-PL" sz="2400" dirty="0" err="1" smtClean="0">
                <a:solidFill>
                  <a:srgbClr val="000000"/>
                </a:solidFill>
              </a:rPr>
              <a:t>Poś</a:t>
            </a:r>
            <a:r>
              <a:rPr lang="pl-PL" sz="2400" dirty="0" smtClean="0">
                <a:solidFill>
                  <a:srgbClr val="000000"/>
                </a:solidFill>
              </a:rPr>
              <a:t> więc wydaje się zbędne powielanie ich w tej dokumentacji.</a:t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>
                <a:solidFill>
                  <a:srgbClr val="000000"/>
                </a:solidFill>
              </a:rPr>
              <a:t>3. Usunąć </a:t>
            </a:r>
            <a:r>
              <a:rPr lang="pl-PL" sz="2400" dirty="0" err="1" smtClean="0">
                <a:solidFill>
                  <a:srgbClr val="000000"/>
                </a:solidFill>
              </a:rPr>
              <a:t>pkt</a:t>
            </a:r>
            <a:r>
              <a:rPr lang="pl-PL" sz="2400" dirty="0" smtClean="0">
                <a:solidFill>
                  <a:srgbClr val="000000"/>
                </a:solidFill>
              </a:rPr>
              <a:t> 5 „Odpowiedzialność i uprawnienia”, ponieważ zawarte są w nim ogólne stwierdzenia dotyczące wszystkich kontroli. Wydaje się zbędne zapisywanie ich w tej dokumentacji szczegółowej, niepotrzebnie zwiększające jej obszerność.</a:t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 </a:t>
            </a:r>
            <a:br>
              <a:rPr lang="pl-PL" sz="2800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 </a:t>
            </a:r>
            <a:endParaRPr lang="pl-PL" sz="2800" dirty="0" smtClean="0"/>
          </a:p>
        </p:txBody>
      </p:sp>
      <p:sp>
        <p:nvSpPr>
          <p:cNvPr id="41987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F5C68-250C-4D93-B475-5AA19F1C0E3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pl-PL" smtClean="0"/>
          </a:p>
        </p:txBody>
      </p:sp>
      <p:sp>
        <p:nvSpPr>
          <p:cNvPr id="41988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700808"/>
            <a:ext cx="8497888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l"/>
            <a:r>
              <a:rPr lang="pl-PL" sz="3200" b="1" dirty="0" err="1" smtClean="0"/>
              <a:t>Pkt</a:t>
            </a:r>
            <a:r>
              <a:rPr lang="pl-PL" sz="3200" b="1" dirty="0" smtClean="0"/>
              <a:t> 4 procedury – Terminologia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punkcie tym zacytowano podstawowe definicje i pojęcia dot. poważnych awarii, określone w ustawie Prawo ochrony środowiska</a:t>
            </a:r>
            <a:br>
              <a:rPr lang="pl-PL" sz="3200" dirty="0" smtClean="0"/>
            </a:br>
            <a:r>
              <a:rPr lang="pl-PL" sz="3200" dirty="0" smtClean="0">
                <a:solidFill>
                  <a:srgbClr val="FF0000"/>
                </a:solidFill>
              </a:rPr>
              <a:t>W związku z faktem, że wszystkie te definicje są zapisane w </a:t>
            </a:r>
            <a:r>
              <a:rPr lang="pl-PL" sz="3200" dirty="0" err="1" smtClean="0">
                <a:solidFill>
                  <a:srgbClr val="FF0000"/>
                </a:solidFill>
              </a:rPr>
              <a:t>Poś</a:t>
            </a:r>
            <a:r>
              <a:rPr lang="pl-PL" sz="3200" dirty="0" smtClean="0">
                <a:solidFill>
                  <a:srgbClr val="FF0000"/>
                </a:solidFill>
              </a:rPr>
              <a:t>, wydaje się zbędne powielanie ich w tej dokumentacji – propozycja: usunąć z dokumentu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684213" y="1340768"/>
            <a:ext cx="8135937" cy="48250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l-PL" sz="2800" b="1" dirty="0" smtClean="0"/>
              <a:t>Podsumowanie propozycji zmian:</a:t>
            </a:r>
            <a:br>
              <a:rPr lang="pl-PL" sz="2800" b="1" dirty="0" smtClean="0"/>
            </a:br>
            <a:r>
              <a:rPr lang="pl-PL" sz="2300" dirty="0" smtClean="0"/>
              <a:t>4.</a:t>
            </a:r>
            <a:r>
              <a:rPr lang="pl-PL" sz="2300" b="1" dirty="0" smtClean="0"/>
              <a:t> </a:t>
            </a:r>
            <a:r>
              <a:rPr lang="pl-PL" sz="2300" dirty="0" smtClean="0"/>
              <a:t>Usunąć z procedury </a:t>
            </a:r>
            <a:r>
              <a:rPr lang="pl-PL" sz="2300" dirty="0" err="1" smtClean="0"/>
              <a:t>pkt</a:t>
            </a:r>
            <a:r>
              <a:rPr lang="pl-PL" sz="2300" dirty="0" smtClean="0"/>
              <a:t> 6.1.3. „Terminy” - </a:t>
            </a:r>
            <a:r>
              <a:rPr lang="pl-PL" sz="2300" dirty="0" smtClean="0">
                <a:solidFill>
                  <a:srgbClr val="000000"/>
                </a:solidFill>
              </a:rPr>
              <a:t>informacja o ustawowym obowiązku kontroli ZDR i ZZR i jej częstotliwości wykorzystywana jest podczas planowania kontroli przez planistę. Dlatego też wydaje się zbędne umieszczanie jej w procedurze wykonywania kontroli ZDR i ZZR.</a:t>
            </a:r>
            <a:br>
              <a:rPr lang="pl-PL" sz="2300" dirty="0" smtClean="0">
                <a:solidFill>
                  <a:srgbClr val="000000"/>
                </a:solidFill>
              </a:rPr>
            </a:br>
            <a:r>
              <a:rPr lang="pl-PL" sz="2300" dirty="0" smtClean="0">
                <a:solidFill>
                  <a:srgbClr val="000000"/>
                </a:solidFill>
              </a:rPr>
              <a:t>5. Usunąć z pkt. 6.2. „Kontrola zakładu” zapisy dot. przygotowania do kontroli/określenia celów kontroli.</a:t>
            </a:r>
            <a:br>
              <a:rPr lang="pl-PL" sz="2300" dirty="0" smtClean="0">
                <a:solidFill>
                  <a:srgbClr val="000000"/>
                </a:solidFill>
              </a:rPr>
            </a:br>
            <a:r>
              <a:rPr lang="pl-PL" sz="2300" dirty="0" smtClean="0">
                <a:solidFill>
                  <a:srgbClr val="000000"/>
                </a:solidFill>
              </a:rPr>
              <a:t>Jest to procedura określona w odrębnych dokumentach Systemu Kontroli: - przygotowanie do kontroli zawiera procedura programowania kontroli; - określanie celów kontroli prowadzone jest przez planistę przy planowaniu kontroli w oparciu o procedurę planowania kontroli – nie powielać zapisów SK</a:t>
            </a:r>
            <a:r>
              <a:rPr lang="pl-PL" sz="2400" dirty="0" smtClean="0">
                <a:solidFill>
                  <a:srgbClr val="FF0000"/>
                </a:solidFill>
              </a:rPr>
              <a:t/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>
                <a:solidFill>
                  <a:srgbClr val="000000"/>
                </a:solidFill>
              </a:rPr>
              <a:t/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 </a:t>
            </a:r>
            <a:br>
              <a:rPr lang="pl-PL" sz="2800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 </a:t>
            </a:r>
            <a:endParaRPr lang="pl-PL" sz="2800" dirty="0" smtClean="0"/>
          </a:p>
        </p:txBody>
      </p:sp>
      <p:sp>
        <p:nvSpPr>
          <p:cNvPr id="41987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F5C68-250C-4D93-B475-5AA19F1C0E3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pl-PL" smtClean="0"/>
          </a:p>
        </p:txBody>
      </p:sp>
      <p:sp>
        <p:nvSpPr>
          <p:cNvPr id="41988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684213" y="1340768"/>
            <a:ext cx="8135937" cy="48250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l-PL" sz="2800" b="1" dirty="0" smtClean="0"/>
              <a:t>Podsumowanie propozycji zmian:</a:t>
            </a:r>
            <a:br>
              <a:rPr lang="pl-PL" sz="2800" b="1" dirty="0" smtClean="0"/>
            </a:br>
            <a:r>
              <a:rPr lang="pl-PL" sz="2800" dirty="0" smtClean="0"/>
              <a:t>6. </a:t>
            </a:r>
            <a:r>
              <a:rPr lang="pl-PL" sz="2800" dirty="0" smtClean="0">
                <a:solidFill>
                  <a:srgbClr val="000000"/>
                </a:solidFill>
              </a:rPr>
              <a:t>Przenieść zagadnienia zwarte w tabeli punktu 6.2. „Kontrola zakładu”, dotyczące przygotowania do kontroli, do rozdziału 3 dokumentacji SK – „Programowanie kontroli”, ujednolicić formę przeniesionych zapisów, zgodnie  formą zastosowaną w tym rozdziale SK. </a:t>
            </a:r>
            <a:br>
              <a:rPr lang="pl-PL" sz="2800" dirty="0" smtClean="0">
                <a:solidFill>
                  <a:srgbClr val="000000"/>
                </a:solidFill>
              </a:rPr>
            </a:br>
            <a:r>
              <a:rPr lang="pl-PL" sz="2800" dirty="0" smtClean="0">
                <a:solidFill>
                  <a:srgbClr val="000000"/>
                </a:solidFill>
              </a:rPr>
              <a:t>7. Usunąć „Dane pożądane” z załącznika do „Zasad wykonywania kontroli ZDR i ZZR…” - jest to powielanie zagadnienia opisanego już w ISWK i procedurze wykonywania kontroli.</a:t>
            </a:r>
            <a:br>
              <a:rPr lang="pl-PL" sz="2800" dirty="0" smtClean="0">
                <a:solidFill>
                  <a:srgbClr val="000000"/>
                </a:solidFill>
              </a:rPr>
            </a:br>
            <a:r>
              <a:rPr lang="pl-PL" sz="2400" dirty="0" smtClean="0">
                <a:solidFill>
                  <a:srgbClr val="000000"/>
                </a:solidFill>
              </a:rPr>
              <a:t/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>
                <a:solidFill>
                  <a:srgbClr val="000000"/>
                </a:solidFill>
              </a:rPr>
              <a:t/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 </a:t>
            </a:r>
            <a:br>
              <a:rPr lang="pl-PL" sz="2800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 </a:t>
            </a:r>
            <a:endParaRPr lang="pl-PL" sz="2800" dirty="0" smtClean="0"/>
          </a:p>
        </p:txBody>
      </p:sp>
      <p:sp>
        <p:nvSpPr>
          <p:cNvPr id="41987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F5C68-250C-4D93-B475-5AA19F1C0E3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pl-PL" smtClean="0"/>
          </a:p>
        </p:txBody>
      </p:sp>
      <p:sp>
        <p:nvSpPr>
          <p:cNvPr id="41988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684213" y="1340768"/>
            <a:ext cx="8135937" cy="48250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l-PL" sz="2800" b="1" dirty="0" smtClean="0"/>
              <a:t>Podsumowanie propozycji zmian:</a:t>
            </a:r>
            <a:br>
              <a:rPr lang="pl-PL" sz="2800" b="1" dirty="0" smtClean="0"/>
            </a:br>
            <a:r>
              <a:rPr lang="pl-PL" sz="3000" dirty="0" smtClean="0">
                <a:solidFill>
                  <a:srgbClr val="000000"/>
                </a:solidFill>
              </a:rPr>
              <a:t>8. Usunąć pytanie 18 z listy pytań kontrolnych – zagadnienia zawarte w tym pytaniu należy sprawdzić na etapie uzgadniania Raportu o bezpieczeństwie przez WIOŚ, przed zatwierdzeniem go przez KW PSP.</a:t>
            </a:r>
            <a:br>
              <a:rPr lang="pl-PL" sz="3000" dirty="0" smtClean="0">
                <a:solidFill>
                  <a:srgbClr val="000000"/>
                </a:solidFill>
              </a:rPr>
            </a:br>
            <a:r>
              <a:rPr lang="pl-PL" sz="3000" dirty="0" smtClean="0">
                <a:solidFill>
                  <a:srgbClr val="000000"/>
                </a:solidFill>
              </a:rPr>
              <a:t> 9. Usunąć zagadnienie nr 5 z listy „Danych organizacyjno-kadrowych”  -  inspektorzy nie mają kompetencji do oceny umiejętności i zdolności osób do realizacji powierzonych im zadań.</a:t>
            </a:r>
            <a:r>
              <a:rPr lang="pl-PL" sz="2800" dirty="0" smtClean="0">
                <a:solidFill>
                  <a:srgbClr val="000000"/>
                </a:solidFill>
              </a:rPr>
              <a:t/>
            </a:r>
            <a:br>
              <a:rPr lang="pl-PL" sz="2800" dirty="0" smtClean="0">
                <a:solidFill>
                  <a:srgbClr val="000000"/>
                </a:solidFill>
              </a:rPr>
            </a:br>
            <a:r>
              <a:rPr lang="pl-PL" sz="2400" dirty="0" smtClean="0">
                <a:solidFill>
                  <a:srgbClr val="000000"/>
                </a:solidFill>
              </a:rPr>
              <a:t/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>
                <a:solidFill>
                  <a:srgbClr val="000000"/>
                </a:solidFill>
              </a:rPr>
              <a:t/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 </a:t>
            </a:r>
            <a:br>
              <a:rPr lang="pl-PL" sz="2800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 </a:t>
            </a:r>
            <a:endParaRPr lang="pl-PL" sz="2800" dirty="0" smtClean="0"/>
          </a:p>
        </p:txBody>
      </p:sp>
      <p:sp>
        <p:nvSpPr>
          <p:cNvPr id="41987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F5C68-250C-4D93-B475-5AA19F1C0E3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pl-PL" smtClean="0"/>
          </a:p>
        </p:txBody>
      </p:sp>
      <p:sp>
        <p:nvSpPr>
          <p:cNvPr id="41988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684213" y="1340768"/>
            <a:ext cx="8135937" cy="48250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l-PL" sz="2800" b="1" dirty="0" smtClean="0"/>
              <a:t>Podsumowanie propozycji zmian:</a:t>
            </a:r>
            <a:br>
              <a:rPr lang="pl-PL" sz="2800" b="1" dirty="0" smtClean="0"/>
            </a:br>
            <a:r>
              <a:rPr lang="pl-PL" sz="3200" dirty="0" smtClean="0">
                <a:solidFill>
                  <a:srgbClr val="000000"/>
                </a:solidFill>
              </a:rPr>
              <a:t>10. Przenieść listę pytań i zagadnień kontrolnych do tej części dokumentacji SK, gdzie zawarte są Listy kontrolne (rozdział 3 „Programowanie kontroli”) -  ujednolicić jej formę zgodnie z pozostałymi listami kontrolnymi. </a:t>
            </a:r>
            <a:br>
              <a:rPr lang="pl-PL" sz="3200" dirty="0" smtClean="0">
                <a:solidFill>
                  <a:srgbClr val="000000"/>
                </a:solidFill>
              </a:rPr>
            </a:br>
            <a:r>
              <a:rPr lang="pl-PL" sz="2400" dirty="0" smtClean="0">
                <a:solidFill>
                  <a:srgbClr val="000000"/>
                </a:solidFill>
              </a:rPr>
              <a:t/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>
                <a:solidFill>
                  <a:srgbClr val="000000"/>
                </a:solidFill>
              </a:rPr>
              <a:t/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 </a:t>
            </a:r>
            <a:br>
              <a:rPr lang="pl-PL" sz="2800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 </a:t>
            </a:r>
            <a:endParaRPr lang="pl-PL" sz="2800" dirty="0" smtClean="0"/>
          </a:p>
        </p:txBody>
      </p:sp>
      <p:sp>
        <p:nvSpPr>
          <p:cNvPr id="41987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F5C68-250C-4D93-B475-5AA19F1C0E3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pl-PL" smtClean="0"/>
          </a:p>
        </p:txBody>
      </p:sp>
      <p:sp>
        <p:nvSpPr>
          <p:cNvPr id="41988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684213" y="1484784"/>
            <a:ext cx="8135937" cy="4536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l-PL" sz="2200" b="1" dirty="0" smtClean="0"/>
              <a:t>Podsumowanie propozycji zmian:</a:t>
            </a:r>
            <a:br>
              <a:rPr lang="pl-PL" sz="2200" b="1" dirty="0" smtClean="0"/>
            </a:br>
            <a:r>
              <a:rPr lang="pl-PL" sz="2200" dirty="0" smtClean="0">
                <a:solidFill>
                  <a:srgbClr val="000000"/>
                </a:solidFill>
              </a:rPr>
              <a:t>11. Ustalenia w protokole kontroli zapisywać według następującego schematu:</a:t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- Informacje ogólne (ZDR i ZZR)</a:t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- Zgłoszenie zakładu do kategorii ZDR/ZZR - art. 250 </a:t>
            </a:r>
            <a:r>
              <a:rPr lang="pl-PL" sz="2200" dirty="0" err="1" smtClean="0">
                <a:solidFill>
                  <a:srgbClr val="000000"/>
                </a:solidFill>
              </a:rPr>
              <a:t>Poś</a:t>
            </a:r>
            <a:r>
              <a:rPr lang="pl-PL" sz="2200" dirty="0" smtClean="0">
                <a:solidFill>
                  <a:srgbClr val="000000"/>
                </a:solidFill>
              </a:rPr>
              <a:t/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- Program zapobiegania awariom (ZDR i ZZR) - art. 251</a:t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- System Bezpieczeństwa (ZDR) - art. 252</a:t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- Raport o bezpieczeństwie (ZDR) - art. 253</a:t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- Wewnętrzny Plan Operacyjno-Ratowniczy (ZDR) - art. 261</a:t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- Zewnętrzny Plan Operacyjno-Ratowniczy (ZDR) - art. 261</a:t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- Wykaz substancji niebezpiecznych (ZDR) - </a:t>
            </a:r>
            <a:r>
              <a:rPr lang="pl-PL" sz="2200" dirty="0" smtClean="0"/>
              <a:t>art. 263</a:t>
            </a:r>
            <a:br>
              <a:rPr lang="pl-PL" sz="2200" dirty="0" smtClean="0"/>
            </a:br>
            <a:r>
              <a:rPr lang="pl-PL" sz="2200" dirty="0" smtClean="0"/>
              <a:t>- Realizacja zarządzeń pokontrolnych (ZDR i ZZR)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>
                <a:solidFill>
                  <a:srgbClr val="000000"/>
                </a:solidFill>
              </a:rPr>
              <a:t/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 </a:t>
            </a:r>
            <a:br>
              <a:rPr lang="pl-PL" sz="2800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 </a:t>
            </a:r>
            <a:endParaRPr lang="pl-PL" sz="2800" dirty="0" smtClean="0"/>
          </a:p>
        </p:txBody>
      </p:sp>
      <p:sp>
        <p:nvSpPr>
          <p:cNvPr id="41987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F5C68-250C-4D93-B475-5AA19F1C0E3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pl-PL" smtClean="0"/>
          </a:p>
        </p:txBody>
      </p:sp>
      <p:sp>
        <p:nvSpPr>
          <p:cNvPr id="41988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odtytuł 1"/>
          <p:cNvSpPr>
            <a:spLocks noGrp="1"/>
          </p:cNvSpPr>
          <p:nvPr>
            <p:ph type="subTitle" idx="1"/>
          </p:nvPr>
        </p:nvSpPr>
        <p:spPr bwMode="auto">
          <a:xfrm>
            <a:off x="1187450" y="2997200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b="1" i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l-PL" b="1" i="1" dirty="0" smtClean="0">
                <a:solidFill>
                  <a:schemeClr val="tx1"/>
                </a:solidFill>
              </a:rPr>
              <a:t>Dziękuję za uwagę</a:t>
            </a:r>
          </a:p>
        </p:txBody>
      </p:sp>
      <p:sp>
        <p:nvSpPr>
          <p:cNvPr id="4301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76268-6498-4572-AC3E-77F69753484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pl-PL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700808"/>
            <a:ext cx="8497888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3200" b="1" dirty="0" err="1" smtClean="0"/>
              <a:t>Pkt</a:t>
            </a:r>
            <a:r>
              <a:rPr lang="pl-PL" sz="3200" b="1" dirty="0" smtClean="0"/>
              <a:t> 5 Odpowiedzialność i uprawnienia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punkcie tym opisano ogólną odpowiedzialność wojewódzkiego inspektora ochrony środowiska, inspektora przeprowadzającego kontrolę oraz kierownika komórki inspekcyjnej.</a:t>
            </a:r>
            <a:br>
              <a:rPr lang="pl-PL" sz="3200" dirty="0" smtClean="0"/>
            </a:br>
            <a:r>
              <a:rPr lang="pl-PL" sz="3200" dirty="0" smtClean="0">
                <a:solidFill>
                  <a:srgbClr val="FF0000"/>
                </a:solidFill>
              </a:rPr>
              <a:t>W związku z faktem, że są to ogólne stwierdzenia dotyczące wszystkich kontroli, wydaje się zbędne zapisywanie ich w tej dokumentacji – propozycja: usunąć z dokumentu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700808"/>
            <a:ext cx="8497888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t">
              <a:spcBef>
                <a:spcPts val="1200"/>
              </a:spcBef>
              <a:spcAft>
                <a:spcPts val="1200"/>
              </a:spcAft>
            </a:pPr>
            <a:r>
              <a:rPr lang="pl-PL" sz="3600" b="1" dirty="0" smtClean="0"/>
              <a:t>6. Sposób postępowania.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/>
              <a:t>6.1.Warunki ogólne.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/>
              <a:t>6.1.1. Zidentyfikowanie zakładu jako obiektu stwarzającego zagrożenie awarią.</a:t>
            </a:r>
            <a:br>
              <a:rPr lang="pl-PL" sz="3600" b="1" dirty="0" smtClean="0"/>
            </a:br>
            <a:r>
              <a:rPr lang="pl-PL" sz="3600" dirty="0" smtClean="0"/>
              <a:t>1. </a:t>
            </a:r>
            <a:r>
              <a:rPr lang="pl-PL" sz="3600" i="1" dirty="0" smtClean="0"/>
              <a:t>Zakłady o Dużym Ryzyku (ZDR), </a:t>
            </a:r>
            <a:br>
              <a:rPr lang="pl-PL" sz="3600" i="1" dirty="0" smtClean="0"/>
            </a:br>
            <a:r>
              <a:rPr lang="pl-PL" sz="3600" i="1" dirty="0" smtClean="0"/>
              <a:t>Zakłady o Zwiększonym Ryzyku (ZZR).</a:t>
            </a:r>
            <a:br>
              <a:rPr lang="pl-PL" sz="3600" i="1" dirty="0" smtClean="0"/>
            </a:br>
            <a:r>
              <a:rPr lang="pl-PL" sz="3600" i="1" dirty="0" smtClean="0"/>
              <a:t>2. Procedura identyfikacji.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700808"/>
            <a:ext cx="8497888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l"/>
            <a:r>
              <a:rPr lang="pl-PL" sz="3200" b="1" dirty="0" smtClean="0"/>
              <a:t>6.1.2. Współpraca z prowadzącym zakład stwarzający zagrożenie wystąpienia awarii.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Ustalenie sposobu przekazywania informacji i dokumentów istotnych w procesie prowadzenia czynności, a w szczególności:</a:t>
            </a:r>
            <a:br>
              <a:rPr lang="pl-PL" sz="3200" dirty="0" smtClean="0"/>
            </a:br>
            <a:r>
              <a:rPr lang="pl-PL" sz="3200" b="1" dirty="0" smtClean="0"/>
              <a:t>1. </a:t>
            </a:r>
            <a:r>
              <a:rPr lang="pl-PL" sz="3200" b="1" i="1" dirty="0" smtClean="0"/>
              <a:t>przez prowadzącego ZDR: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- dokumentacji zgłoszenia (notyfikacji),</a:t>
            </a:r>
            <a:br>
              <a:rPr lang="pl-PL" sz="3200" dirty="0" smtClean="0"/>
            </a:br>
            <a:r>
              <a:rPr lang="pl-PL" sz="3200" dirty="0" smtClean="0"/>
              <a:t>- programu zapobiegania awariom (PZA),</a:t>
            </a:r>
            <a:br>
              <a:rPr lang="pl-PL" sz="3200" dirty="0" smtClean="0"/>
            </a:br>
            <a:r>
              <a:rPr lang="pl-PL" sz="8800" dirty="0" smtClean="0"/>
              <a:t/>
            </a:r>
            <a:br>
              <a:rPr lang="pl-PL" sz="8800" dirty="0" smtClean="0"/>
            </a:br>
            <a:r>
              <a:rPr lang="pl-PL" sz="8800" dirty="0" smtClean="0"/>
              <a:t/>
            </a:r>
            <a:br>
              <a:rPr lang="pl-PL" sz="8800" dirty="0" smtClean="0"/>
            </a:br>
            <a:endParaRPr lang="pl-PL" sz="8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340768"/>
            <a:ext cx="8497888" cy="4752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l"/>
            <a:r>
              <a:rPr lang="pl-PL" sz="3100" dirty="0" smtClean="0"/>
              <a:t>- wdrożonego systemu bezpieczeństwa, </a:t>
            </a:r>
            <a:br>
              <a:rPr lang="pl-PL" sz="3100" dirty="0" smtClean="0"/>
            </a:br>
            <a:r>
              <a:rPr lang="pl-PL" sz="3100" dirty="0" smtClean="0"/>
              <a:t>- raportu o bezpieczeństwie,</a:t>
            </a:r>
            <a:br>
              <a:rPr lang="pl-PL" sz="3100" dirty="0" smtClean="0"/>
            </a:br>
            <a:r>
              <a:rPr lang="pl-PL" sz="3100" dirty="0" smtClean="0"/>
              <a:t>- zatwierdzenia raportu o bezpieczeństwie,</a:t>
            </a:r>
            <a:br>
              <a:rPr lang="pl-PL" sz="3100" dirty="0" smtClean="0"/>
            </a:br>
            <a:r>
              <a:rPr lang="pl-PL" sz="3100" dirty="0" smtClean="0"/>
              <a:t>- wewnętrznego planu operacyjno-ratowniczego,</a:t>
            </a:r>
            <a:br>
              <a:rPr lang="pl-PL" sz="3100" dirty="0" smtClean="0"/>
            </a:br>
            <a:r>
              <a:rPr lang="pl-PL" sz="3100" dirty="0" smtClean="0"/>
              <a:t>- zewnętrznego planu operacyjno-ratowniczego (jeśli jest wymagany), </a:t>
            </a:r>
            <a:br>
              <a:rPr lang="pl-PL" sz="3100" dirty="0" smtClean="0"/>
            </a:br>
            <a:r>
              <a:rPr lang="pl-PL" sz="3100" dirty="0" smtClean="0"/>
              <a:t>- dokumentów z przeprowadzonych w kontrolowanym okresie analiz, ćwiczeń oraz wprowadzonych zmian w ruchu, technologii i organizacji zakładu.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8800" dirty="0" smtClean="0"/>
              <a:t/>
            </a:r>
            <a:br>
              <a:rPr lang="pl-PL" sz="8800" dirty="0" smtClean="0"/>
            </a:br>
            <a:r>
              <a:rPr lang="pl-PL" sz="8800" dirty="0" smtClean="0"/>
              <a:t/>
            </a:r>
            <a:br>
              <a:rPr lang="pl-PL" sz="8800" dirty="0" smtClean="0"/>
            </a:br>
            <a:endParaRPr lang="pl-PL" sz="8800" dirty="0" smtClean="0"/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D772-AF4B-4F79-B6F3-6EDC007ECFF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smtClean="0"/>
          </a:p>
        </p:txBody>
      </p:sp>
      <p:sp>
        <p:nvSpPr>
          <p:cNvPr id="4100" name="Symbol zastępczy stopki 5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092825"/>
            <a:ext cx="6192838" cy="6286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/>
              <a:t>Ołtarzew 05-08.11.2013 r. II warsztat pn. "Przegląd zasad wykonywania kontroli ZDR i ZZR" realizowanego w ramach Działania 3 </a:t>
            </a: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ABab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szablonABab</Template>
  <TotalTime>2965</TotalTime>
  <Words>1642</Words>
  <Application>Microsoft Office PowerPoint</Application>
  <PresentationFormat>Pokaz na ekranie (4:3)</PresentationFormat>
  <Paragraphs>215</Paragraphs>
  <Slides>55</Slides>
  <Notes>55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55</vt:i4>
      </vt:variant>
    </vt:vector>
  </HeadingPairs>
  <TitlesOfParts>
    <vt:vector size="56" baseType="lpstr">
      <vt:lpstr>szablonABab</vt:lpstr>
      <vt:lpstr>Przegląd zasad wykonywania kontroli  ZDR i ZZR  – propozycje zmian  </vt:lpstr>
      <vt:lpstr>Dane dokumentu (stan aktualny, obowiązujący) 1. Nowy System Kontroli  1.3. Procedura wykonywania kontroli - ogólna 1.3.1. Procedury szczegółowe  1.3.1.5. Zasady wykonywania kontroli Zakładów Dużego Ryzyka i Zakładów Zwiększonego Ryzyka wystąpienia poważnej awarii przemysłowej z wykorzystaniem zakupionego sprzętu dla inspektorów, wspomagającego działania kontrolne</vt:lpstr>
      <vt:lpstr>2. Cel procedury  Głównym celem procedury jest ustalenie jednolitych zasad prowadzenia przez Inspekcję Ochrony Środowiska planowych kontroli w terenie, zakładów zakwalifikowanych jako: - Zakłady Dużego Ryzyka wystąpienia poważnej awarii przemysłowej, - Zakłady Zwiększonego Ryzyka wystąpienia poważnej awarii przemysłowej</vt:lpstr>
      <vt:lpstr>3. Przedmiot i zakres procedury Przedmiotem procedury jest przedstawienie sposobu przygotowania oraz przeprowadzania kontroli planowych kompleksowych i problemowych zakładów ZDR oraz ZZR, uwzględniającej ogólne zasady prowadzenia kontroli przez Inspekcję Ochrony Środowiska. Propozycja: wyłączyć z procedury przygotowanie do kontroli, i umieścić ją w procedurze 3. Programowanie kontroli, w celu nie dublowania zapisów w poszczególnych częściach dokumentacji Systemu Kontroli</vt:lpstr>
      <vt:lpstr>Pkt 4 procedury – Terminologia W punkcie tym zacytowano podstawowe definicje i pojęcia dot. poważnych awarii, określone w ustawie Prawo ochrony środowiska W związku z faktem, że wszystkie te definicje są zapisane w Poś, wydaje się zbędne powielanie ich w tej dokumentacji – propozycja: usunąć z dokumentu   </vt:lpstr>
      <vt:lpstr>Pkt 5 Odpowiedzialność i uprawnienia W punkcie tym opisano ogólną odpowiedzialność wojewódzkiego inspektora ochrony środowiska, inspektora przeprowadzającego kontrolę oraz kierownika komórki inspekcyjnej. W związku z faktem, że są to ogólne stwierdzenia dotyczące wszystkich kontroli, wydaje się zbędne zapisywanie ich w tej dokumentacji – propozycja: usunąć z dokumentu   </vt:lpstr>
      <vt:lpstr>6. Sposób postępowania. 6.1.Warunki ogólne. 6.1.1. Zidentyfikowanie zakładu jako obiektu stwarzającego zagrożenie awarią. 1. Zakłady o Dużym Ryzyku (ZDR),  Zakłady o Zwiększonym Ryzyku (ZZR). 2. Procedura identyfikacji.   </vt:lpstr>
      <vt:lpstr>6.1.2. Współpraca z prowadzącym zakład stwarzający zagrożenie wystąpienia awarii. Ustalenie sposobu przekazywania informacji i dokumentów istotnych w procesie prowadzenia czynności, a w szczególności: 1. przez prowadzącego ZDR: - dokumentacji zgłoszenia (notyfikacji), - programu zapobiegania awariom (PZA),   </vt:lpstr>
      <vt:lpstr>- wdrożonego systemu bezpieczeństwa,  - raportu o bezpieczeństwie, - zatwierdzenia raportu o bezpieczeństwie, - wewnętrznego planu operacyjno-ratowniczego, - zewnętrznego planu operacyjno-ratowniczego (jeśli jest wymagany),  - dokumentów z przeprowadzonych w kontrolowanym okresie analiz, ćwiczeń oraz wprowadzonych zmian w ruchu, technologii i organizacji zakładu.   </vt:lpstr>
      <vt:lpstr>2. przez prowadzącego ZZR: - dokumentacji zgłoszenia (notyfikacji), - programu zapobiegania awariom wraz z systemem bezpieczeństwa gwarantującym ochronę ludzi i środowiska, stanowiącym element ogólnego systemu zarządzania zakładem (PZA), - dokumentów z przeprowadzonych w kontrolowanym okresie analiz, ćwiczeń oraz wprowadzonych zmian w ruchu, technologii i organizacji zakładu.   </vt:lpstr>
      <vt:lpstr>6.1.3. Terminy. Wymagana częstotliwość wykonywania kontroli wynosi: - Zakłady Dużego Ryzyka -  kontrola kompleksowa w terenie zakładów raz w roku (nie rzadziej niż co 12 miesięcy), - Zakłady Zwiększonego Ryzyka - kontrola kompleksowa w terenie zakładów co najmniej raz na 2 lata (nie rzadziej niż co 24 miesiące).    </vt:lpstr>
      <vt:lpstr>Propozycja dot. pkt. Terminy. Informacja o ustawowym obowiązku kontroli ZDR i ZZR i jej częstotliwości wykorzystywana jest podczas planowania kontroli przez planistę. Dlatego też nie jest zasadne umieszczanie jej w procedurze wykonywania kontroli ZDR i ZZR – propozycja: usunąć z tej procedury.  </vt:lpstr>
      <vt:lpstr>6.1.4. Narzędzia wspomagające. Podczas wykonywania czynności kontrolnych inspektor posiada do dyspozycji: - program kontroli - bazy danych SPIRS, program PSPA - podręczny sprzęt pomiarowy do szybkiej oceny emisji (zrzutów) do środowiska - laptop - GPS - aparat fotograficzny - skaner - drukarka</vt:lpstr>
      <vt:lpstr>6.2. Kontrola zakładu Przeprowadzenie kontroli w zakładzie zakwalifikowanym jako ZDR lub ZZR określone zostało jako konsekwencja następujących działań: - przygotowania do kontroli/określenia celów kontroli - przeprowadzenia kontroli - zakończenia kontroli - postępowania pokontrolnego  </vt:lpstr>
      <vt:lpstr>Przygotowanie do kontroli/określenie celów kontroli. Jest to procedura określona w odrębnych dokumentach Systemu Kontroli:  - przygotowanie do kontroli określone jest w procedurze programowania kontroli; - określanie celów kontroli prowadzone jest przez planistę przy planowaniu kontroli w oparciu o procedurę planowania kontroli Propozycja: nie powielać dokumentów – usunąć z procedury zapisy dot. przygotowania do kontroli.  </vt:lpstr>
      <vt:lpstr> Podczas prowadzenia czynności kontrolnych inspektor dokonuje weryfikacji danych  zawartych w części protokołu dotyczącej identyfikacji kontrolowanego zakładu oraz ustaleń kontroli, opisuje stan faktyczny stwierdzony podczas kontroli, zgodny z zakresem kontroli oraz zbiera materiały dowodowe.  </vt:lpstr>
      <vt:lpstr> Na podstawie opisanego stanu faktycznego i zebranego materiału dowodowego sporządza protokół kontroli, który podczas ostatniej wizyty na terenie kontrolowanego zakładu przedstawia osobom upoważnionym do jego reprezentowania. </vt:lpstr>
      <vt:lpstr> Dokumentowanie ustaleń do protokołu powinno mieć zachowaną następującą kolejność: - stwierdzenie faktu - ustalenie dokumentu źródłowego - potwierdzenie dokumentu źródłowego - adnotacja w protokole </vt:lpstr>
      <vt:lpstr>Sposób postępowania w zakresie przygotowania, kontroli oraz działań pokontrolnych zakładów ZDR i ZZR przedstawiony jako uzyskany wynik weryfikacji danych pożądanych oraz danych posiadanych opisano w formie tabelarycznej</vt:lpstr>
      <vt:lpstr>Slajd 20</vt:lpstr>
      <vt:lpstr>Slajd 21</vt:lpstr>
      <vt:lpstr>Slajd 22</vt:lpstr>
      <vt:lpstr>Slajd 23</vt:lpstr>
      <vt:lpstr>Slajd 24</vt:lpstr>
      <vt:lpstr>Slajd 25</vt:lpstr>
      <vt:lpstr>Propozycja : Przenieść zwarte w tabeli zagadnienia dot. przygotowania do kontroli do rozdziału 3 dokumentacji SK – „Programowanie kontroli”, ujednolicić formę zapisów w tym rozdziale dokumentacji SK. </vt:lpstr>
      <vt:lpstr>Slajd 27</vt:lpstr>
      <vt:lpstr>Slajd 28</vt:lpstr>
      <vt:lpstr>Slajd 29</vt:lpstr>
      <vt:lpstr>Slajd 30</vt:lpstr>
      <vt:lpstr> Równocześnie kontrola winna być realizowana poprzez sprawdzenie systemów technicznych, organizacyjnych i kierowniczych zastosowanych przez prowadzącego zakład ZDR i ZZR</vt:lpstr>
      <vt:lpstr>Kontrola winna wykazać, że w zakładzie: - określono i zidentyfikowano wszystkie niebezpieczeństwa poważnych awarii, - dokonano oceny ich wpływu na człowieka i środowisko naturalne, - niebezpieczeństwa zostały wyeliminowane lub ich skutki złagodzone, - istnieje wyraźne powiązanie pomiędzy określonymi niebezpieczeństwami, a zastosowanymi środkami zapobiegawczymi i łagodzącymi skutki awarii,  </vt:lpstr>
      <vt:lpstr>- środki zapobiegawcze są w stanie wyeliminować przewidywane awarie, które mogłyby prowadzić do poważnych wypadków, - środki łagodzące są w stanie ograniczyć skutki przewidywalnych awarii, - środki te uwzględniają pełny cykl eksploatacji danej instalacji, łącznie z fazą jej bezpiecznej likwidacji.  </vt:lpstr>
      <vt:lpstr>7. Kwalifikacje Kwalifikacje inspektorów wynikają z przepisów odrębnych.  8. Prowadzone dokumenty 8.1. Protokół kontroli problemowej w przypadku kontroli sprawdzającej – Dokument 1.4.1.1. 8.2. Protokół kontroli kompleksowej (auditowej) – Dokument 1.4.1.2.     </vt:lpstr>
      <vt:lpstr>Procedury i dokumenty związane: 9.1. Procedura planowania kontroli – Dokument 2.1. 9.2. Procedura sporządzania programu kontroli – Dokument 3.1. 9.3. Dokumentowanie czynności kontrolnych - procedura ogólna – Dokument 1.4. 9.4. Narzędzia pomocnicze do programowania kontroli – Dokument 3.2. 9.5. Tabela kwartalnego planu kontroli – Dokument 2.1.2.     </vt:lpstr>
      <vt:lpstr>10. Przypadek szczególny Niniejsza procedura nie obowiązuje w przypadku: 10.1. Prowadzenia kontroli interwencyjnej, 10.2. Prowadzenia kontroli inwestycyjnej, 10.3. Prowadzenia kontroli związanej z wystąpieniem poważnej awarii, 10.4. Prowadzenia kontroli w zakładach pozostałych – Potencjalnych Sprawcach Poważnych Awarii      </vt:lpstr>
      <vt:lpstr>Załącznik do procedury 1.3.1.5. Zasady wykonywania kontroli Zakładów Dużego Ryzyka i Zakładów Zwiększonego Ryzyka …   „Przykładowe dane pożądane charakteryzujące zakład oraz pytania kontrolne dla zakładów ZDR i ZZR”     </vt:lpstr>
      <vt:lpstr>Dane pożądane charakteryzujące zakład oraz istniejące zagrożenie.   I. DANE OGÓLNE: Nazwa zakładu Regon Województwo   Informacje te zawarte są w ISWK Gmina   -  propozycja: usunąć z tego dokumentu Powiat Kod Miejscowość Ulica E-mail Telefony kontaktowe      </vt:lpstr>
      <vt:lpstr>Dane pożądane charakteryzujące zakład oraz istniejące zagrożenie.  II. CHARAKTERYSYTKA: Rodzaj przemysłu Opis procesu technologicznego  Wskazanie instalacji i działań zakładu stwarzających zagrożenie, Ocena zagrożenia Modernizacja/zmiany-plany i realizacja Powyższe zagadnienia zawarte są w ISWK oraz w procedurze przeprowadzania kontroli ZDR i ZZR -  propozycja: usunąć z tego dokumentu       </vt:lpstr>
      <vt:lpstr>Dane pożądane charakteryzujące zakład oraz istniejące zagrożenie.   III. LOKALIZACJA: Opis lokalizacji Współrzędne geograficzne Wykaz i opis terenów zagrożonych Opis obszarów na których może wystąpić poważna awaria, Powyższe zagadnienia zawarte są w dokumentacji zakładów ZDR i ZZR, której konieczność analizy zapisana jest w procedurze przeprowadzania kontroli  -  propozycja: usunąć z tego dokumentu       </vt:lpstr>
      <vt:lpstr>Dane pożądane charakteryzujące zakład oraz istniejące zagrożenie.  V. MATERIAŁY NIEBEZPIECZNE: Występujące substancje Numer ONZ/CAS substancji Klasyfikacja substancji Max. przewidywalne ilości magazynowanej substancji niebezpiecznej [Mg] Powyższe zagadnienia zawarte są w zgłoszeniu zakładów do kategorii ZDR i ZZR, analiza zgłoszenia zapisana jest w procedurze przeprowadzania kontroli ZDR i ZZR -  propozycja: usunąć z tego dokumentu       </vt:lpstr>
      <vt:lpstr>Dane pożądane charakteryzujące zakład oraz istniejące zagrożenie.  VI. IDENTYFIKACJA I RATOWNICTWO Identyfikacja i analiza ryzyka awarii oraz metody zapobiegania, Opis scenariuszy poważnych awarii, przyczyn inicjujących oraz warunków ich wystąpienia, Ocena zasięgu i konsekwencji zidentyfikowanych możliwych zdarzeń, Opis parametrów technicznych i sprzętu służącego do zabezpieczenia instalacji, Środki zapobiegawcze i interwencyjne służące ograniczeniu konsekwencji awarii, Organizacja alarmowania i powiadamiania. Powyższe zagadnienia zawarte są w dokumentacji zakładów ZDR i ZZR – PZA, WPOR, RoB. Konieczność analizy tych dokumentów zapisana jest w procedurze przeprowadzania kontroli  -  propozycja: usunąć z tego dokumentu       </vt:lpstr>
      <vt:lpstr>Dane pożądane charakteryzujące zakład oraz istniejące zagrożenie.   I. DANE OGÓLNE II. CHARAKTERYSYTKA III. LOKALIZACJA V. MATERIAŁY NIEBEZPIECZNE VI. IDENTYFIKACJA I RATOWNICTWO Propozycja najdalej idąca: Zrezygnować z powyższego dokumentu, który zwiększa obszerność „Zasad wykonywania kontroli ZDR i ZZR” a powiela zagadnienia opisane już w ISWK i procedurze wykonywania kontroli.</vt:lpstr>
      <vt:lpstr>Pytania kontrolne i zagadnienia do kontroli zakładów ZDR i ZZR. Lista pytań kontrolnych zawiera: - 18 pytań głównych; - 19 zagadnień dot. spraw organizacyjno-kadrowych; - 17 zagadnień dot. systemu dokumentacji oraz analizy zagrożeń   </vt:lpstr>
      <vt:lpstr>Pytania kontrolne i zagadnienia do kontroli zakładów ZDR i ZZR. Pytania główne: 18. Czy w opracowanym Raporcie o bezpieczeństwie wykazano, że: 1) prowadzący zakład o dużym ryzyku jest przygotowany do stosowania programu zapobiegania awariom i do zwalczania awarii przemysłowych, 2) zakład spełnia warunki do wdrożenia systemu bezpieczeństwa, o którym mowa w art. 252 POŚ, 3) zostały przeanalizowane możliwości wystąpienia awarii przemysłowej i podjęto środki konieczne do ich wyeliminowania, </vt:lpstr>
      <vt:lpstr>Pytania kontrolne i zagadnienia do kontroli zakładów ZDR i ZZR. 4) rozwiązania projektowe instalacji, w której znajduje się substancja niebezpieczna, jej wykonanie oraz funkcjonowanie zapewniają bezpieczeństwo, 5) zostały opracowane wewnętrzne plany operacyjno-ratownicze oraz dostarczono informacje do opracowania zewnętrznych planów operacyjno-ratowniczych.   Te zagadnienia należy sprawdzić na etapie uzgadniania Raportu o bezpieczeństwie przez WIOŚ, przed zatwierdzeniem go przez KW PSP – propozycja: usunąć 18 pytanie z listy pytań kontrolnych. </vt:lpstr>
      <vt:lpstr>Pytania kontrolne i zagadnienia do kontroli zakładów ZDR i ZZR. Dane organizacyjno-kadrowe w zakresie: 5. Przypisania zadań osobom, które odzwierciedlają adekwatne umiejętności i ich zdolności niezbędne do ich realizacji. Wydaje się, że inspektorzy nie mają kompetencji do oceny umiejętności i zdolności innych osób w tym zakresie – propozycja: usunąć pkt 5 z tej listy.</vt:lpstr>
      <vt:lpstr>Pytania kontrolne i zagadnienia do kontroli zakładów ZDR i ZZR. Propozycja ogólna dot. Listy pytań i zagadnień do kontroli: Przenieść listę pytań i zagadnień kontrolnych do tej części dokumentacji SK, gdzie zawarte są Listy kontrolne (rozdział 3 „Programowanie kontroli”) -  ujednolicić jej formę zgodnie z pozostałymi listami kontrolnymi.  </vt:lpstr>
      <vt:lpstr>Podsumowanie propozycji zmian: 1. Wyłączyć z procedury 1.3.1.5. elementy przygotowania do kontroli, i umieścić je w procedurze 3. Programowanie kontroli, w celu nie dublowania zapisów w poszczególnych częściach dokumentacji Systemu Kontroli. 2. Usunąć pkt 4 procedury – „Terminologia”, w związku z faktem, że wszystkie zwarte w nim definicje są zapisane w Poś więc wydaje się zbędne powielanie ich w tej dokumentacji. 3. Usunąć pkt 5 „Odpowiedzialność i uprawnienia”, ponieważ zawarte są w nim ogólne stwierdzenia dotyczące wszystkich kontroli. Wydaje się zbędne zapisywanie ich w tej dokumentacji szczegółowej, niepotrzebnie zwiększające jej obszerność.                    </vt:lpstr>
      <vt:lpstr>Podsumowanie propozycji zmian: 4. Usunąć z procedury pkt 6.1.3. „Terminy” - informacja o ustawowym obowiązku kontroli ZDR i ZZR i jej częstotliwości wykorzystywana jest podczas planowania kontroli przez planistę. Dlatego też wydaje się zbędne umieszczanie jej w procedurze wykonywania kontroli ZDR i ZZR. 5. Usunąć z pkt. 6.2. „Kontrola zakładu” zapisy dot. przygotowania do kontroli/określenia celów kontroli. Jest to procedura określona w odrębnych dokumentach Systemu Kontroli: - przygotowanie do kontroli zawiera procedura programowania kontroli; - określanie celów kontroli prowadzone jest przez planistę przy planowaniu kontroli w oparciu o procedurę planowania kontroli – nie powielać zapisów SK                       </vt:lpstr>
      <vt:lpstr>Podsumowanie propozycji zmian: 6. Przenieść zagadnienia zwarte w tabeli punktu 6.2. „Kontrola zakładu”, dotyczące przygotowania do kontroli, do rozdziału 3 dokumentacji SK – „Programowanie kontroli”, ujednolicić formę przeniesionych zapisów, zgodnie  formą zastosowaną w tym rozdziale SK.  7. Usunąć „Dane pożądane” z załącznika do „Zasad wykonywania kontroli ZDR i ZZR…” - jest to powielanie zagadnienia opisanego już w ISWK i procedurze wykonywania kontroli.                       </vt:lpstr>
      <vt:lpstr>Podsumowanie propozycji zmian: 8. Usunąć pytanie 18 z listy pytań kontrolnych – zagadnienia zawarte w tym pytaniu należy sprawdzić na etapie uzgadniania Raportu o bezpieczeństwie przez WIOŚ, przed zatwierdzeniem go przez KW PSP.  9. Usunąć zagadnienie nr 5 z listy „Danych organizacyjno-kadrowych”  -  inspektorzy nie mają kompetencji do oceny umiejętności i zdolności osób do realizacji powierzonych im zadań.                       </vt:lpstr>
      <vt:lpstr>Podsumowanie propozycji zmian: 10. Przenieść listę pytań i zagadnień kontrolnych do tej części dokumentacji SK, gdzie zawarte są Listy kontrolne (rozdział 3 „Programowanie kontroli”) -  ujednolicić jej formę zgodnie z pozostałymi listami kontrolnymi.                        </vt:lpstr>
      <vt:lpstr>Podsumowanie propozycji zmian: 11. Ustalenia w protokole kontroli zapisywać według następującego schematu: - Informacje ogólne (ZDR i ZZR) - Zgłoszenie zakładu do kategorii ZDR/ZZR - art. 250 Poś - Program zapobiegania awariom (ZDR i ZZR) - art. 251 - System Bezpieczeństwa (ZDR) - art. 252 - Raport o bezpieczeństwie (ZDR) - art. 253 - Wewnętrzny Plan Operacyjno-Ratowniczy (ZDR) - art. 261 - Zewnętrzny Plan Operacyjno-Ratowniczy (ZDR) - art. 261 - Wykaz substancji niebezpiecznych (ZDR) - art. 263 - Realizacja zarządzeń pokontrolnych (ZDR i ZZR)                     </vt:lpstr>
      <vt:lpstr>Slajd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Grzegorz Rusinek</dc:creator>
  <cp:lastModifiedBy>grusinek</cp:lastModifiedBy>
  <cp:revision>663</cp:revision>
  <dcterms:created xsi:type="dcterms:W3CDTF">2013-06-04T07:25:46Z</dcterms:created>
  <dcterms:modified xsi:type="dcterms:W3CDTF">2013-11-07T08:38:28Z</dcterms:modified>
</cp:coreProperties>
</file>