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7" r:id="rId2"/>
    <p:sldId id="328" r:id="rId3"/>
    <p:sldId id="296" r:id="rId4"/>
    <p:sldId id="303" r:id="rId5"/>
    <p:sldId id="304" r:id="rId6"/>
    <p:sldId id="305" r:id="rId7"/>
    <p:sldId id="306" r:id="rId8"/>
    <p:sldId id="307" r:id="rId9"/>
    <p:sldId id="308"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297" r:id="rId25"/>
    <p:sldId id="298" r:id="rId26"/>
    <p:sldId id="299" r:id="rId27"/>
    <p:sldId id="300" r:id="rId28"/>
    <p:sldId id="290" r:id="rId29"/>
    <p:sldId id="291" r:id="rId30"/>
    <p:sldId id="301" r:id="rId31"/>
    <p:sldId id="352" r:id="rId32"/>
    <p:sldId id="302" r:id="rId33"/>
    <p:sldId id="292" r:id="rId34"/>
    <p:sldId id="293" r:id="rId35"/>
    <p:sldId id="294" r:id="rId36"/>
    <p:sldId id="284" r:id="rId37"/>
    <p:sldId id="285" r:id="rId38"/>
    <p:sldId id="286" r:id="rId39"/>
    <p:sldId id="287" r:id="rId40"/>
    <p:sldId id="288" r:id="rId41"/>
    <p:sldId id="278" r:id="rId42"/>
    <p:sldId id="281" r:id="rId43"/>
    <p:sldId id="282" r:id="rId44"/>
    <p:sldId id="327" r:id="rId45"/>
    <p:sldId id="325" r:id="rId46"/>
    <p:sldId id="326" r:id="rId47"/>
    <p:sldId id="329" r:id="rId48"/>
    <p:sldId id="340" r:id="rId49"/>
    <p:sldId id="341" r:id="rId50"/>
    <p:sldId id="342" r:id="rId51"/>
    <p:sldId id="343" r:id="rId52"/>
    <p:sldId id="336" r:id="rId53"/>
    <p:sldId id="337" r:id="rId54"/>
    <p:sldId id="338" r:id="rId55"/>
    <p:sldId id="339" r:id="rId56"/>
    <p:sldId id="332" r:id="rId57"/>
    <p:sldId id="333" r:id="rId58"/>
    <p:sldId id="334" r:id="rId59"/>
    <p:sldId id="335" r:id="rId60"/>
    <p:sldId id="331" r:id="rId61"/>
    <p:sldId id="330" r:id="rId62"/>
    <p:sldId id="277" r:id="rId63"/>
    <p:sldId id="357" r:id="rId64"/>
    <p:sldId id="356" r:id="rId65"/>
    <p:sldId id="344" r:id="rId66"/>
    <p:sldId id="345" r:id="rId67"/>
    <p:sldId id="346" r:id="rId68"/>
    <p:sldId id="347" r:id="rId69"/>
    <p:sldId id="348" r:id="rId70"/>
    <p:sldId id="349" r:id="rId71"/>
    <p:sldId id="350" r:id="rId72"/>
    <p:sldId id="351" r:id="rId73"/>
    <p:sldId id="358" r:id="rId74"/>
    <p:sldId id="324" r:id="rId75"/>
    <p:sldId id="260" r:id="rId76"/>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42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B1532FAB-CD3E-46EA-9AFB-F8D4F521836E}" type="datetimeFigureOut">
              <a:rPr lang="pl-PL"/>
              <a:pPr>
                <a:defRPr/>
              </a:pPr>
              <a:t>2013-11-02</a:t>
            </a:fld>
            <a:endParaRPr lang="pl-PL"/>
          </a:p>
        </p:txBody>
      </p:sp>
      <p:sp>
        <p:nvSpPr>
          <p:cNvPr id="5" name="Symbol zastępczy stopki 4"/>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3C28A51A-5416-4393-A1B5-C7B803082FD0}"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ytuł 1"/>
          <p:cNvSpPr txBox="1">
            <a:spLocks/>
          </p:cNvSpPr>
          <p:nvPr/>
        </p:nvSpPr>
        <p:spPr>
          <a:xfrm>
            <a:off x="107950" y="188913"/>
            <a:ext cx="6264275" cy="1295400"/>
          </a:xfrm>
          <a:prstGeom prst="rect">
            <a:avLst/>
          </a:prstGeom>
        </p:spPr>
        <p:txBody>
          <a:bodyPr>
            <a:normAutofit/>
          </a:bodyPr>
          <a:lstStyle/>
          <a:p>
            <a:pPr algn="ctr" fontAlgn="auto">
              <a:spcAft>
                <a:spcPts val="0"/>
              </a:spcAft>
              <a:defRPr/>
            </a:pPr>
            <a:r>
              <a:rPr lang="pl-PL" sz="2000" dirty="0">
                <a:latin typeface="+mj-lt"/>
                <a:ea typeface="+mj-ea"/>
                <a:cs typeface="+mj-cs"/>
              </a:rPr>
              <a:t>Monitoring efektów realizacji Projektu PL0100 „Wzrost efektywności działalności Inspekcji Ochrony Środowiska, na podstawie doświadczeń norweskich”</a:t>
            </a:r>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ytuł 1"/>
          <p:cNvSpPr>
            <a:spLocks noGrp="1"/>
          </p:cNvSpPr>
          <p:nvPr>
            <p:ph type="ctrTitle" idx="4294967295"/>
          </p:nvPr>
        </p:nvSpPr>
        <p:spPr bwMode="auto">
          <a:xfrm>
            <a:off x="395288" y="1628775"/>
            <a:ext cx="8424862" cy="1901825"/>
          </a:xfrm>
          <a:prstGeom prst="rect">
            <a:avLst/>
          </a:prstGeom>
          <a:ln>
            <a:miter lim="800000"/>
            <a:headEnd/>
            <a:tailEnd/>
          </a:ln>
        </p:spPr>
        <p:txBody>
          <a:bodyPr/>
          <a:lstStyle/>
          <a:p>
            <a:pPr eaLnBrk="1" hangingPunct="1">
              <a:defRPr/>
            </a:pPr>
            <a:r>
              <a:rPr lang="pl-PL" sz="3200" b="1" smtClean="0">
                <a:solidFill>
                  <a:srgbClr val="008000"/>
                </a:solidFill>
                <a:effectLst>
                  <a:outerShdw blurRad="38100" dist="38100" dir="2700000" algn="tl">
                    <a:srgbClr val="C0C0C0"/>
                  </a:outerShdw>
                </a:effectLst>
                <a:latin typeface="Bookman Old Style" pitchFamily="18" charset="0"/>
              </a:rPr>
              <a:t>ZASADY WYKONYWANIA KONTROLI PLANOWYCH I POZAPLANOWYCH </a:t>
            </a:r>
            <a:br>
              <a:rPr lang="pl-PL" sz="3200" b="1" smtClean="0">
                <a:solidFill>
                  <a:srgbClr val="008000"/>
                </a:solidFill>
                <a:effectLst>
                  <a:outerShdw blurRad="38100" dist="38100" dir="2700000" algn="tl">
                    <a:srgbClr val="C0C0C0"/>
                  </a:outerShdw>
                </a:effectLst>
                <a:latin typeface="Bookman Old Style" pitchFamily="18" charset="0"/>
              </a:rPr>
            </a:br>
            <a:r>
              <a:rPr lang="pl-PL" sz="3200" b="1" smtClean="0">
                <a:solidFill>
                  <a:srgbClr val="008000"/>
                </a:solidFill>
                <a:effectLst>
                  <a:outerShdw blurRad="38100" dist="38100" dir="2700000" algn="tl">
                    <a:srgbClr val="C0C0C0"/>
                  </a:outerShdw>
                </a:effectLst>
                <a:latin typeface="Bookman Old Style" pitchFamily="18" charset="0"/>
              </a:rPr>
              <a:t>Z WYJAZDEM W TEREN   </a:t>
            </a:r>
            <a:r>
              <a:rPr lang="pl-PL" sz="4000" b="1" smtClean="0">
                <a:solidFill>
                  <a:srgbClr val="008000"/>
                </a:solidFill>
                <a:effectLst>
                  <a:outerShdw blurRad="38100" dist="38100" dir="2700000" algn="tl">
                    <a:srgbClr val="C0C0C0"/>
                  </a:outerShdw>
                </a:effectLst>
                <a:latin typeface="Bookman Old Style" pitchFamily="18" charset="0"/>
              </a:rPr>
              <a:t/>
            </a:r>
            <a:br>
              <a:rPr lang="pl-PL" sz="4000" b="1" smtClean="0">
                <a:solidFill>
                  <a:srgbClr val="008000"/>
                </a:solidFill>
                <a:effectLst>
                  <a:outerShdw blurRad="38100" dist="38100" dir="2700000" algn="tl">
                    <a:srgbClr val="C0C0C0"/>
                  </a:outerShdw>
                </a:effectLst>
                <a:latin typeface="Bookman Old Style" pitchFamily="18" charset="0"/>
              </a:rPr>
            </a:br>
            <a:r>
              <a:rPr lang="pl-PL" sz="2800" b="1" smtClean="0">
                <a:solidFill>
                  <a:schemeClr val="folHlink"/>
                </a:solidFill>
                <a:effectLst>
                  <a:outerShdw blurRad="38100" dist="38100" dir="2700000" algn="tl">
                    <a:srgbClr val="C0C0C0"/>
                  </a:outerShdw>
                </a:effectLst>
                <a:latin typeface="Bookman Old Style" pitchFamily="18" charset="0"/>
              </a:rPr>
              <a:t>Warsztat II </a:t>
            </a:r>
            <a:r>
              <a:rPr lang="pl-PL" sz="2800" b="1" i="1" smtClean="0">
                <a:solidFill>
                  <a:schemeClr val="folHlink"/>
                </a:solidFill>
                <a:effectLst>
                  <a:outerShdw blurRad="38100" dist="38100" dir="2700000" algn="tl">
                    <a:srgbClr val="C0C0C0"/>
                  </a:outerShdw>
                </a:effectLst>
                <a:latin typeface="Bookman Old Style" pitchFamily="18" charset="0"/>
              </a:rPr>
              <a:t>– Procedowanie </a:t>
            </a:r>
            <a:br>
              <a:rPr lang="pl-PL" sz="2800" b="1" i="1" smtClean="0">
                <a:solidFill>
                  <a:schemeClr val="folHlink"/>
                </a:solidFill>
                <a:effectLst>
                  <a:outerShdw blurRad="38100" dist="38100" dir="2700000" algn="tl">
                    <a:srgbClr val="C0C0C0"/>
                  </a:outerShdw>
                </a:effectLst>
                <a:latin typeface="Bookman Old Style" pitchFamily="18" charset="0"/>
              </a:rPr>
            </a:br>
            <a:r>
              <a:rPr lang="pl-PL" sz="2800" b="1" i="1" smtClean="0">
                <a:solidFill>
                  <a:schemeClr val="folHlink"/>
                </a:solidFill>
                <a:effectLst>
                  <a:outerShdw blurRad="38100" dist="38100" dir="2700000" algn="tl">
                    <a:srgbClr val="C0C0C0"/>
                  </a:outerShdw>
                </a:effectLst>
                <a:latin typeface="Bookman Old Style" pitchFamily="18" charset="0"/>
              </a:rPr>
              <a:t>i przeprowadzanie kontroli </a:t>
            </a:r>
            <a:br>
              <a:rPr lang="pl-PL" sz="2800" b="1" i="1" smtClean="0">
                <a:solidFill>
                  <a:schemeClr val="folHlink"/>
                </a:solidFill>
                <a:effectLst>
                  <a:outerShdw blurRad="38100" dist="38100" dir="2700000" algn="tl">
                    <a:srgbClr val="C0C0C0"/>
                  </a:outerShdw>
                </a:effectLst>
                <a:latin typeface="Bookman Old Style" pitchFamily="18" charset="0"/>
              </a:rPr>
            </a:br>
            <a:r>
              <a:rPr lang="pl-PL" sz="2800" b="1" i="1" smtClean="0">
                <a:solidFill>
                  <a:schemeClr val="folHlink"/>
                </a:solidFill>
                <a:effectLst>
                  <a:outerShdw blurRad="38100" dist="38100" dir="2700000" algn="tl">
                    <a:srgbClr val="C0C0C0"/>
                  </a:outerShdw>
                </a:effectLst>
                <a:latin typeface="Bookman Old Style" pitchFamily="18" charset="0"/>
              </a:rPr>
              <a:t>z wykorzystaniem ISWK </a:t>
            </a:r>
            <a:br>
              <a:rPr lang="pl-PL" sz="2800" b="1" i="1" smtClean="0">
                <a:solidFill>
                  <a:schemeClr val="folHlink"/>
                </a:solidFill>
                <a:effectLst>
                  <a:outerShdw blurRad="38100" dist="38100" dir="2700000" algn="tl">
                    <a:srgbClr val="C0C0C0"/>
                  </a:outerShdw>
                </a:effectLst>
                <a:latin typeface="Bookman Old Style" pitchFamily="18" charset="0"/>
              </a:rPr>
            </a:br>
            <a:r>
              <a:rPr lang="pl-PL" sz="2800" b="1" i="1" smtClean="0">
                <a:solidFill>
                  <a:schemeClr val="folHlink"/>
                </a:solidFill>
                <a:effectLst>
                  <a:outerShdw blurRad="38100" dist="38100" dir="2700000" algn="tl">
                    <a:srgbClr val="C0C0C0"/>
                  </a:outerShdw>
                </a:effectLst>
                <a:latin typeface="Bookman Old Style" pitchFamily="18" charset="0"/>
              </a:rPr>
              <a:t>realizowanego w ramach Działania 3</a:t>
            </a:r>
            <a:r>
              <a:rPr lang="pl-PL" sz="2800" b="1" i="1" smtClean="0">
                <a:solidFill>
                  <a:schemeClr val="folHlink"/>
                </a:solidFill>
                <a:effectLst>
                  <a:outerShdw blurRad="38100" dist="38100" dir="2700000" algn="tl">
                    <a:srgbClr val="C0C0C0"/>
                  </a:outerShdw>
                </a:effectLst>
                <a:latin typeface="Arial" charset="0"/>
              </a:rPr>
              <a:t>  </a:t>
            </a:r>
            <a:r>
              <a:rPr lang="pl-PL" sz="2800" b="1" smtClean="0">
                <a:solidFill>
                  <a:schemeClr val="folHlink"/>
                </a:solidFill>
                <a:effectLst>
                  <a:outerShdw blurRad="38100" dist="38100" dir="2700000" algn="tl">
                    <a:srgbClr val="C0C0C0"/>
                  </a:outerShdw>
                </a:effectLst>
                <a:latin typeface="Arial" charset="0"/>
              </a:rPr>
              <a:t> </a:t>
            </a:r>
            <a:r>
              <a:rPr lang="pl-PL" sz="2800" b="1" i="1" smtClean="0">
                <a:solidFill>
                  <a:schemeClr val="folHlink"/>
                </a:solidFill>
                <a:effectLst>
                  <a:outerShdw blurRad="38100" dist="38100" dir="2700000" algn="tl">
                    <a:srgbClr val="C0C0C0"/>
                  </a:outerShdw>
                </a:effectLst>
                <a:latin typeface="Bookman Old Style" pitchFamily="18" charset="0"/>
              </a:rPr>
              <a:t> </a:t>
            </a:r>
            <a:r>
              <a:rPr lang="pl-PL" sz="2800" b="1" smtClean="0">
                <a:solidFill>
                  <a:schemeClr val="folHlink"/>
                </a:solidFill>
                <a:effectLst>
                  <a:outerShdw blurRad="38100" dist="38100" dir="2700000" algn="tl">
                    <a:srgbClr val="C0C0C0"/>
                  </a:outerShdw>
                </a:effectLst>
                <a:latin typeface="Bookman Old Style" pitchFamily="18" charset="0"/>
              </a:rPr>
              <a:t>  </a:t>
            </a:r>
            <a:br>
              <a:rPr lang="pl-PL" sz="2800" b="1" smtClean="0">
                <a:solidFill>
                  <a:schemeClr val="folHlink"/>
                </a:solidFill>
                <a:effectLst>
                  <a:outerShdw blurRad="38100" dist="38100" dir="2700000" algn="tl">
                    <a:srgbClr val="C0C0C0"/>
                  </a:outerShdw>
                </a:effectLst>
                <a:latin typeface="Bookman Old Style" pitchFamily="18" charset="0"/>
              </a:rPr>
            </a:br>
            <a:r>
              <a:rPr lang="pl-PL" sz="2800" b="1" smtClean="0">
                <a:solidFill>
                  <a:schemeClr val="folHlink"/>
                </a:solidFill>
                <a:effectLst>
                  <a:outerShdw blurRad="38100" dist="38100" dir="2700000" algn="tl">
                    <a:srgbClr val="C0C0C0"/>
                  </a:outerShdw>
                </a:effectLst>
                <a:latin typeface="Bookman Old Style" pitchFamily="18" charset="0"/>
              </a:rPr>
              <a:t>5-8.11.2013 r.</a:t>
            </a:r>
            <a:endParaRPr lang="pl-PL" sz="4000" b="1" smtClean="0">
              <a:solidFill>
                <a:schemeClr val="folHlink"/>
              </a:solidFill>
              <a:effectLst>
                <a:outerShdw blurRad="38100" dist="38100" dir="2700000" algn="tl">
                  <a:srgbClr val="C0C0C0"/>
                </a:outerShdw>
              </a:effectLst>
              <a:latin typeface="Bookman Old Style" pitchFamily="18" charset="0"/>
            </a:endParaRPr>
          </a:p>
        </p:txBody>
      </p:sp>
      <p:sp>
        <p:nvSpPr>
          <p:cNvPr id="3074" name="Podtytuł 2"/>
          <p:cNvSpPr>
            <a:spLocks noGrp="1"/>
          </p:cNvSpPr>
          <p:nvPr>
            <p:ph type="subTitle" idx="4294967295"/>
          </p:nvPr>
        </p:nvSpPr>
        <p:spPr bwMode="auto">
          <a:xfrm>
            <a:off x="2484438" y="5157788"/>
            <a:ext cx="6400800" cy="1392237"/>
          </a:xfrm>
          <a:prstGeom prst="rect">
            <a:avLst/>
          </a:prstGeom>
          <a:noFill/>
          <a:ln>
            <a:miter lim="800000"/>
            <a:headEnd/>
            <a:tailEnd/>
          </a:ln>
        </p:spPr>
        <p:txBody>
          <a:bodyPr/>
          <a:lstStyle/>
          <a:p>
            <a:pPr marL="0" indent="0" algn="r" eaLnBrk="1" hangingPunct="1">
              <a:buFont typeface="Arial" charset="0"/>
              <a:buNone/>
            </a:pPr>
            <a:r>
              <a:rPr lang="pl-PL" sz="2400" b="1" smtClean="0">
                <a:solidFill>
                  <a:schemeClr val="hlink"/>
                </a:solidFill>
                <a:latin typeface="Arial" charset="0"/>
              </a:rPr>
              <a:t>Wiesław Steinke</a:t>
            </a:r>
          </a:p>
          <a:p>
            <a:pPr marL="0" indent="0" algn="r" eaLnBrk="1" hangingPunct="1">
              <a:buFont typeface="Arial" charset="0"/>
              <a:buNone/>
            </a:pPr>
            <a:r>
              <a:rPr lang="pl-PL" sz="2400" b="1" smtClean="0">
                <a:solidFill>
                  <a:schemeClr val="hlink"/>
                </a:solidFill>
                <a:latin typeface="Arial" charset="0"/>
              </a:rPr>
              <a:t>Wojewódzki Inspektorat Ochrony Środowiska w Szczecinie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90000"/>
              </a:lnSpc>
            </a:pPr>
            <a:r>
              <a:rPr lang="pl-PL" sz="2800" b="1" smtClean="0">
                <a:solidFill>
                  <a:schemeClr val="hlink"/>
                </a:solidFill>
              </a:rPr>
              <a:t>Już na etapie wstępnym inspektor ustala rodzaj przedsiębiorcy, określony w art. 83 ust. 1 ustawy </a:t>
            </a:r>
            <a:br>
              <a:rPr lang="pl-PL" sz="2800" b="1" smtClean="0">
                <a:solidFill>
                  <a:schemeClr val="hlink"/>
                </a:solidFill>
              </a:rPr>
            </a:br>
            <a:r>
              <a:rPr lang="pl-PL" sz="2800" b="1" smtClean="0">
                <a:solidFill>
                  <a:schemeClr val="hlink"/>
                </a:solidFill>
              </a:rPr>
              <a:t>o swobodzie działalności gospodarczej, w celu określenia limitu liczby dni kontroli w skali roku kalendarzowego.</a:t>
            </a:r>
          </a:p>
          <a:p>
            <a:pPr>
              <a:lnSpc>
                <a:spcPct val="90000"/>
              </a:lnSpc>
            </a:pPr>
            <a:r>
              <a:rPr lang="pl-PL" sz="2800" b="1" smtClean="0">
                <a:solidFill>
                  <a:schemeClr val="hlink"/>
                </a:solidFill>
              </a:rPr>
              <a:t>Inspektor, podejmując kontrolę, przestrzega ograniczeń określonych w ustawie o swobodzie działalności gospodarczej, dotyczących m.in. rozpoczęcia kontroli (nie wcześniej niż 7 dni, ale nie później niż 30 dni od dnia odebrania przez przedsiębiorcę zawiadomienia o zamiarze wszczęcia kontroli).</a:t>
            </a:r>
            <a:r>
              <a:rPr lang="pl-PL" sz="2600" b="1" smtClean="0">
                <a:solidFill>
                  <a:schemeClr val="hlink"/>
                </a:solidFill>
              </a:rPr>
              <a:t> </a:t>
            </a:r>
            <a:endParaRPr lang="pl-PL" sz="2600" b="1" i="1"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9">
                                            <p:txEl>
                                              <p:pRg st="0" end="0"/>
                                            </p:txEl>
                                          </p:spTgt>
                                        </p:tgtEl>
                                        <p:attrNameLst>
                                          <p:attrName>style.visibility</p:attrName>
                                        </p:attrNameLst>
                                      </p:cBhvr>
                                      <p:to>
                                        <p:strVal val="visible"/>
                                      </p:to>
                                    </p:set>
                                    <p:anim calcmode="lin" valueType="num">
                                      <p:cBhvr additive="base">
                                        <p:cTn id="7" dur="500" fill="hold"/>
                                        <p:tgtEl>
                                          <p:spTgt spid="122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89">
                                            <p:txEl>
                                              <p:pRg st="1" end="1"/>
                                            </p:txEl>
                                          </p:spTgt>
                                        </p:tgtEl>
                                        <p:attrNameLst>
                                          <p:attrName>style.visibility</p:attrName>
                                        </p:attrNameLst>
                                      </p:cBhvr>
                                      <p:to>
                                        <p:strVal val="visible"/>
                                      </p:to>
                                    </p:set>
                                    <p:anim calcmode="lin" valueType="num">
                                      <p:cBhvr additive="base">
                                        <p:cTn id="13" dur="500" fill="hold"/>
                                        <p:tgtEl>
                                          <p:spTgt spid="1228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W związku z tym przekazanie zawiadomienia musi być odpowiednio potwierdzone podpisem i pieczęcią upoważnionego pracownika zakładu lub zwrotnym potwierdzeniem odbioru.</a:t>
            </a:r>
          </a:p>
          <a:p>
            <a:r>
              <a:rPr lang="pl-PL" sz="2800" b="1" smtClean="0">
                <a:solidFill>
                  <a:schemeClr val="hlink"/>
                </a:solidFill>
              </a:rPr>
              <a:t>Inspektor może odstąpić od tej procedury, w przypadku zgłoszenia przez kontrolowanego lub osobę przez niego upoważnioną wniosku w trybie art. 79 ust. 5 ustawy </a:t>
            </a:r>
            <a:r>
              <a:rPr lang="pl-PL" sz="2800" b="1" smtClean="0">
                <a:solidFill>
                  <a:schemeClr val="hlink"/>
                </a:solidFill>
                <a:latin typeface="Arial" charset="0"/>
              </a:rPr>
              <a:t/>
            </a:r>
            <a:br>
              <a:rPr lang="pl-PL" sz="2800" b="1" smtClean="0">
                <a:solidFill>
                  <a:schemeClr val="hlink"/>
                </a:solidFill>
                <a:latin typeface="Arial" charset="0"/>
              </a:rPr>
            </a:br>
            <a:r>
              <a:rPr lang="pl-PL" sz="2800" b="1" smtClean="0">
                <a:solidFill>
                  <a:schemeClr val="hlink"/>
                </a:solidFill>
              </a:rPr>
              <a:t>o swobodzie działalności gospodarczej </a:t>
            </a:r>
            <a:r>
              <a:rPr lang="pl-PL" sz="2800" b="1" i="1" smtClean="0">
                <a:solidFill>
                  <a:schemeClr val="hlink"/>
                </a:solidFill>
              </a:rPr>
              <a:t>(na wniosek przedsiębiorcy kontrola może być wszczęta przed upływem 7 dni od dnia doręczenia zawiadomienia).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3">
                                            <p:txEl>
                                              <p:pRg st="0" end="0"/>
                                            </p:txEl>
                                          </p:spTgt>
                                        </p:tgtEl>
                                        <p:attrNameLst>
                                          <p:attrName>style.visibility</p:attrName>
                                        </p:attrNameLst>
                                      </p:cBhvr>
                                      <p:to>
                                        <p:strVal val="visible"/>
                                      </p:to>
                                    </p:set>
                                    <p:anim calcmode="lin" valueType="num">
                                      <p:cBhvr additive="base">
                                        <p:cTn id="7" dur="500" fill="hold"/>
                                        <p:tgtEl>
                                          <p:spTgt spid="133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3">
                                            <p:txEl>
                                              <p:pRg st="1" end="1"/>
                                            </p:txEl>
                                          </p:spTgt>
                                        </p:tgtEl>
                                        <p:attrNameLst>
                                          <p:attrName>style.visibility</p:attrName>
                                        </p:attrNameLst>
                                      </p:cBhvr>
                                      <p:to>
                                        <p:strVal val="visible"/>
                                      </p:to>
                                    </p:set>
                                    <p:anim calcmode="lin" valueType="num">
                                      <p:cBhvr additive="base">
                                        <p:cTn id="13" dur="500" fill="hold"/>
                                        <p:tgtEl>
                                          <p:spTgt spid="133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90000"/>
              </a:lnSpc>
              <a:buFont typeface="Arial" charset="0"/>
              <a:buNone/>
            </a:pPr>
            <a:r>
              <a:rPr lang="pl-PL" sz="2800" b="1" smtClean="0"/>
              <a:t>	</a:t>
            </a:r>
            <a:r>
              <a:rPr lang="pl-PL" sz="2800" b="1" smtClean="0">
                <a:solidFill>
                  <a:schemeClr val="folHlink"/>
                </a:solidFill>
              </a:rPr>
              <a:t>KROK II</a:t>
            </a:r>
            <a:endParaRPr lang="cs-CZ" sz="2800" b="1" smtClean="0">
              <a:solidFill>
                <a:schemeClr val="folHlink"/>
              </a:solidFill>
            </a:endParaRPr>
          </a:p>
          <a:p>
            <a:pPr>
              <a:lnSpc>
                <a:spcPct val="90000"/>
              </a:lnSpc>
            </a:pPr>
            <a:r>
              <a:rPr lang="cs-CZ" sz="2800" b="1" smtClean="0">
                <a:solidFill>
                  <a:schemeClr val="hlink"/>
                </a:solidFill>
              </a:rPr>
              <a:t>W przypadku utrudniania inspektorowi wejścia na teren zakładu w celu wykonywania kontroli, inspektor informuje osoby utrudniające o odpowiedzialności karnej </a:t>
            </a:r>
            <a:br>
              <a:rPr lang="cs-CZ" sz="2800" b="1" smtClean="0">
                <a:solidFill>
                  <a:schemeClr val="hlink"/>
                </a:solidFill>
              </a:rPr>
            </a:br>
            <a:r>
              <a:rPr lang="cs-CZ" sz="2800" b="1" smtClean="0">
                <a:solidFill>
                  <a:schemeClr val="hlink"/>
                </a:solidFill>
              </a:rPr>
              <a:t>w trybie art. 225 Kodeksu karnego. Jeśli to nie odnosi skutku, inspektor sporządza notatkę służbową, w której odnotowuje ten fakt. </a:t>
            </a:r>
          </a:p>
          <a:p>
            <a:pPr>
              <a:lnSpc>
                <a:spcPct val="90000"/>
              </a:lnSpc>
            </a:pPr>
            <a:r>
              <a:rPr lang="cs-CZ" sz="2800" b="1" smtClean="0">
                <a:solidFill>
                  <a:schemeClr val="hlink"/>
                </a:solidFill>
              </a:rPr>
              <a:t>W takim przypadku wojewódzki inspektor ochrony środowiska może wystąpić do właściwego miejscowo komendata policji z prośbą o pomoc w umożliwieniu przeprowadzenia czynności kontrolnych.</a:t>
            </a:r>
            <a:r>
              <a:rPr lang="cs-CZ" sz="2800" smtClean="0">
                <a:solidFill>
                  <a:schemeClr val="hlink"/>
                </a:solidFill>
              </a:rPr>
              <a:t> </a:t>
            </a:r>
            <a:endParaRPr lang="pl-PL" sz="2800" smtClean="0">
              <a:solidFill>
                <a:schemeClr val="hlink"/>
              </a:solidFill>
            </a:endParaRPr>
          </a:p>
        </p:txBody>
      </p:sp>
      <p:pic>
        <p:nvPicPr>
          <p:cNvPr id="14338" name="Picture 13" descr="policjant"/>
          <p:cNvPicPr>
            <a:picLocks noChangeAspect="1" noChangeArrowheads="1"/>
          </p:cNvPicPr>
          <p:nvPr/>
        </p:nvPicPr>
        <p:blipFill>
          <a:blip r:embed="rId2"/>
          <a:srcRect/>
          <a:stretch>
            <a:fillRect/>
          </a:stretch>
        </p:blipFill>
        <p:spPr bwMode="auto">
          <a:xfrm>
            <a:off x="6804025" y="0"/>
            <a:ext cx="1871663" cy="23034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7">
                                            <p:txEl>
                                              <p:pRg st="1" end="1"/>
                                            </p:txEl>
                                          </p:spTgt>
                                        </p:tgtEl>
                                        <p:attrNameLst>
                                          <p:attrName>style.visibility</p:attrName>
                                        </p:attrNameLst>
                                      </p:cBhvr>
                                      <p:to>
                                        <p:strVal val="visible"/>
                                      </p:to>
                                    </p:set>
                                    <p:animEffect transition="in" filter="slide(fromBottom)">
                                      <p:cBhvr>
                                        <p:cTn id="7" dur="500"/>
                                        <p:tgtEl>
                                          <p:spTgt spid="1433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7">
                                            <p:txEl>
                                              <p:pRg st="2" end="2"/>
                                            </p:txEl>
                                          </p:spTgt>
                                        </p:tgtEl>
                                        <p:attrNameLst>
                                          <p:attrName>style.visibility</p:attrName>
                                        </p:attrNameLst>
                                      </p:cBhvr>
                                      <p:to>
                                        <p:strVal val="visible"/>
                                      </p:to>
                                    </p:set>
                                    <p:animEffect transition="in" filter="slide(fromBottom)">
                                      <p:cBhvr>
                                        <p:cTn id="12" dur="500"/>
                                        <p:tgtEl>
                                          <p:spTgt spid="143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body" idx="4294967295"/>
          </p:nvPr>
        </p:nvSpPr>
        <p:spPr bwMode="auto">
          <a:xfrm>
            <a:off x="0" y="1196975"/>
            <a:ext cx="9144000" cy="5287963"/>
          </a:xfrm>
          <a:prstGeom prst="rect">
            <a:avLst/>
          </a:prstGeom>
          <a:noFill/>
          <a:ln>
            <a:miter lim="800000"/>
            <a:headEnd/>
            <a:tailEnd/>
          </a:ln>
        </p:spPr>
        <p:txBody>
          <a:bodyPr/>
          <a:lstStyle/>
          <a:p>
            <a:pPr>
              <a:lnSpc>
                <a:spcPct val="90000"/>
              </a:lnSpc>
              <a:buFont typeface="Arial" charset="0"/>
              <a:buNone/>
            </a:pPr>
            <a:r>
              <a:rPr lang="pl-PL" sz="2800" b="1" smtClean="0"/>
              <a:t>	</a:t>
            </a:r>
            <a:r>
              <a:rPr lang="pl-PL" sz="2800" b="1" smtClean="0">
                <a:solidFill>
                  <a:schemeClr val="folHlink"/>
                </a:solidFill>
              </a:rPr>
              <a:t>KROK III</a:t>
            </a:r>
          </a:p>
          <a:p>
            <a:pPr>
              <a:lnSpc>
                <a:spcPct val="90000"/>
              </a:lnSpc>
            </a:pPr>
            <a:r>
              <a:rPr lang="pl-PL" sz="2800" b="1" smtClean="0">
                <a:solidFill>
                  <a:schemeClr val="hlink"/>
                </a:solidFill>
              </a:rPr>
              <a:t>Rozpoczynając kontrolę, inspektor lub kierujący zespołem kontrolnym przedstawia stałe upoważnienie do kontroli wraz z legitymacją służbową. </a:t>
            </a:r>
          </a:p>
          <a:p>
            <a:pPr>
              <a:lnSpc>
                <a:spcPct val="90000"/>
              </a:lnSpc>
            </a:pPr>
            <a:r>
              <a:rPr lang="pl-PL" sz="2800" b="1" smtClean="0">
                <a:solidFill>
                  <a:schemeClr val="hlink"/>
                </a:solidFill>
              </a:rPr>
              <a:t>W przypadku kontroli przedsiębiorcy, okazuje także imienne upoważnienie wydane przez wojewódzkiego inspektora ochrony środowiska na podstawie art. 79 ust.1 ustawy o swobodzie działalności gospodarczej. </a:t>
            </a:r>
          </a:p>
          <a:p>
            <a:pPr>
              <a:lnSpc>
                <a:spcPct val="90000"/>
              </a:lnSpc>
            </a:pPr>
            <a:r>
              <a:rPr lang="pl-PL" sz="2800" b="1" smtClean="0">
                <a:solidFill>
                  <a:schemeClr val="hlink"/>
                </a:solidFill>
              </a:rPr>
              <a:t>Zapoznaje kontrolowanego lub osobę przez niego upoważnioną, z zakresem kontroli, ustala </a:t>
            </a:r>
            <a:br>
              <a:rPr lang="pl-PL" sz="2800" b="1" smtClean="0">
                <a:solidFill>
                  <a:schemeClr val="hlink"/>
                </a:solidFill>
              </a:rPr>
            </a:br>
            <a:r>
              <a:rPr lang="pl-PL" sz="2800" b="1" smtClean="0">
                <a:solidFill>
                  <a:schemeClr val="hlink"/>
                </a:solidFill>
              </a:rPr>
              <a:t>w porozumieniu z nim kolejne dni pracy inspektora lub zespołu kontrolnego na terenie zakładu.</a:t>
            </a:r>
            <a:r>
              <a:rPr lang="pl-PL" sz="2800" b="1"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1">
                                            <p:txEl>
                                              <p:pRg st="1" end="1"/>
                                            </p:txEl>
                                          </p:spTgt>
                                        </p:tgtEl>
                                        <p:attrNameLst>
                                          <p:attrName>style.visibility</p:attrName>
                                        </p:attrNameLst>
                                      </p:cBhvr>
                                      <p:to>
                                        <p:strVal val="visible"/>
                                      </p:to>
                                    </p:set>
                                    <p:anim calcmode="lin" valueType="num">
                                      <p:cBhvr additive="base">
                                        <p:cTn id="7" dur="500" fill="hold"/>
                                        <p:tgtEl>
                                          <p:spTgt spid="1536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1">
                                            <p:txEl>
                                              <p:pRg st="2" end="2"/>
                                            </p:txEl>
                                          </p:spTgt>
                                        </p:tgtEl>
                                        <p:attrNameLst>
                                          <p:attrName>style.visibility</p:attrName>
                                        </p:attrNameLst>
                                      </p:cBhvr>
                                      <p:to>
                                        <p:strVal val="visible"/>
                                      </p:to>
                                    </p:set>
                                    <p:anim calcmode="lin" valueType="num">
                                      <p:cBhvr additive="base">
                                        <p:cTn id="13" dur="500" fill="hold"/>
                                        <p:tgtEl>
                                          <p:spTgt spid="1536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1">
                                            <p:txEl>
                                              <p:pRg st="3" end="3"/>
                                            </p:txEl>
                                          </p:spTgt>
                                        </p:tgtEl>
                                        <p:attrNameLst>
                                          <p:attrName>style.visibility</p:attrName>
                                        </p:attrNameLst>
                                      </p:cBhvr>
                                      <p:to>
                                        <p:strVal val="visible"/>
                                      </p:to>
                                    </p:set>
                                    <p:anim calcmode="lin" valueType="num">
                                      <p:cBhvr additive="base">
                                        <p:cTn id="19" dur="500" fill="hold"/>
                                        <p:tgtEl>
                                          <p:spTgt spid="1536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80000"/>
              </a:lnSpc>
            </a:pPr>
            <a:r>
              <a:rPr lang="pl-PL" sz="2800" b="1" smtClean="0">
                <a:solidFill>
                  <a:schemeClr val="hlink"/>
                </a:solidFill>
              </a:rPr>
              <a:t>Informuje kontrolowanego o odpowiedzialności, obowiązkach i przysługujących mu prawach. </a:t>
            </a:r>
          </a:p>
          <a:p>
            <a:pPr>
              <a:lnSpc>
                <a:spcPct val="80000"/>
              </a:lnSpc>
            </a:pPr>
            <a:r>
              <a:rPr lang="pl-PL" sz="2800" b="1" smtClean="0">
                <a:solidFill>
                  <a:schemeClr val="hlink"/>
                </a:solidFill>
              </a:rPr>
              <a:t>Kontrolowany lub osoba przez niego upoważniona podpisuje imienne upoważnienie do kontroli, którego jeden egzemplarz stanowi załącznik do protokołu kontroli.</a:t>
            </a:r>
            <a:endParaRPr lang="cs-CZ" sz="2800" b="1" smtClean="0">
              <a:solidFill>
                <a:schemeClr val="hlink"/>
              </a:solidFill>
            </a:endParaRPr>
          </a:p>
          <a:p>
            <a:pPr>
              <a:lnSpc>
                <a:spcPct val="80000"/>
              </a:lnSpc>
            </a:pPr>
            <a:r>
              <a:rPr lang="cs-CZ" sz="2800" b="1" smtClean="0">
                <a:solidFill>
                  <a:schemeClr val="folHlink"/>
                </a:solidFill>
              </a:rPr>
              <a:t>UWAGA: Każda zmiana dotycząca: - inspektorów upoważnionych do wykonywania kontroli, - zakresu przedmiotowego kontroli, - miejsca wykonywania czynności kontrolnych, wymaga każdorazowo wydania odrębnego upoważnienia. Zmiany te nie mogą prowadzić do wydłużenia przewidywanego wcześniej terminu zakończenia kontroli.</a:t>
            </a:r>
            <a:endParaRPr lang="pl-PL" sz="2800" b="1" smtClean="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 calcmode="lin" valueType="num">
                                      <p:cBhvr additive="base">
                                        <p:cTn id="7" dur="500" fill="hold"/>
                                        <p:tgtEl>
                                          <p:spTgt spid="1638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5">
                                            <p:txEl>
                                              <p:pRg st="1" end="1"/>
                                            </p:txEl>
                                          </p:spTgt>
                                        </p:tgtEl>
                                        <p:attrNameLst>
                                          <p:attrName>style.visibility</p:attrName>
                                        </p:attrNameLst>
                                      </p:cBhvr>
                                      <p:to>
                                        <p:strVal val="visible"/>
                                      </p:to>
                                    </p:set>
                                    <p:anim calcmode="lin" valueType="num">
                                      <p:cBhvr additive="base">
                                        <p:cTn id="13" dur="500" fill="hold"/>
                                        <p:tgtEl>
                                          <p:spTgt spid="1638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5">
                                            <p:txEl>
                                              <p:pRg st="2" end="2"/>
                                            </p:txEl>
                                          </p:spTgt>
                                        </p:tgtEl>
                                        <p:attrNameLst>
                                          <p:attrName>style.visibility</p:attrName>
                                        </p:attrNameLst>
                                      </p:cBhvr>
                                      <p:to>
                                        <p:strVal val="visible"/>
                                      </p:to>
                                    </p:set>
                                    <p:anim calcmode="lin" valueType="num">
                                      <p:cBhvr additive="base">
                                        <p:cTn id="19" dur="500" fill="hold"/>
                                        <p:tgtEl>
                                          <p:spTgt spid="1638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90000"/>
              </a:lnSpc>
            </a:pPr>
            <a:r>
              <a:rPr lang="cs-CZ" sz="2800" b="1" smtClean="0">
                <a:solidFill>
                  <a:schemeClr val="hlink"/>
                </a:solidFill>
              </a:rPr>
              <a:t>Zgodnie z art. 83 ust. 3 ustawy o swobodzie dziłalności gospodarczej, przedłużenie czasu trwania kontroli jest możliwe jedynie z przyczyn niezależnych od organu kontrolującego i wymaga uzasadnienia na piśmie.</a:t>
            </a:r>
          </a:p>
          <a:p>
            <a:pPr>
              <a:lnSpc>
                <a:spcPct val="90000"/>
              </a:lnSpc>
            </a:pPr>
            <a:r>
              <a:rPr lang="cs-CZ" sz="2800" b="1" smtClean="0">
                <a:solidFill>
                  <a:schemeClr val="hlink"/>
                </a:solidFill>
              </a:rPr>
              <a:t>Uzasadnienie to, podpisane przez wojewódzkiego inspektora ochrony  środowiska, doręcza się przedsiębiorcy i wpisuje do książki kontroli, przed podjęciem dalszych czynności kontrolnych. </a:t>
            </a:r>
          </a:p>
          <a:p>
            <a:pPr>
              <a:lnSpc>
                <a:spcPct val="90000"/>
              </a:lnSpc>
            </a:pPr>
            <a:r>
              <a:rPr lang="cs-CZ" sz="2800" b="1" smtClean="0">
                <a:solidFill>
                  <a:schemeClr val="hlink"/>
                </a:solidFill>
              </a:rPr>
              <a:t>Przedłużenie czasu trwania kontroli nie może prowadzić do przekroczenia terminów, które zostały określone </a:t>
            </a:r>
            <a:br>
              <a:rPr lang="cs-CZ" sz="2800" b="1" smtClean="0">
                <a:solidFill>
                  <a:schemeClr val="hlink"/>
                </a:solidFill>
              </a:rPr>
            </a:br>
            <a:r>
              <a:rPr lang="cs-CZ" sz="2800" b="1" smtClean="0">
                <a:solidFill>
                  <a:schemeClr val="hlink"/>
                </a:solidFill>
              </a:rPr>
              <a:t>w ustawie o swobodzie działalności gospodarczej.</a:t>
            </a:r>
            <a:endParaRPr lang="pl-PL" sz="2800" b="1"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animEffect transition="in" filter="checkerboard(across)">
                                      <p:cBhvr>
                                        <p:cTn id="7" dur="500"/>
                                        <p:tgtEl>
                                          <p:spTgt spid="174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09">
                                            <p:txEl>
                                              <p:pRg st="1" end="1"/>
                                            </p:txEl>
                                          </p:spTgt>
                                        </p:tgtEl>
                                        <p:attrNameLst>
                                          <p:attrName>style.visibility</p:attrName>
                                        </p:attrNameLst>
                                      </p:cBhvr>
                                      <p:to>
                                        <p:strVal val="visible"/>
                                      </p:to>
                                    </p:set>
                                    <p:animEffect transition="in" filter="checkerboard(across)">
                                      <p:cBhvr>
                                        <p:cTn id="12" dur="500"/>
                                        <p:tgtEl>
                                          <p:spTgt spid="174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409">
                                            <p:txEl>
                                              <p:pRg st="2" end="2"/>
                                            </p:txEl>
                                          </p:spTgt>
                                        </p:tgtEl>
                                        <p:attrNameLst>
                                          <p:attrName>style.visibility</p:attrName>
                                        </p:attrNameLst>
                                      </p:cBhvr>
                                      <p:to>
                                        <p:strVal val="visible"/>
                                      </p:to>
                                    </p:set>
                                    <p:animEffect transition="in" filter="checkerboard(across)">
                                      <p:cBhvr>
                                        <p:cTn id="17" dur="500"/>
                                        <p:tgtEl>
                                          <p:spTgt spid="174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cs-CZ" sz="2800" b="1" smtClean="0">
                <a:solidFill>
                  <a:schemeClr val="hlink"/>
                </a:solidFill>
              </a:rPr>
              <a:t>W przypadku kontroli dokumentów niejawnych konieczne jest posiadanie i okazanie przez inspektora imiennego </a:t>
            </a:r>
            <a:r>
              <a:rPr lang="cs-CZ" sz="2800" b="1" i="1" smtClean="0">
                <a:solidFill>
                  <a:schemeClr val="hlink"/>
                </a:solidFill>
              </a:rPr>
              <a:t>Poświadczenia bezpieczeństwa</a:t>
            </a:r>
            <a:r>
              <a:rPr lang="cs-CZ" sz="2800" b="1" smtClean="0">
                <a:solidFill>
                  <a:schemeClr val="hlink"/>
                </a:solidFill>
              </a:rPr>
              <a:t> upoważniającego do </a:t>
            </a:r>
            <a:r>
              <a:rPr lang="pl-PL" sz="2800" b="1" smtClean="0">
                <a:solidFill>
                  <a:schemeClr val="hlink"/>
                </a:solidFill>
              </a:rPr>
              <a:t>dostępu do informacji stanowiących tajemnicę służbową lub państwową, oznaczonych klauzulą niejawności.</a:t>
            </a:r>
          </a:p>
          <a:p>
            <a:r>
              <a:rPr lang="pl-PL" sz="2800" b="1" smtClean="0">
                <a:solidFill>
                  <a:schemeClr val="hlink"/>
                </a:solidFill>
              </a:rPr>
              <a:t>W przypadku kontroli podmiotu produkującego żywność, konieczne jest posiadanie przez inspektora i okazanie kontrolowanemu aktualnej pracowniczej książeczki zdrowia, dla celów sanitarno – epidemiologicznych.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3">
                                            <p:txEl>
                                              <p:pRg st="0" end="0"/>
                                            </p:txEl>
                                          </p:spTgt>
                                        </p:tgtEl>
                                        <p:attrNameLst>
                                          <p:attrName>style.visibility</p:attrName>
                                        </p:attrNameLst>
                                      </p:cBhvr>
                                      <p:to>
                                        <p:strVal val="visible"/>
                                      </p:to>
                                    </p:set>
                                    <p:animEffect transition="in" filter="checkerboard(across)">
                                      <p:cBhvr>
                                        <p:cTn id="7" dur="500"/>
                                        <p:tgtEl>
                                          <p:spTgt spid="184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3">
                                            <p:txEl>
                                              <p:pRg st="1" end="1"/>
                                            </p:txEl>
                                          </p:spTgt>
                                        </p:tgtEl>
                                        <p:attrNameLst>
                                          <p:attrName>style.visibility</p:attrName>
                                        </p:attrNameLst>
                                      </p:cBhvr>
                                      <p:to>
                                        <p:strVal val="visible"/>
                                      </p:to>
                                    </p:set>
                                    <p:animEffect transition="in" filter="checkerboard(across)">
                                      <p:cBhvr>
                                        <p:cTn id="12" dur="500"/>
                                        <p:tgtEl>
                                          <p:spTgt spid="184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90000"/>
              </a:lnSpc>
            </a:pPr>
            <a:r>
              <a:rPr lang="pl-PL" sz="2800" b="1" smtClean="0">
                <a:solidFill>
                  <a:schemeClr val="hlink"/>
                </a:solidFill>
              </a:rPr>
              <a:t>W przypadku, gdy kontrolowany lub osoba przez niego upoważniona, zwrócą się o ochronę danych na podstawie odrębnych ustaw (np.: art. 40 d ust. 1 i 2 ustawy </a:t>
            </a:r>
            <a:r>
              <a:rPr lang="pl-PL" sz="2800" b="1" smtClean="0">
                <a:solidFill>
                  <a:schemeClr val="hlink"/>
                </a:solidFill>
                <a:latin typeface="Arial" charset="0"/>
              </a:rPr>
              <a:t/>
            </a:r>
            <a:br>
              <a:rPr lang="pl-PL" sz="2800" b="1" smtClean="0">
                <a:solidFill>
                  <a:schemeClr val="hlink"/>
                </a:solidFill>
                <a:latin typeface="Arial" charset="0"/>
              </a:rPr>
            </a:br>
            <a:r>
              <a:rPr lang="pl-PL" sz="2800" b="1" smtClean="0">
                <a:solidFill>
                  <a:schemeClr val="hlink"/>
                </a:solidFill>
              </a:rPr>
              <a:t>o systemie oceny zgodności), inspektor wyłącza te dane </a:t>
            </a:r>
            <a:br>
              <a:rPr lang="pl-PL" sz="2800" b="1" smtClean="0">
                <a:solidFill>
                  <a:schemeClr val="hlink"/>
                </a:solidFill>
              </a:rPr>
            </a:br>
            <a:r>
              <a:rPr lang="pl-PL" sz="2800" b="1" smtClean="0">
                <a:solidFill>
                  <a:schemeClr val="hlink"/>
                </a:solidFill>
              </a:rPr>
              <a:t>z ogólnie dostępnego protokołu i wskazuje przyczynę nieujawniania niektórych uzyskanych w toku kontroli informacji zastrzeżonych przez kontrolowanego (informacje techniczne, technologiczne oraz organizacyjne przedsiębiorstwa).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body" idx="4294967295"/>
          </p:nvPr>
        </p:nvSpPr>
        <p:spPr bwMode="auto">
          <a:xfrm>
            <a:off x="0" y="1196975"/>
            <a:ext cx="9144000" cy="5661025"/>
          </a:xfrm>
          <a:prstGeom prst="rect">
            <a:avLst/>
          </a:prstGeom>
          <a:noFill/>
          <a:ln>
            <a:miter lim="800000"/>
            <a:headEnd/>
            <a:tailEnd/>
          </a:ln>
        </p:spPr>
        <p:txBody>
          <a:bodyPr/>
          <a:lstStyle/>
          <a:p>
            <a:pPr>
              <a:lnSpc>
                <a:spcPct val="90000"/>
              </a:lnSpc>
              <a:buFont typeface="Arial" charset="0"/>
              <a:buNone/>
            </a:pPr>
            <a:r>
              <a:rPr lang="pl-PL" sz="2600" b="1" smtClean="0"/>
              <a:t>	</a:t>
            </a:r>
            <a:r>
              <a:rPr lang="pl-PL" sz="2600" b="1" smtClean="0">
                <a:solidFill>
                  <a:schemeClr val="folHlink"/>
                </a:solidFill>
              </a:rPr>
              <a:t>KROK IV</a:t>
            </a:r>
          </a:p>
          <a:p>
            <a:pPr>
              <a:lnSpc>
                <a:spcPct val="90000"/>
              </a:lnSpc>
            </a:pPr>
            <a:r>
              <a:rPr lang="pl-PL" sz="2600" b="1" smtClean="0">
                <a:solidFill>
                  <a:schemeClr val="hlink"/>
                </a:solidFill>
              </a:rPr>
              <a:t>Inspektor dokonuje wpisu do książki kontroli, której posiadanie przez przedsiębiorcę jest wymagane zgodnie z art. 81 ust. 1 ustawy o swobodzie działalności gospodarczej.   </a:t>
            </a:r>
          </a:p>
          <a:p>
            <a:pPr>
              <a:lnSpc>
                <a:spcPct val="90000"/>
              </a:lnSpc>
            </a:pPr>
            <a:r>
              <a:rPr lang="pl-PL" sz="2600" b="1" smtClean="0">
                <a:solidFill>
                  <a:schemeClr val="hlink"/>
                </a:solidFill>
              </a:rPr>
              <a:t>Jeżeli już odbywa się inna kontrola, wówczas zgodnie z art. 82 ust. 2 ustawy, inspektor odstępuje od czynności kontrolnych </a:t>
            </a:r>
            <a:br>
              <a:rPr lang="pl-PL" sz="2600" b="1" smtClean="0">
                <a:solidFill>
                  <a:schemeClr val="hlink"/>
                </a:solidFill>
              </a:rPr>
            </a:br>
            <a:r>
              <a:rPr lang="pl-PL" sz="2600" b="1" smtClean="0">
                <a:solidFill>
                  <a:schemeClr val="hlink"/>
                </a:solidFill>
              </a:rPr>
              <a:t>i uzgadnia z przedsiębiorcą inny termin rozpoczęcia kontroli.</a:t>
            </a:r>
          </a:p>
          <a:p>
            <a:pPr>
              <a:lnSpc>
                <a:spcPct val="90000"/>
              </a:lnSpc>
            </a:pPr>
            <a:r>
              <a:rPr lang="pl-PL" sz="2600" b="1" smtClean="0">
                <a:solidFill>
                  <a:schemeClr val="hlink"/>
                </a:solidFill>
              </a:rPr>
              <a:t>Po upewnieniu się, że nie ma przeszkód formalnych, inspektor rozpoczyna kontrolę, fakt ten odnotowując w książce kontroli, która może mieć formę papierową lub elektroniczną.</a:t>
            </a:r>
          </a:p>
          <a:p>
            <a:pPr>
              <a:lnSpc>
                <a:spcPct val="90000"/>
              </a:lnSpc>
            </a:pPr>
            <a:r>
              <a:rPr lang="pl-PL" sz="2600" b="1" smtClean="0">
                <a:solidFill>
                  <a:schemeClr val="hlink"/>
                </a:solidFill>
              </a:rPr>
              <a:t>W przypadku, gdy przedsiębiorca nie posiada książki kontroli, inspektor informuje o konieczności jej założenia </a:t>
            </a:r>
            <a:br>
              <a:rPr lang="pl-PL" sz="2600" b="1" smtClean="0">
                <a:solidFill>
                  <a:schemeClr val="hlink"/>
                </a:solidFill>
              </a:rPr>
            </a:br>
            <a:r>
              <a:rPr lang="pl-PL" sz="2600" b="1" smtClean="0">
                <a:solidFill>
                  <a:schemeClr val="hlink"/>
                </a:solidFill>
              </a:rPr>
              <a:t>i prowadzenia.</a:t>
            </a:r>
            <a:r>
              <a:rPr lang="pl-PL" sz="2600" smtClean="0">
                <a:solidFill>
                  <a:schemeClr va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1">
                                            <p:txEl>
                                              <p:pRg st="1" end="1"/>
                                            </p:txEl>
                                          </p:spTgt>
                                        </p:tgtEl>
                                        <p:attrNameLst>
                                          <p:attrName>style.visibility</p:attrName>
                                        </p:attrNameLst>
                                      </p:cBhvr>
                                      <p:to>
                                        <p:strVal val="visible"/>
                                      </p:to>
                                    </p:set>
                                    <p:anim calcmode="lin" valueType="num">
                                      <p:cBhvr additive="base">
                                        <p:cTn id="7" dur="500" fill="hold"/>
                                        <p:tgtEl>
                                          <p:spTgt spid="2048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1">
                                            <p:txEl>
                                              <p:pRg st="2" end="2"/>
                                            </p:txEl>
                                          </p:spTgt>
                                        </p:tgtEl>
                                        <p:attrNameLst>
                                          <p:attrName>style.visibility</p:attrName>
                                        </p:attrNameLst>
                                      </p:cBhvr>
                                      <p:to>
                                        <p:strVal val="visible"/>
                                      </p:to>
                                    </p:set>
                                    <p:anim calcmode="lin" valueType="num">
                                      <p:cBhvr additive="base">
                                        <p:cTn id="13" dur="500" fill="hold"/>
                                        <p:tgtEl>
                                          <p:spTgt spid="2048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1">
                                            <p:txEl>
                                              <p:pRg st="3" end="3"/>
                                            </p:txEl>
                                          </p:spTgt>
                                        </p:tgtEl>
                                        <p:attrNameLst>
                                          <p:attrName>style.visibility</p:attrName>
                                        </p:attrNameLst>
                                      </p:cBhvr>
                                      <p:to>
                                        <p:strVal val="visible"/>
                                      </p:to>
                                    </p:set>
                                    <p:anim calcmode="lin" valueType="num">
                                      <p:cBhvr additive="base">
                                        <p:cTn id="19" dur="500" fill="hold"/>
                                        <p:tgtEl>
                                          <p:spTgt spid="2048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1">
                                            <p:txEl>
                                              <p:pRg st="4" end="4"/>
                                            </p:txEl>
                                          </p:spTgt>
                                        </p:tgtEl>
                                        <p:attrNameLst>
                                          <p:attrName>style.visibility</p:attrName>
                                        </p:attrNameLst>
                                      </p:cBhvr>
                                      <p:to>
                                        <p:strVal val="visible"/>
                                      </p:to>
                                    </p:set>
                                    <p:anim calcmode="lin" valueType="num">
                                      <p:cBhvr additive="base">
                                        <p:cTn id="25" dur="500" fill="hold"/>
                                        <p:tgtEl>
                                          <p:spTgt spid="2048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buFont typeface="Arial" charset="0"/>
              <a:buNone/>
            </a:pPr>
            <a:r>
              <a:rPr lang="pl-PL" b="1" smtClean="0"/>
              <a:t>	</a:t>
            </a:r>
            <a:r>
              <a:rPr lang="pl-PL" b="1" smtClean="0">
                <a:solidFill>
                  <a:schemeClr val="folHlink"/>
                </a:solidFill>
              </a:rPr>
              <a:t>KROK V</a:t>
            </a:r>
          </a:p>
          <a:p>
            <a:r>
              <a:rPr lang="pl-PL" b="1" smtClean="0">
                <a:solidFill>
                  <a:schemeClr val="hlink"/>
                </a:solidFill>
              </a:rPr>
              <a:t>W przypadku, gdy kontrolę będzie prowadził zespół kontrolny, wówczas kierujący zespołem przedstawia inspektorów biorących udział </a:t>
            </a:r>
            <a:br>
              <a:rPr lang="pl-PL" b="1" smtClean="0">
                <a:solidFill>
                  <a:schemeClr val="hlink"/>
                </a:solidFill>
              </a:rPr>
            </a:br>
            <a:r>
              <a:rPr lang="pl-PL" b="1" smtClean="0">
                <a:solidFill>
                  <a:schemeClr val="hlink"/>
                </a:solidFill>
              </a:rPr>
              <a:t>w kontroli oraz informuje kontrolowanego </a:t>
            </a:r>
            <a:br>
              <a:rPr lang="pl-PL" b="1" smtClean="0">
                <a:solidFill>
                  <a:schemeClr val="hlink"/>
                </a:solidFill>
              </a:rPr>
            </a:br>
            <a:r>
              <a:rPr lang="pl-PL" b="1" smtClean="0">
                <a:solidFill>
                  <a:schemeClr val="hlink"/>
                </a:solidFill>
              </a:rPr>
              <a:t>o zadaniach poszczególnych inspektorów.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buFont typeface="Arial" charset="0"/>
              <a:buNone/>
            </a:pPr>
            <a:endParaRPr lang="pl-PL" b="1" smtClean="0">
              <a:latin typeface="Arial" charset="0"/>
            </a:endParaRPr>
          </a:p>
          <a:p>
            <a:pPr algn="ctr">
              <a:buFont typeface="Arial" charset="0"/>
              <a:buNone/>
            </a:pPr>
            <a:r>
              <a:rPr lang="pl-PL" sz="3600" b="1" smtClean="0">
                <a:solidFill>
                  <a:schemeClr val="folHlink"/>
                </a:solidFill>
                <a:latin typeface="Arial" charset="0"/>
              </a:rPr>
              <a:t>KONTROLE PLANOWE </a:t>
            </a:r>
          </a:p>
          <a:p>
            <a:pPr algn="ctr">
              <a:buFont typeface="Arial" charset="0"/>
              <a:buNone/>
            </a:pPr>
            <a:r>
              <a:rPr lang="pl-PL" sz="3600" b="1" smtClean="0">
                <a:solidFill>
                  <a:schemeClr val="folHlink"/>
                </a:solidFill>
                <a:latin typeface="Arial" charset="0"/>
              </a:rPr>
              <a:t>Z WYJAZDEM W TEREN</a:t>
            </a:r>
          </a:p>
        </p:txBody>
      </p:sp>
      <p:sp>
        <p:nvSpPr>
          <p:cNvPr id="4098" name="Rectangle 9"/>
          <p:cNvSpPr>
            <a:spLocks noChangeArrowheads="1"/>
          </p:cNvSpPr>
          <p:nvPr/>
        </p:nvSpPr>
        <p:spPr bwMode="auto">
          <a:xfrm>
            <a:off x="0" y="2170113"/>
            <a:ext cx="9144000" cy="0"/>
          </a:xfrm>
          <a:prstGeom prst="rect">
            <a:avLst/>
          </a:prstGeom>
          <a:noFill/>
          <a:ln w="9525">
            <a:noFill/>
            <a:miter lim="800000"/>
            <a:headEnd/>
            <a:tailEnd/>
          </a:ln>
        </p:spPr>
        <p:txBody>
          <a:bodyPr wrap="none" anchor="ctr">
            <a:spAutoFit/>
          </a:bodyPr>
          <a:lstStyle/>
          <a:p>
            <a:endParaRPr lang="pl-PL">
              <a:latin typeface="Arial" charset="0"/>
            </a:endParaRPr>
          </a:p>
        </p:txBody>
      </p:sp>
      <p:pic>
        <p:nvPicPr>
          <p:cNvPr id="4099" name="Picture 5" descr="sherlock"/>
          <p:cNvPicPr>
            <a:picLocks noChangeAspect="1" noChangeArrowheads="1"/>
          </p:cNvPicPr>
          <p:nvPr/>
        </p:nvPicPr>
        <p:blipFill>
          <a:blip r:embed="rId2"/>
          <a:srcRect/>
          <a:stretch>
            <a:fillRect/>
          </a:stretch>
        </p:blipFill>
        <p:spPr bwMode="auto">
          <a:xfrm>
            <a:off x="3779838" y="3933825"/>
            <a:ext cx="1584325" cy="25193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ppt_w</p:attrName>
                                        </p:attrNameLst>
                                      </p:cBhvr>
                                      <p:tavLst>
                                        <p:tav tm="0">
                                          <p:val>
                                            <p:fltVal val="0"/>
                                          </p:val>
                                        </p:tav>
                                        <p:tav tm="100000">
                                          <p:val>
                                            <p:strVal val="#ppt_w"/>
                                          </p:val>
                                        </p:tav>
                                      </p:tavLst>
                                    </p:anim>
                                    <p:anim calcmode="lin" valueType="num">
                                      <p:cBhvr>
                                        <p:cTn id="8" dur="1000" fill="hold"/>
                                        <p:tgtEl>
                                          <p:spTgt spid="4099"/>
                                        </p:tgtEl>
                                        <p:attrNameLst>
                                          <p:attrName>ppt_h</p:attrName>
                                        </p:attrNameLst>
                                      </p:cBhvr>
                                      <p:tavLst>
                                        <p:tav tm="0">
                                          <p:val>
                                            <p:fltVal val="0"/>
                                          </p:val>
                                        </p:tav>
                                        <p:tav tm="100000">
                                          <p:val>
                                            <p:strVal val="#ppt_h"/>
                                          </p:val>
                                        </p:tav>
                                      </p:tavLst>
                                    </p:anim>
                                    <p:anim calcmode="lin" valueType="num">
                                      <p:cBhvr>
                                        <p:cTn id="9" dur="1000" fill="hold"/>
                                        <p:tgtEl>
                                          <p:spTgt spid="4099"/>
                                        </p:tgtEl>
                                        <p:attrNameLst>
                                          <p:attrName>style.rotation</p:attrName>
                                        </p:attrNameLst>
                                      </p:cBhvr>
                                      <p:tavLst>
                                        <p:tav tm="0">
                                          <p:val>
                                            <p:fltVal val="90"/>
                                          </p:val>
                                        </p:tav>
                                        <p:tav tm="100000">
                                          <p:val>
                                            <p:fltVal val="0"/>
                                          </p:val>
                                        </p:tav>
                                      </p:tavLst>
                                    </p:anim>
                                    <p:animEffect transition="in" filter="fade">
                                      <p:cBhvr>
                                        <p:cTn id="10"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80000"/>
              </a:lnSpc>
              <a:buFont typeface="Arial" charset="0"/>
              <a:buNone/>
            </a:pPr>
            <a:r>
              <a:rPr lang="pl-PL" sz="2800" b="1" smtClean="0"/>
              <a:t>	</a:t>
            </a:r>
            <a:r>
              <a:rPr lang="pl-PL" sz="2800" b="1" smtClean="0">
                <a:solidFill>
                  <a:schemeClr val="folHlink"/>
                </a:solidFill>
              </a:rPr>
              <a:t>KROK VI</a:t>
            </a:r>
          </a:p>
          <a:p>
            <a:pPr>
              <a:lnSpc>
                <a:spcPct val="80000"/>
              </a:lnSpc>
            </a:pPr>
            <a:r>
              <a:rPr lang="pl-PL" sz="2800" b="1" smtClean="0">
                <a:solidFill>
                  <a:schemeClr val="hlink"/>
                </a:solidFill>
              </a:rPr>
              <a:t>Kierujący zespołem kontrolnym lub inspektor, zwraca się do kontrolowanego lub osoby przez niego upoważnionej </a:t>
            </a:r>
            <a:br>
              <a:rPr lang="pl-PL" sz="2800" b="1" smtClean="0">
                <a:solidFill>
                  <a:schemeClr val="hlink"/>
                </a:solidFill>
              </a:rPr>
            </a:br>
            <a:r>
              <a:rPr lang="pl-PL" sz="2800" b="1" smtClean="0">
                <a:solidFill>
                  <a:schemeClr val="hlink"/>
                </a:solidFill>
              </a:rPr>
              <a:t>o wskazanie pracowników, którzy odpowiadają </a:t>
            </a:r>
            <a:br>
              <a:rPr lang="pl-PL" sz="2800" b="1" smtClean="0">
                <a:solidFill>
                  <a:schemeClr val="hlink"/>
                </a:solidFill>
              </a:rPr>
            </a:br>
            <a:r>
              <a:rPr lang="pl-PL" sz="2800" b="1" smtClean="0">
                <a:solidFill>
                  <a:schemeClr val="hlink"/>
                </a:solidFill>
              </a:rPr>
              <a:t>w zakładzie za zagadnienia w zakresie prowadzonych czynności kontrolnych.</a:t>
            </a:r>
          </a:p>
          <a:p>
            <a:pPr>
              <a:lnSpc>
                <a:spcPct val="80000"/>
              </a:lnSpc>
            </a:pPr>
            <a:r>
              <a:rPr lang="pl-PL" sz="2800" b="1" smtClean="0">
                <a:solidFill>
                  <a:schemeClr val="hlink"/>
                </a:solidFill>
              </a:rPr>
              <a:t>Wytypowani pracownicy są zobowiązani do przygotowania i przekazania niezbędnej dokumentacji, dotyczącej poszczególnych obszarów objętych kontrolą, złożenia wyjaśnień, uczestnictwa w oględzinach zakładu, obiektu lub instalacji (niezależnie od osoby wyznaczonej do reprezentowania kontrolowanego).</a:t>
            </a:r>
            <a:r>
              <a:rPr lang="pl-PL" sz="2800" smtClean="0">
                <a:solidFill>
                  <a:schemeClr va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29">
                                            <p:txEl>
                                              <p:pRg st="1" end="1"/>
                                            </p:txEl>
                                          </p:spTgt>
                                        </p:tgtEl>
                                        <p:attrNameLst>
                                          <p:attrName>style.visibility</p:attrName>
                                        </p:attrNameLst>
                                      </p:cBhvr>
                                      <p:to>
                                        <p:strVal val="visible"/>
                                      </p:to>
                                    </p:set>
                                    <p:anim calcmode="lin" valueType="num">
                                      <p:cBhvr additive="base">
                                        <p:cTn id="7" dur="500" fill="hold"/>
                                        <p:tgtEl>
                                          <p:spTgt spid="2252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2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29">
                                            <p:txEl>
                                              <p:pRg st="2" end="2"/>
                                            </p:txEl>
                                          </p:spTgt>
                                        </p:tgtEl>
                                        <p:attrNameLst>
                                          <p:attrName>style.visibility</p:attrName>
                                        </p:attrNameLst>
                                      </p:cBhvr>
                                      <p:to>
                                        <p:strVal val="visible"/>
                                      </p:to>
                                    </p:set>
                                    <p:anim calcmode="lin" valueType="num">
                                      <p:cBhvr additive="base">
                                        <p:cTn id="13" dur="500" fill="hold"/>
                                        <p:tgtEl>
                                          <p:spTgt spid="2252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2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gn="ctr">
              <a:buFont typeface="Arial" charset="0"/>
              <a:buNone/>
            </a:pPr>
            <a:r>
              <a:rPr lang="pl-PL" b="1" u="sng" smtClean="0">
                <a:solidFill>
                  <a:schemeClr val="folHlink"/>
                </a:solidFill>
              </a:rPr>
              <a:t>WYKONYWANIE KONTROLI</a:t>
            </a:r>
          </a:p>
          <a:p>
            <a:pPr>
              <a:buFont typeface="Arial" charset="0"/>
              <a:buNone/>
            </a:pPr>
            <a:r>
              <a:rPr lang="pl-PL" b="1" smtClean="0">
                <a:solidFill>
                  <a:schemeClr val="folHlink"/>
                </a:solidFill>
              </a:rPr>
              <a:t>	KROK VII </a:t>
            </a:r>
          </a:p>
          <a:p>
            <a:r>
              <a:rPr lang="pl-PL" b="1" smtClean="0">
                <a:solidFill>
                  <a:schemeClr val="hlink"/>
                </a:solidFill>
              </a:rPr>
              <a:t>Każdą kontrolę planową należy rozpocząć od sprawdzenia realizacji obowiązków, nałożonych </a:t>
            </a:r>
            <a:br>
              <a:rPr lang="pl-PL" b="1" smtClean="0">
                <a:solidFill>
                  <a:schemeClr val="hlink"/>
                </a:solidFill>
              </a:rPr>
            </a:br>
            <a:r>
              <a:rPr lang="pl-PL" b="1" smtClean="0">
                <a:solidFill>
                  <a:schemeClr val="hlink"/>
                </a:solidFill>
              </a:rPr>
              <a:t>na zakład w wyniku poprzednich kontroli wojewódzkiego inspektoratu ochrony środowiska (jeśli jest to kolejna kontrola).</a:t>
            </a:r>
            <a:r>
              <a:rPr lang="pl-PL"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buFont typeface="Arial" charset="0"/>
              <a:buNone/>
            </a:pPr>
            <a:r>
              <a:rPr lang="pl-PL" sz="2800" b="1" smtClean="0"/>
              <a:t>	</a:t>
            </a:r>
            <a:r>
              <a:rPr lang="pl-PL" sz="2800" b="1" smtClean="0">
                <a:solidFill>
                  <a:schemeClr val="folHlink"/>
                </a:solidFill>
              </a:rPr>
              <a:t>KROK VIII</a:t>
            </a:r>
            <a:endParaRPr lang="cs-CZ" sz="2800" b="1" smtClean="0">
              <a:solidFill>
                <a:schemeClr val="folHlink"/>
              </a:solidFill>
            </a:endParaRPr>
          </a:p>
          <a:p>
            <a:r>
              <a:rPr lang="cs-CZ" sz="2800" b="1" smtClean="0">
                <a:solidFill>
                  <a:schemeClr val="hlink"/>
                </a:solidFill>
              </a:rPr>
              <a:t>Sprawdzenie, czy są przestrzegane, wynikające z przepisów prawa oraz nałożone na zakład w drodze decyzji obowiązki, w zakresie korzystania ze środowiska. </a:t>
            </a:r>
            <a:endParaRPr lang="pl-PL" sz="2800" b="1" smtClean="0">
              <a:solidFill>
                <a:schemeClr val="hlink"/>
              </a:solidFill>
            </a:endParaRPr>
          </a:p>
          <a:p>
            <a:r>
              <a:rPr lang="pl-PL" sz="2800" b="1" smtClean="0">
                <a:solidFill>
                  <a:schemeClr val="hlink"/>
                </a:solidFill>
              </a:rPr>
              <a:t>W przypadku kontroli kompleksowej (auditowej) kontrolą należy objąć wszystkie zagadnienia, związane z działalnością zakładu w zakresie ochrony środowiska.</a:t>
            </a:r>
          </a:p>
          <a:p>
            <a:r>
              <a:rPr lang="pl-PL" sz="2800" b="1" smtClean="0">
                <a:solidFill>
                  <a:schemeClr val="hlink"/>
                </a:solidFill>
              </a:rPr>
              <a:t>Prowadząc kontrolę problemową, która swoim zakresem może obejmować jedno lub dwa zagadnienia, należy się skupić na celach, określonych w planie kontroli.</a:t>
            </a:r>
            <a:r>
              <a:rPr lang="pl-PL" sz="2800" smtClean="0">
                <a:solidFill>
                  <a:schemeClr va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577">
                                            <p:txEl>
                                              <p:pRg st="1" end="1"/>
                                            </p:txEl>
                                          </p:spTgt>
                                        </p:tgtEl>
                                        <p:attrNameLst>
                                          <p:attrName>style.visibility</p:attrName>
                                        </p:attrNameLst>
                                      </p:cBhvr>
                                      <p:to>
                                        <p:strVal val="visible"/>
                                      </p:to>
                                    </p:set>
                                    <p:animEffect transition="in" filter="slide(fromBottom)">
                                      <p:cBhvr>
                                        <p:cTn id="7" dur="500"/>
                                        <p:tgtEl>
                                          <p:spTgt spid="2457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4577">
                                            <p:txEl>
                                              <p:pRg st="2" end="2"/>
                                            </p:txEl>
                                          </p:spTgt>
                                        </p:tgtEl>
                                        <p:attrNameLst>
                                          <p:attrName>style.visibility</p:attrName>
                                        </p:attrNameLst>
                                      </p:cBhvr>
                                      <p:to>
                                        <p:strVal val="visible"/>
                                      </p:to>
                                    </p:set>
                                    <p:animEffect transition="in" filter="slide(fromBottom)">
                                      <p:cBhvr>
                                        <p:cTn id="12" dur="500"/>
                                        <p:tgtEl>
                                          <p:spTgt spid="2457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4577">
                                            <p:txEl>
                                              <p:pRg st="3" end="3"/>
                                            </p:txEl>
                                          </p:spTgt>
                                        </p:tgtEl>
                                        <p:attrNameLst>
                                          <p:attrName>style.visibility</p:attrName>
                                        </p:attrNameLst>
                                      </p:cBhvr>
                                      <p:to>
                                        <p:strVal val="visible"/>
                                      </p:to>
                                    </p:set>
                                    <p:animEffect transition="in" filter="slide(fromBottom)">
                                      <p:cBhvr>
                                        <p:cTn id="17" dur="500"/>
                                        <p:tgtEl>
                                          <p:spTgt spid="245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Podczas przeprowadzania kontroli inspektor ustala, czy kontrolowany zakład posiada wdrożony i certyfikowany (zarejestrowany) system zarządzania środowiskowego zgodny z normą ISO 14001 lub EMAS. </a:t>
            </a:r>
          </a:p>
          <a:p>
            <a:r>
              <a:rPr lang="pl-PL" sz="2800" b="1" smtClean="0">
                <a:solidFill>
                  <a:schemeClr val="hlink"/>
                </a:solidFill>
              </a:rPr>
              <a:t>W przypadku, gdy zakład posiada system zarządzania środowiskowego inspektor dokonuje stosownego zapisu w protokole – identyfikacja kontrolowanego zakładu.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anim calcmode="lin" valueType="num">
                                      <p:cBhvr additive="base">
                                        <p:cTn id="7" dur="500" fill="hold"/>
                                        <p:tgtEl>
                                          <p:spTgt spid="2560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1">
                                            <p:txEl>
                                              <p:pRg st="1" end="1"/>
                                            </p:txEl>
                                          </p:spTgt>
                                        </p:tgtEl>
                                        <p:attrNameLst>
                                          <p:attrName>style.visibility</p:attrName>
                                        </p:attrNameLst>
                                      </p:cBhvr>
                                      <p:to>
                                        <p:strVal val="visible"/>
                                      </p:to>
                                    </p:set>
                                    <p:anim calcmode="lin" valueType="num">
                                      <p:cBhvr additive="base">
                                        <p:cTn id="13" dur="500" fill="hold"/>
                                        <p:tgtEl>
                                          <p:spTgt spid="2560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type="body" idx="4294967295"/>
          </p:nvPr>
        </p:nvSpPr>
        <p:spPr bwMode="auto">
          <a:xfrm>
            <a:off x="0" y="1196975"/>
            <a:ext cx="9144000" cy="5661025"/>
          </a:xfrm>
          <a:prstGeom prst="rect">
            <a:avLst/>
          </a:prstGeom>
          <a:noFill/>
          <a:ln>
            <a:miter lim="800000"/>
            <a:headEnd/>
            <a:tailEnd/>
          </a:ln>
        </p:spPr>
        <p:txBody>
          <a:bodyPr/>
          <a:lstStyle/>
          <a:p>
            <a:pPr>
              <a:lnSpc>
                <a:spcPct val="90000"/>
              </a:lnSpc>
              <a:buFont typeface="Arial" charset="0"/>
              <a:buNone/>
            </a:pPr>
            <a:r>
              <a:rPr lang="pl-PL" sz="2600" b="1" smtClean="0"/>
              <a:t>	</a:t>
            </a:r>
            <a:r>
              <a:rPr lang="pl-PL" sz="2600" b="1" smtClean="0">
                <a:solidFill>
                  <a:schemeClr val="folHlink"/>
                </a:solidFill>
              </a:rPr>
              <a:t>KROK IX</a:t>
            </a:r>
          </a:p>
          <a:p>
            <a:pPr>
              <a:lnSpc>
                <a:spcPct val="90000"/>
              </a:lnSpc>
            </a:pPr>
            <a:r>
              <a:rPr lang="pl-PL" sz="2600" b="1" smtClean="0">
                <a:solidFill>
                  <a:schemeClr val="hlink"/>
                </a:solidFill>
              </a:rPr>
              <a:t>W obecności kontrolowanego lub osoby przez niego upoważnionej inspektor dokonuje oględzin obiektów, instalacji oraz urządzeń, analizuje dokumenty z nimi związane oraz wskazuje miejsca poboru prób (punkty pomiarowe), jeśli ich wykonanie jest uzasadnione.</a:t>
            </a:r>
          </a:p>
          <a:p>
            <a:pPr>
              <a:lnSpc>
                <a:spcPct val="90000"/>
              </a:lnSpc>
            </a:pPr>
            <a:r>
              <a:rPr lang="pl-PL" sz="2600" b="1" smtClean="0">
                <a:solidFill>
                  <a:schemeClr val="hlink"/>
                </a:solidFill>
              </a:rPr>
              <a:t>W przypadku stwierdzenia nieprawidłowości w zakresie objętym kontrolą, inspektor sporządza protokół oględzin (opisuje stan faktyczny – nie ocenia), dodatkowo przy pomocy aparatu fotograficznego wykonuje dokumentację fotograficzną, która stanowi załącznik do protokołu oględzin. </a:t>
            </a:r>
          </a:p>
          <a:p>
            <a:pPr>
              <a:lnSpc>
                <a:spcPct val="90000"/>
              </a:lnSpc>
            </a:pPr>
            <a:r>
              <a:rPr lang="pl-PL" sz="2600" b="1" smtClean="0">
                <a:solidFill>
                  <a:schemeClr val="hlink"/>
                </a:solidFill>
              </a:rPr>
              <a:t>Przenośna drukarka umożliwia na miejscu wydrukowanie protokołu oględzin, który podpisywany jest przez inspektora oraz kontrolowanego lub upoważnionego pracownika uczestniczącego w oględzinach.</a:t>
            </a:r>
            <a:r>
              <a:rPr lang="pl-PL" sz="26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6625">
                                            <p:txEl>
                                              <p:pRg st="1" end="1"/>
                                            </p:txEl>
                                          </p:spTgt>
                                        </p:tgtEl>
                                        <p:attrNameLst>
                                          <p:attrName>style.visibility</p:attrName>
                                        </p:attrNameLst>
                                      </p:cBhvr>
                                      <p:to>
                                        <p:strVal val="visible"/>
                                      </p:to>
                                    </p:set>
                                    <p:anim calcmode="lin" valueType="num">
                                      <p:cBhvr>
                                        <p:cTn id="7" dur="1000" fill="hold"/>
                                        <p:tgtEl>
                                          <p:spTgt spid="26625">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6625">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662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62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6625">
                                            <p:txEl>
                                              <p:pRg st="2" end="2"/>
                                            </p:txEl>
                                          </p:spTgt>
                                        </p:tgtEl>
                                        <p:attrNameLst>
                                          <p:attrName>style.visibility</p:attrName>
                                        </p:attrNameLst>
                                      </p:cBhvr>
                                      <p:to>
                                        <p:strVal val="visible"/>
                                      </p:to>
                                    </p:set>
                                    <p:anim calcmode="lin" valueType="num">
                                      <p:cBhvr>
                                        <p:cTn id="15" dur="1000" fill="hold"/>
                                        <p:tgtEl>
                                          <p:spTgt spid="26625">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6625">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662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662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6625">
                                            <p:txEl>
                                              <p:pRg st="3" end="3"/>
                                            </p:txEl>
                                          </p:spTgt>
                                        </p:tgtEl>
                                        <p:attrNameLst>
                                          <p:attrName>style.visibility</p:attrName>
                                        </p:attrNameLst>
                                      </p:cBhvr>
                                      <p:to>
                                        <p:strVal val="visible"/>
                                      </p:to>
                                    </p:set>
                                    <p:anim calcmode="lin" valueType="num">
                                      <p:cBhvr>
                                        <p:cTn id="23" dur="1000" fill="hold"/>
                                        <p:tgtEl>
                                          <p:spTgt spid="26625">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6625">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662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662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80000"/>
              </a:lnSpc>
            </a:pPr>
            <a:r>
              <a:rPr lang="pl-PL" sz="2800" b="1" smtClean="0">
                <a:solidFill>
                  <a:schemeClr val="hlink"/>
                </a:solidFill>
              </a:rPr>
              <a:t>Zgodnie z art. 79a ust. 8 ustawy o swobodzie działalności gospodarczej, zakres przedmiotowy kontroli przedsiębiorcy nie może wykraczać poza zakres, </a:t>
            </a:r>
            <a:br>
              <a:rPr lang="pl-PL" sz="2800" b="1" smtClean="0">
                <a:solidFill>
                  <a:schemeClr val="hlink"/>
                </a:solidFill>
              </a:rPr>
            </a:br>
            <a:r>
              <a:rPr lang="pl-PL" sz="2800" b="1" smtClean="0">
                <a:solidFill>
                  <a:schemeClr val="hlink"/>
                </a:solidFill>
              </a:rPr>
              <a:t>wskazany w upoważnieniu. </a:t>
            </a:r>
          </a:p>
          <a:p>
            <a:pPr>
              <a:lnSpc>
                <a:spcPct val="80000"/>
              </a:lnSpc>
            </a:pPr>
            <a:r>
              <a:rPr lang="pl-PL" sz="2800" b="1" smtClean="0">
                <a:solidFill>
                  <a:schemeClr val="hlink"/>
                </a:solidFill>
              </a:rPr>
              <a:t>Dlatego w przypadku stwierdzenia poważnych nieprawidłowości w zakresie nieobjętym kontrolą, inspektor odnotowuje ten fakt w protokole kontroli </a:t>
            </a:r>
            <a:br>
              <a:rPr lang="pl-PL" sz="2800" b="1" smtClean="0">
                <a:solidFill>
                  <a:schemeClr val="hlink"/>
                </a:solidFill>
              </a:rPr>
            </a:br>
            <a:r>
              <a:rPr lang="pl-PL" sz="2800" b="1" smtClean="0">
                <a:solidFill>
                  <a:schemeClr val="hlink"/>
                </a:solidFill>
              </a:rPr>
              <a:t>w </a:t>
            </a:r>
            <a:r>
              <a:rPr lang="pl-PL" sz="2800" b="1" i="1" smtClean="0">
                <a:solidFill>
                  <a:schemeClr val="hlink"/>
                </a:solidFill>
              </a:rPr>
              <a:t>pkt.4</a:t>
            </a:r>
            <a:r>
              <a:rPr lang="pl-PL" sz="2800" b="1" smtClean="0">
                <a:solidFill>
                  <a:schemeClr val="hlink"/>
                </a:solidFill>
              </a:rPr>
              <a:t> </a:t>
            </a:r>
            <a:r>
              <a:rPr lang="pl-PL" sz="2800" b="1" i="1" smtClean="0">
                <a:solidFill>
                  <a:schemeClr val="hlink"/>
                </a:solidFill>
              </a:rPr>
              <a:t>Inne zagadnienia</a:t>
            </a:r>
            <a:r>
              <a:rPr lang="pl-PL" sz="2800" b="1" smtClean="0">
                <a:solidFill>
                  <a:schemeClr val="hlink"/>
                </a:solidFill>
              </a:rPr>
              <a:t> i przerywa kontrolę. </a:t>
            </a:r>
          </a:p>
          <a:p>
            <a:pPr>
              <a:lnSpc>
                <a:spcPct val="80000"/>
              </a:lnSpc>
            </a:pPr>
            <a:r>
              <a:rPr lang="pl-PL" sz="2800" b="1" smtClean="0">
                <a:solidFill>
                  <a:schemeClr val="hlink"/>
                </a:solidFill>
              </a:rPr>
              <a:t>Po ustaleniu nowego zakresu kontroli, inspektor jest obowiązany dostarczyć kontrolowanemu nowe upoważnienie do kontroli, ze zmienionym zakresem kontroli.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49">
                                            <p:txEl>
                                              <p:pRg st="0" end="0"/>
                                            </p:txEl>
                                          </p:spTgt>
                                        </p:tgtEl>
                                        <p:attrNameLst>
                                          <p:attrName>style.visibility</p:attrName>
                                        </p:attrNameLst>
                                      </p:cBhvr>
                                      <p:to>
                                        <p:strVal val="visible"/>
                                      </p:to>
                                    </p:set>
                                    <p:anim calcmode="lin" valueType="num">
                                      <p:cBhvr additive="base">
                                        <p:cTn id="7" dur="500" fill="hold"/>
                                        <p:tgtEl>
                                          <p:spTgt spid="2764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49">
                                            <p:txEl>
                                              <p:pRg st="1" end="1"/>
                                            </p:txEl>
                                          </p:spTgt>
                                        </p:tgtEl>
                                        <p:attrNameLst>
                                          <p:attrName>style.visibility</p:attrName>
                                        </p:attrNameLst>
                                      </p:cBhvr>
                                      <p:to>
                                        <p:strVal val="visible"/>
                                      </p:to>
                                    </p:set>
                                    <p:anim calcmode="lin" valueType="num">
                                      <p:cBhvr additive="base">
                                        <p:cTn id="13" dur="500" fill="hold"/>
                                        <p:tgtEl>
                                          <p:spTgt spid="2764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49">
                                            <p:txEl>
                                              <p:pRg st="2" end="2"/>
                                            </p:txEl>
                                          </p:spTgt>
                                        </p:tgtEl>
                                        <p:attrNameLst>
                                          <p:attrName>style.visibility</p:attrName>
                                        </p:attrNameLst>
                                      </p:cBhvr>
                                      <p:to>
                                        <p:strVal val="visible"/>
                                      </p:to>
                                    </p:set>
                                    <p:anim calcmode="lin" valueType="num">
                                      <p:cBhvr additive="base">
                                        <p:cTn id="19" dur="500" fill="hold"/>
                                        <p:tgtEl>
                                          <p:spTgt spid="2764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4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body" idx="4294967295"/>
          </p:nvPr>
        </p:nvSpPr>
        <p:spPr bwMode="auto">
          <a:xfrm>
            <a:off x="0" y="1196975"/>
            <a:ext cx="9144000" cy="5287963"/>
          </a:xfrm>
          <a:prstGeom prst="rect">
            <a:avLst/>
          </a:prstGeom>
          <a:noFill/>
          <a:ln>
            <a:miter lim="800000"/>
            <a:headEnd/>
            <a:tailEnd/>
          </a:ln>
        </p:spPr>
        <p:txBody>
          <a:bodyPr/>
          <a:lstStyle/>
          <a:p>
            <a:pPr>
              <a:lnSpc>
                <a:spcPct val="90000"/>
              </a:lnSpc>
              <a:buFont typeface="Arial" charset="0"/>
              <a:buNone/>
            </a:pPr>
            <a:r>
              <a:rPr lang="pl-PL" sz="2800" b="1" smtClean="0"/>
              <a:t>	</a:t>
            </a:r>
            <a:r>
              <a:rPr lang="pl-PL" sz="2800" b="1" smtClean="0">
                <a:solidFill>
                  <a:schemeClr val="folHlink"/>
                </a:solidFill>
              </a:rPr>
              <a:t>KROK X</a:t>
            </a:r>
          </a:p>
          <a:p>
            <a:pPr>
              <a:lnSpc>
                <a:spcPct val="90000"/>
              </a:lnSpc>
            </a:pPr>
            <a:r>
              <a:rPr lang="pl-PL" sz="2800" b="1" smtClean="0">
                <a:solidFill>
                  <a:schemeClr val="hlink"/>
                </a:solidFill>
              </a:rPr>
              <a:t>Inspektor realizuje program kontroli (którego opracowanie jest pożądane bez względu na staż pracy inspektora), ustala stan faktyczny, gromadząc dane do protokołu między innymi na podstawie rozmów </a:t>
            </a:r>
            <a:br>
              <a:rPr lang="pl-PL" sz="2800" b="1" smtClean="0">
                <a:solidFill>
                  <a:schemeClr val="hlink"/>
                </a:solidFill>
              </a:rPr>
            </a:br>
            <a:r>
              <a:rPr lang="pl-PL" sz="2800" b="1" smtClean="0">
                <a:solidFill>
                  <a:schemeClr val="hlink"/>
                </a:solidFill>
              </a:rPr>
              <a:t>z upoważnionymi pracownikami (korzystając z przygotowanych list kontrolnych).</a:t>
            </a:r>
          </a:p>
          <a:p>
            <a:pPr>
              <a:lnSpc>
                <a:spcPct val="90000"/>
              </a:lnSpc>
              <a:buFont typeface="Arial" charset="0"/>
              <a:buNone/>
            </a:pPr>
            <a:r>
              <a:rPr lang="pl-PL" sz="2800" b="1" smtClean="0"/>
              <a:t>	</a:t>
            </a:r>
            <a:r>
              <a:rPr lang="pl-PL" sz="2800" b="1" smtClean="0">
                <a:solidFill>
                  <a:schemeClr val="folHlink"/>
                </a:solidFill>
              </a:rPr>
              <a:t>Gromadzenie danych do protokołu </a:t>
            </a:r>
            <a:r>
              <a:rPr lang="cs-CZ" sz="2800" b="1" smtClean="0">
                <a:solidFill>
                  <a:schemeClr val="folHlink"/>
                </a:solidFill>
              </a:rPr>
              <a:t>powinno przebiegać </a:t>
            </a:r>
            <a:br>
              <a:rPr lang="cs-CZ" sz="2800" b="1" smtClean="0">
                <a:solidFill>
                  <a:schemeClr val="folHlink"/>
                </a:solidFill>
              </a:rPr>
            </a:br>
            <a:r>
              <a:rPr lang="cs-CZ" sz="2800" b="1" smtClean="0">
                <a:solidFill>
                  <a:schemeClr val="folHlink"/>
                </a:solidFill>
              </a:rPr>
              <a:t>w trzech etapach.</a:t>
            </a:r>
            <a:endParaRPr lang="cs-CZ" sz="2800" b="1" u="sng" smtClean="0">
              <a:solidFill>
                <a:schemeClr val="folHlink"/>
              </a:solidFill>
            </a:endParaRPr>
          </a:p>
          <a:p>
            <a:pPr>
              <a:lnSpc>
                <a:spcPct val="90000"/>
              </a:lnSpc>
            </a:pPr>
            <a:r>
              <a:rPr lang="cs-CZ" sz="2800" b="1" i="1" u="sng" smtClean="0">
                <a:solidFill>
                  <a:schemeClr val="folHlink"/>
                </a:solidFill>
              </a:rPr>
              <a:t>I etap gromadzenia danych –  przegląd</a:t>
            </a:r>
            <a:r>
              <a:rPr lang="cs-CZ" sz="2800" b="1" i="1" u="sng" smtClean="0">
                <a:solidFill>
                  <a:schemeClr val="hlink"/>
                </a:solidFill>
              </a:rPr>
              <a:t> </a:t>
            </a:r>
            <a:endParaRPr lang="cs-CZ" sz="2800" b="1" i="1" smtClean="0">
              <a:solidFill>
                <a:schemeClr val="hlink"/>
              </a:solidFill>
            </a:endParaRPr>
          </a:p>
          <a:p>
            <a:pPr>
              <a:lnSpc>
                <a:spcPct val="90000"/>
              </a:lnSpc>
            </a:pPr>
            <a:r>
              <a:rPr lang="cs-CZ" sz="2800" b="1" smtClean="0">
                <a:solidFill>
                  <a:schemeClr val="hlink"/>
                </a:solidFill>
              </a:rPr>
              <a:t>Inspektor poprzez zadawanie pytań ustala sposób funkcjonowania zakładu lub instalacji.</a:t>
            </a:r>
            <a:endParaRPr lang="pl-PL" sz="2800" b="1"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3">
                                            <p:txEl>
                                              <p:pRg st="1" end="1"/>
                                            </p:txEl>
                                          </p:spTgt>
                                        </p:tgtEl>
                                        <p:attrNameLst>
                                          <p:attrName>style.visibility</p:attrName>
                                        </p:attrNameLst>
                                      </p:cBhvr>
                                      <p:to>
                                        <p:strVal val="visible"/>
                                      </p:to>
                                    </p:set>
                                    <p:animEffect transition="in" filter="checkerboard(across)">
                                      <p:cBhvr>
                                        <p:cTn id="7" dur="500"/>
                                        <p:tgtEl>
                                          <p:spTgt spid="2867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673">
                                            <p:txEl>
                                              <p:pRg st="2" end="2"/>
                                            </p:txEl>
                                          </p:spTgt>
                                        </p:tgtEl>
                                        <p:attrNameLst>
                                          <p:attrName>style.visibility</p:attrName>
                                        </p:attrNameLst>
                                      </p:cBhvr>
                                      <p:to>
                                        <p:strVal val="visible"/>
                                      </p:to>
                                    </p:set>
                                    <p:animEffect transition="in" filter="checkerboard(across)">
                                      <p:cBhvr>
                                        <p:cTn id="12" dur="500"/>
                                        <p:tgtEl>
                                          <p:spTgt spid="2867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673">
                                            <p:txEl>
                                              <p:pRg st="3" end="3"/>
                                            </p:txEl>
                                          </p:spTgt>
                                        </p:tgtEl>
                                        <p:attrNameLst>
                                          <p:attrName>style.visibility</p:attrName>
                                        </p:attrNameLst>
                                      </p:cBhvr>
                                      <p:to>
                                        <p:strVal val="visible"/>
                                      </p:to>
                                    </p:set>
                                    <p:animEffect transition="in" filter="checkerboard(across)">
                                      <p:cBhvr>
                                        <p:cTn id="17" dur="500"/>
                                        <p:tgtEl>
                                          <p:spTgt spid="2867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8673">
                                            <p:txEl>
                                              <p:pRg st="4" end="4"/>
                                            </p:txEl>
                                          </p:spTgt>
                                        </p:tgtEl>
                                        <p:attrNameLst>
                                          <p:attrName>style.visibility</p:attrName>
                                        </p:attrNameLst>
                                      </p:cBhvr>
                                      <p:to>
                                        <p:strVal val="visible"/>
                                      </p:to>
                                    </p:set>
                                    <p:animEffect transition="in" filter="checkerboard(across)">
                                      <p:cBhvr>
                                        <p:cTn id="22" dur="500"/>
                                        <p:tgtEl>
                                          <p:spTgt spid="286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lnSpc>
                <a:spcPct val="90000"/>
              </a:lnSpc>
            </a:pPr>
            <a:r>
              <a:rPr lang="cs-CZ" sz="2800" b="1" i="1" u="sng" smtClean="0">
                <a:solidFill>
                  <a:schemeClr val="folHlink"/>
                </a:solidFill>
              </a:rPr>
              <a:t>II etap </a:t>
            </a:r>
            <a:r>
              <a:rPr lang="pl-PL" sz="2800" b="1" i="1" u="sng" smtClean="0">
                <a:solidFill>
                  <a:schemeClr val="folHlink"/>
                </a:solidFill>
              </a:rPr>
              <a:t>gromadzenia danych</a:t>
            </a:r>
            <a:r>
              <a:rPr lang="cs-CZ" sz="2800" b="1" i="1" u="sng" smtClean="0">
                <a:solidFill>
                  <a:schemeClr val="folHlink"/>
                </a:solidFill>
              </a:rPr>
              <a:t> –  sprawdzanie</a:t>
            </a:r>
            <a:endParaRPr lang="cs-CZ" sz="2800" b="1" i="1" smtClean="0">
              <a:solidFill>
                <a:schemeClr val="folHlink"/>
              </a:solidFill>
            </a:endParaRPr>
          </a:p>
          <a:p>
            <a:pPr marL="609600" indent="-609600">
              <a:lnSpc>
                <a:spcPct val="90000"/>
              </a:lnSpc>
            </a:pPr>
            <a:r>
              <a:rPr lang="cs-CZ" sz="2800" b="1" smtClean="0">
                <a:solidFill>
                  <a:schemeClr val="hlink"/>
                </a:solidFill>
              </a:rPr>
              <a:t>Inspektor sprawdza i weryfikuje opis sposobu funkcjonowania zakładu lub instalacji.</a:t>
            </a:r>
          </a:p>
          <a:p>
            <a:pPr marL="609600" indent="-609600">
              <a:lnSpc>
                <a:spcPct val="90000"/>
              </a:lnSpc>
            </a:pPr>
            <a:r>
              <a:rPr lang="pl-PL" sz="2800" b="1" smtClean="0">
                <a:solidFill>
                  <a:schemeClr val="hlink"/>
                </a:solidFill>
              </a:rPr>
              <a:t>Inspektor poddaje analizie otrzymaną od przedsiębiorcy dokumentację. Sprawdza, czy jest kompletna, spójna i prowadzona zgodnie z wymogami prawa w tym zakresie. </a:t>
            </a:r>
          </a:p>
          <a:p>
            <a:pPr marL="609600" indent="-609600">
              <a:lnSpc>
                <a:spcPct val="90000"/>
              </a:lnSpc>
            </a:pPr>
            <a:r>
              <a:rPr lang="pl-PL" sz="2800" b="1" smtClean="0">
                <a:solidFill>
                  <a:schemeClr val="hlink"/>
                </a:solidFill>
              </a:rPr>
              <a:t>Porównuje wymagania, określone w decyzjach reglamentujących korzystanie ze środowiska, ze stwierdzonym stanem faktycznym (rozmowy, analiza dokumentacji, wyniki pomiarów).</a:t>
            </a:r>
            <a:r>
              <a:rPr lang="pl-PL" sz="2800" smtClean="0">
                <a:solidFill>
                  <a:schemeClr va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697">
                                            <p:txEl>
                                              <p:pRg st="1" end="1"/>
                                            </p:txEl>
                                          </p:spTgt>
                                        </p:tgtEl>
                                        <p:attrNameLst>
                                          <p:attrName>style.visibility</p:attrName>
                                        </p:attrNameLst>
                                      </p:cBhvr>
                                      <p:to>
                                        <p:strVal val="visible"/>
                                      </p:to>
                                    </p:set>
                                    <p:animEffect transition="in" filter="checkerboard(across)">
                                      <p:cBhvr>
                                        <p:cTn id="7" dur="500"/>
                                        <p:tgtEl>
                                          <p:spTgt spid="2969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9697">
                                            <p:txEl>
                                              <p:pRg st="2" end="2"/>
                                            </p:txEl>
                                          </p:spTgt>
                                        </p:tgtEl>
                                        <p:attrNameLst>
                                          <p:attrName>style.visibility</p:attrName>
                                        </p:attrNameLst>
                                      </p:cBhvr>
                                      <p:to>
                                        <p:strVal val="visible"/>
                                      </p:to>
                                    </p:set>
                                    <p:animEffect transition="in" filter="checkerboard(across)">
                                      <p:cBhvr>
                                        <p:cTn id="12" dur="500"/>
                                        <p:tgtEl>
                                          <p:spTgt spid="2969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697">
                                            <p:txEl>
                                              <p:pRg st="3" end="3"/>
                                            </p:txEl>
                                          </p:spTgt>
                                        </p:tgtEl>
                                        <p:attrNameLst>
                                          <p:attrName>style.visibility</p:attrName>
                                        </p:attrNameLst>
                                      </p:cBhvr>
                                      <p:to>
                                        <p:strVal val="visible"/>
                                      </p:to>
                                    </p:set>
                                    <p:animEffect transition="in" filter="checkerboard(across)">
                                      <p:cBhvr>
                                        <p:cTn id="17" dur="500"/>
                                        <p:tgtEl>
                                          <p:spTgt spid="296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noChangeArrowheads="1"/>
          </p:cNvSpPr>
          <p:nvPr>
            <p:ph type="body" idx="4294967295"/>
          </p:nvPr>
        </p:nvSpPr>
        <p:spPr bwMode="auto">
          <a:xfrm>
            <a:off x="0" y="1700213"/>
            <a:ext cx="9144000" cy="5157787"/>
          </a:xfrm>
          <a:prstGeom prst="rect">
            <a:avLst/>
          </a:prstGeom>
          <a:noFill/>
          <a:ln>
            <a:miter lim="800000"/>
            <a:headEnd/>
            <a:tailEnd/>
          </a:ln>
        </p:spPr>
        <p:txBody>
          <a:bodyPr/>
          <a:lstStyle/>
          <a:p>
            <a:pPr>
              <a:lnSpc>
                <a:spcPct val="80000"/>
              </a:lnSpc>
              <a:buFont typeface="Arial" charset="0"/>
              <a:buNone/>
            </a:pPr>
            <a:r>
              <a:rPr lang="pl-PL" sz="2800" b="1" smtClean="0">
                <a:solidFill>
                  <a:schemeClr val="folHlink"/>
                </a:solidFill>
              </a:rPr>
              <a:t>	Na tym etapie inspektor korzysta z pobranych do laptopa danych w ramach aplikacji klienckiej Informatycznego Systemu Wspomagania Kontroli (ISWK), w którym zgromadzone są szczegółowe dane o kontrolowanym zakładzie np:</a:t>
            </a:r>
            <a:r>
              <a:rPr lang="pl-PL" sz="2800" b="1" smtClean="0"/>
              <a:t>  </a:t>
            </a:r>
          </a:p>
          <a:p>
            <a:pPr>
              <a:lnSpc>
                <a:spcPct val="80000"/>
              </a:lnSpc>
            </a:pPr>
            <a:r>
              <a:rPr lang="pl-PL" sz="2800" b="1" smtClean="0">
                <a:solidFill>
                  <a:schemeClr val="hlink"/>
                </a:solidFill>
              </a:rPr>
              <a:t>decyzje określające sposób korzystania ze środowiska, </a:t>
            </a:r>
          </a:p>
          <a:p>
            <a:pPr>
              <a:lnSpc>
                <a:spcPct val="80000"/>
              </a:lnSpc>
            </a:pPr>
            <a:r>
              <a:rPr lang="pl-PL" sz="2800" b="1" smtClean="0">
                <a:solidFill>
                  <a:schemeClr val="hlink"/>
                </a:solidFill>
              </a:rPr>
              <a:t>wyniki pomiarów automonitoringowych,</a:t>
            </a:r>
          </a:p>
          <a:p>
            <a:pPr>
              <a:lnSpc>
                <a:spcPct val="80000"/>
              </a:lnSpc>
            </a:pPr>
            <a:r>
              <a:rPr lang="pl-PL" sz="2800" b="1" smtClean="0">
                <a:solidFill>
                  <a:schemeClr val="hlink"/>
                </a:solidFill>
              </a:rPr>
              <a:t>decyzje wymierzające administracyjne kary pieniężne, </a:t>
            </a:r>
          </a:p>
          <a:p>
            <a:pPr>
              <a:lnSpc>
                <a:spcPct val="80000"/>
              </a:lnSpc>
            </a:pPr>
            <a:r>
              <a:rPr lang="pl-PL" sz="2800" b="1" smtClean="0">
                <a:solidFill>
                  <a:schemeClr val="hlink"/>
                </a:solidFill>
              </a:rPr>
              <a:t>decyzje wstrzymujące działalność zakładu albo instalacji, lub inne decyzje niepieniężne,</a:t>
            </a:r>
          </a:p>
          <a:p>
            <a:pPr>
              <a:lnSpc>
                <a:spcPct val="80000"/>
              </a:lnSpc>
            </a:pPr>
            <a:r>
              <a:rPr lang="pl-PL" sz="2800" b="1" smtClean="0">
                <a:solidFill>
                  <a:schemeClr val="hlink"/>
                </a:solidFill>
              </a:rPr>
              <a:t>nieprawidłowości stwierdzone podczas poprzednich kontroli, </a:t>
            </a:r>
          </a:p>
          <a:p>
            <a:pPr>
              <a:lnSpc>
                <a:spcPct val="80000"/>
              </a:lnSpc>
            </a:pPr>
            <a:r>
              <a:rPr lang="pl-PL" sz="2800" b="1" smtClean="0">
                <a:solidFill>
                  <a:schemeClr val="hlink"/>
                </a:solidFill>
              </a:rPr>
              <a:t>stan realizacji poprzednich zarządzeń pokontrolnych.</a:t>
            </a:r>
            <a:r>
              <a:rPr lang="pl-PL" sz="2800" smtClean="0">
                <a:solidFill>
                  <a:schemeClr va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1">
                                            <p:txEl>
                                              <p:pRg st="1" end="1"/>
                                            </p:txEl>
                                          </p:spTgt>
                                        </p:tgtEl>
                                        <p:attrNameLst>
                                          <p:attrName>style.visibility</p:attrName>
                                        </p:attrNameLst>
                                      </p:cBhvr>
                                      <p:to>
                                        <p:strVal val="visible"/>
                                      </p:to>
                                    </p:set>
                                    <p:anim calcmode="lin" valueType="num">
                                      <p:cBhvr additive="base">
                                        <p:cTn id="7" dur="500" fill="hold"/>
                                        <p:tgtEl>
                                          <p:spTgt spid="3072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1">
                                            <p:txEl>
                                              <p:pRg st="2" end="2"/>
                                            </p:txEl>
                                          </p:spTgt>
                                        </p:tgtEl>
                                        <p:attrNameLst>
                                          <p:attrName>style.visibility</p:attrName>
                                        </p:attrNameLst>
                                      </p:cBhvr>
                                      <p:to>
                                        <p:strVal val="visible"/>
                                      </p:to>
                                    </p:set>
                                    <p:anim calcmode="lin" valueType="num">
                                      <p:cBhvr additive="base">
                                        <p:cTn id="13" dur="500" fill="hold"/>
                                        <p:tgtEl>
                                          <p:spTgt spid="3072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21">
                                            <p:txEl>
                                              <p:pRg st="3" end="3"/>
                                            </p:txEl>
                                          </p:spTgt>
                                        </p:tgtEl>
                                        <p:attrNameLst>
                                          <p:attrName>style.visibility</p:attrName>
                                        </p:attrNameLst>
                                      </p:cBhvr>
                                      <p:to>
                                        <p:strVal val="visible"/>
                                      </p:to>
                                    </p:set>
                                    <p:anim calcmode="lin" valueType="num">
                                      <p:cBhvr additive="base">
                                        <p:cTn id="19" dur="500" fill="hold"/>
                                        <p:tgtEl>
                                          <p:spTgt spid="3072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21">
                                            <p:txEl>
                                              <p:pRg st="4" end="4"/>
                                            </p:txEl>
                                          </p:spTgt>
                                        </p:tgtEl>
                                        <p:attrNameLst>
                                          <p:attrName>style.visibility</p:attrName>
                                        </p:attrNameLst>
                                      </p:cBhvr>
                                      <p:to>
                                        <p:strVal val="visible"/>
                                      </p:to>
                                    </p:set>
                                    <p:anim calcmode="lin" valueType="num">
                                      <p:cBhvr additive="base">
                                        <p:cTn id="25" dur="500" fill="hold"/>
                                        <p:tgtEl>
                                          <p:spTgt spid="3072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21">
                                            <p:txEl>
                                              <p:pRg st="5" end="5"/>
                                            </p:txEl>
                                          </p:spTgt>
                                        </p:tgtEl>
                                        <p:attrNameLst>
                                          <p:attrName>style.visibility</p:attrName>
                                        </p:attrNameLst>
                                      </p:cBhvr>
                                      <p:to>
                                        <p:strVal val="visible"/>
                                      </p:to>
                                    </p:set>
                                    <p:anim calcmode="lin" valueType="num">
                                      <p:cBhvr additive="base">
                                        <p:cTn id="31" dur="500" fill="hold"/>
                                        <p:tgtEl>
                                          <p:spTgt spid="3072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21">
                                            <p:txEl>
                                              <p:pRg st="6" end="6"/>
                                            </p:txEl>
                                          </p:spTgt>
                                        </p:tgtEl>
                                        <p:attrNameLst>
                                          <p:attrName>style.visibility</p:attrName>
                                        </p:attrNameLst>
                                      </p:cBhvr>
                                      <p:to>
                                        <p:strVal val="visible"/>
                                      </p:to>
                                    </p:set>
                                    <p:anim calcmode="lin" valueType="num">
                                      <p:cBhvr additive="base">
                                        <p:cTn id="37" dur="500" fill="hold"/>
                                        <p:tgtEl>
                                          <p:spTgt spid="3072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2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Inspektor sprawdza, czy zamieszczone w ISWK decyzje innych organów, dotyczące zakresu korzystania ze środowiska są aktualne (czy nie zostały zmienione, uchylone, analizuje terminy ich ważności). </a:t>
            </a:r>
          </a:p>
          <a:p>
            <a:r>
              <a:rPr lang="pl-PL" sz="2800" b="1" smtClean="0">
                <a:solidFill>
                  <a:schemeClr val="hlink"/>
                </a:solidFill>
              </a:rPr>
              <a:t>Jeśli zgromadzone informacje nie są aktualne, korzystając z przenośnego skanera i laptopa, inspektor wprowadza aktualne dane do ISWK.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1745">
                                            <p:txEl>
                                              <p:pRg st="0" end="0"/>
                                            </p:txEl>
                                          </p:spTgt>
                                        </p:tgtEl>
                                        <p:attrNameLst>
                                          <p:attrName>style.visibility</p:attrName>
                                        </p:attrNameLst>
                                      </p:cBhvr>
                                      <p:to>
                                        <p:strVal val="visible"/>
                                      </p:to>
                                    </p:set>
                                    <p:anim calcmode="lin" valueType="num">
                                      <p:cBhvr>
                                        <p:cTn id="7" dur="1000" fill="hold"/>
                                        <p:tgtEl>
                                          <p:spTgt spid="3174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174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174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174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1745">
                                            <p:txEl>
                                              <p:pRg st="1" end="1"/>
                                            </p:txEl>
                                          </p:spTgt>
                                        </p:tgtEl>
                                        <p:attrNameLst>
                                          <p:attrName>style.visibility</p:attrName>
                                        </p:attrNameLst>
                                      </p:cBhvr>
                                      <p:to>
                                        <p:strVal val="visible"/>
                                      </p:to>
                                    </p:set>
                                    <p:anim calcmode="lin" valueType="num">
                                      <p:cBhvr>
                                        <p:cTn id="15" dur="1000" fill="hold"/>
                                        <p:tgtEl>
                                          <p:spTgt spid="3174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174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174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174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3"/>
          <p:cNvSpPr>
            <a:spLocks noGrp="1" noChangeArrowheads="1"/>
          </p:cNvSpPr>
          <p:nvPr>
            <p:ph type="body" idx="4294967295"/>
          </p:nvPr>
        </p:nvSpPr>
        <p:spPr bwMode="auto">
          <a:xfrm>
            <a:off x="0" y="1268413"/>
            <a:ext cx="9144000" cy="5589587"/>
          </a:xfrm>
          <a:prstGeom prst="rect">
            <a:avLst/>
          </a:prstGeom>
          <a:noFill/>
          <a:ln>
            <a:miter lim="800000"/>
            <a:headEnd/>
            <a:tailEnd/>
          </a:ln>
        </p:spPr>
        <p:txBody>
          <a:bodyPr/>
          <a:lstStyle/>
          <a:p>
            <a:pPr>
              <a:lnSpc>
                <a:spcPct val="90000"/>
              </a:lnSpc>
            </a:pPr>
            <a:r>
              <a:rPr lang="pl-PL" sz="2500" b="1" u="sng" smtClean="0">
                <a:solidFill>
                  <a:schemeClr val="folHlink"/>
                </a:solidFill>
              </a:rPr>
              <a:t>Kontrolom planowym</a:t>
            </a:r>
            <a:r>
              <a:rPr lang="pl-PL" sz="2500" b="1" smtClean="0">
                <a:solidFill>
                  <a:schemeClr val="hlink"/>
                </a:solidFill>
              </a:rPr>
              <a:t> podlegają zakłady, znajdujące się w ewidencji wojewódzkiego inspektoratu ochrony środowiska zakładów kontrolowanych oraz oczekujących na kontrolę po raz pierwszy, dla których w planie kontroli na dany rok przewidziano przeprowadzenie kontroli, określając równocześnie jej cel i zakres.</a:t>
            </a:r>
          </a:p>
          <a:p>
            <a:pPr>
              <a:lnSpc>
                <a:spcPct val="90000"/>
              </a:lnSpc>
            </a:pPr>
            <a:r>
              <a:rPr lang="pl-PL" sz="2500" b="1" smtClean="0">
                <a:solidFill>
                  <a:schemeClr val="hlink"/>
                </a:solidFill>
              </a:rPr>
              <a:t>Zaznaczyć należy, że pierwsza kontrola w zakładzie jest co do zasady kontrolą kompleksową, z wyłączeniem kontroli w zakresie przestrzegania wymagań przez wyroby wprowadzane do obrotu tzw. nadzór rynku.</a:t>
            </a:r>
          </a:p>
          <a:p>
            <a:pPr>
              <a:lnSpc>
                <a:spcPct val="90000"/>
              </a:lnSpc>
            </a:pPr>
            <a:r>
              <a:rPr lang="pl-PL" sz="2500" b="1" u="sng" smtClean="0">
                <a:solidFill>
                  <a:schemeClr val="folHlink"/>
                </a:solidFill>
              </a:rPr>
              <a:t>Kontrola instruktażowa</a:t>
            </a:r>
            <a:r>
              <a:rPr lang="pl-PL" sz="2500" b="1" smtClean="0">
                <a:solidFill>
                  <a:schemeClr val="hlink"/>
                </a:solidFill>
              </a:rPr>
              <a:t> ma na celu wskazanie kontrolowanemu /osobie przez niego upoważnionej obowiązujących przepisów prawa z zakresu ochrony środowiska.</a:t>
            </a:r>
          </a:p>
          <a:p>
            <a:pPr>
              <a:lnSpc>
                <a:spcPct val="90000"/>
              </a:lnSpc>
            </a:pPr>
            <a:r>
              <a:rPr lang="pl-PL" sz="2500" b="1" smtClean="0">
                <a:solidFill>
                  <a:schemeClr val="hlink"/>
                </a:solidFill>
              </a:rPr>
              <a:t>Nie wyklucza się, że kontrola planowa może być również kontrolą instruktażową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121">
                                            <p:txEl>
                                              <p:pRg st="0" end="0"/>
                                            </p:txEl>
                                          </p:spTgt>
                                        </p:tgtEl>
                                        <p:attrNameLst>
                                          <p:attrName>style.visibility</p:attrName>
                                        </p:attrNameLst>
                                      </p:cBhvr>
                                      <p:to>
                                        <p:strVal val="visible"/>
                                      </p:to>
                                    </p:set>
                                    <p:anim calcmode="lin" valueType="num">
                                      <p:cBhvr>
                                        <p:cTn id="7" dur="1000" fill="hold"/>
                                        <p:tgtEl>
                                          <p:spTgt spid="512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12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12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121">
                                            <p:txEl>
                                              <p:pRg st="1" end="1"/>
                                            </p:txEl>
                                          </p:spTgt>
                                        </p:tgtEl>
                                        <p:attrNameLst>
                                          <p:attrName>style.visibility</p:attrName>
                                        </p:attrNameLst>
                                      </p:cBhvr>
                                      <p:to>
                                        <p:strVal val="visible"/>
                                      </p:to>
                                    </p:set>
                                    <p:anim calcmode="lin" valueType="num">
                                      <p:cBhvr>
                                        <p:cTn id="15" dur="1000" fill="hold"/>
                                        <p:tgtEl>
                                          <p:spTgt spid="512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12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12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12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5121">
                                            <p:txEl>
                                              <p:pRg st="2" end="2"/>
                                            </p:txEl>
                                          </p:spTgt>
                                        </p:tgtEl>
                                        <p:attrNameLst>
                                          <p:attrName>style.visibility</p:attrName>
                                        </p:attrNameLst>
                                      </p:cBhvr>
                                      <p:to>
                                        <p:strVal val="visible"/>
                                      </p:to>
                                    </p:set>
                                    <p:anim calcmode="lin" valueType="num">
                                      <p:cBhvr>
                                        <p:cTn id="23" dur="1000" fill="hold"/>
                                        <p:tgtEl>
                                          <p:spTgt spid="512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12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12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12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5121">
                                            <p:txEl>
                                              <p:pRg st="3" end="3"/>
                                            </p:txEl>
                                          </p:spTgt>
                                        </p:tgtEl>
                                        <p:attrNameLst>
                                          <p:attrName>style.visibility</p:attrName>
                                        </p:attrNameLst>
                                      </p:cBhvr>
                                      <p:to>
                                        <p:strVal val="visible"/>
                                      </p:to>
                                    </p:set>
                                    <p:anim calcmode="lin" valueType="num">
                                      <p:cBhvr>
                                        <p:cTn id="31" dur="1000" fill="hold"/>
                                        <p:tgtEl>
                                          <p:spTgt spid="512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12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12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512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cs-CZ" sz="2800" b="1" u="sng" smtClean="0">
                <a:solidFill>
                  <a:schemeClr val="folHlink"/>
                </a:solidFill>
              </a:rPr>
              <a:t>III etap </a:t>
            </a:r>
            <a:r>
              <a:rPr lang="pl-PL" sz="2800" b="1" u="sng" smtClean="0">
                <a:solidFill>
                  <a:schemeClr val="folHlink"/>
                </a:solidFill>
              </a:rPr>
              <a:t>gromadzenia danych</a:t>
            </a:r>
            <a:r>
              <a:rPr lang="cs-CZ" sz="2800" b="1" u="sng" smtClean="0">
                <a:solidFill>
                  <a:schemeClr val="folHlink"/>
                </a:solidFill>
              </a:rPr>
              <a:t> – wnioskowanie</a:t>
            </a:r>
            <a:endParaRPr lang="cs-CZ" sz="2800" b="1" smtClean="0">
              <a:solidFill>
                <a:schemeClr val="folHlink"/>
              </a:solidFill>
            </a:endParaRPr>
          </a:p>
          <a:p>
            <a:r>
              <a:rPr lang="cs-CZ" sz="2800" b="1" smtClean="0">
                <a:solidFill>
                  <a:schemeClr val="hlink"/>
                </a:solidFill>
              </a:rPr>
              <a:t>Ostateczne ustalenie stanu faktycznego.</a:t>
            </a:r>
          </a:p>
          <a:p>
            <a:r>
              <a:rPr lang="cs-CZ" sz="2800" b="1" smtClean="0">
                <a:solidFill>
                  <a:schemeClr val="hlink"/>
                </a:solidFill>
              </a:rPr>
              <a:t>Inspektor podczas pierwszej kontroli w zakładzie, sporządza kartę charakterystyki zakładu, zawierającą w szególności informacje o technologii stosowanej w zakładzie. </a:t>
            </a:r>
          </a:p>
          <a:p>
            <a:r>
              <a:rPr lang="cs-CZ" sz="2800" b="1" smtClean="0">
                <a:solidFill>
                  <a:schemeClr val="hlink"/>
                </a:solidFill>
              </a:rPr>
              <a:t>Podczas kolejnych kontroli inspektor weryfikuje dane zawarte w karcie charakterystyki zakadu.</a:t>
            </a:r>
            <a:endParaRPr lang="pl-PL" sz="2800" b="1"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69">
                                            <p:txEl>
                                              <p:pRg st="1" end="1"/>
                                            </p:txEl>
                                          </p:spTgt>
                                        </p:tgtEl>
                                        <p:attrNameLst>
                                          <p:attrName>style.visibility</p:attrName>
                                        </p:attrNameLst>
                                      </p:cBhvr>
                                      <p:to>
                                        <p:strVal val="visible"/>
                                      </p:to>
                                    </p:set>
                                    <p:animEffect transition="in" filter="checkerboard(across)">
                                      <p:cBhvr>
                                        <p:cTn id="7" dur="500"/>
                                        <p:tgtEl>
                                          <p:spTgt spid="3276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769">
                                            <p:txEl>
                                              <p:pRg st="2" end="2"/>
                                            </p:txEl>
                                          </p:spTgt>
                                        </p:tgtEl>
                                        <p:attrNameLst>
                                          <p:attrName>style.visibility</p:attrName>
                                        </p:attrNameLst>
                                      </p:cBhvr>
                                      <p:to>
                                        <p:strVal val="visible"/>
                                      </p:to>
                                    </p:set>
                                    <p:animEffect transition="in" filter="checkerboard(across)">
                                      <p:cBhvr>
                                        <p:cTn id="12" dur="500"/>
                                        <p:tgtEl>
                                          <p:spTgt spid="3276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769">
                                            <p:txEl>
                                              <p:pRg st="3" end="3"/>
                                            </p:txEl>
                                          </p:spTgt>
                                        </p:tgtEl>
                                        <p:attrNameLst>
                                          <p:attrName>style.visibility</p:attrName>
                                        </p:attrNameLst>
                                      </p:cBhvr>
                                      <p:to>
                                        <p:strVal val="visible"/>
                                      </p:to>
                                    </p:set>
                                    <p:animEffect transition="in" filter="checkerboard(across)">
                                      <p:cBhvr>
                                        <p:cTn id="17" dur="500"/>
                                        <p:tgtEl>
                                          <p:spTgt spid="327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Inspektor może, po pisemnym zawiadomieniu przedsiębiorcy, przerwać kontrolę na czas niezbędny do przeprowadzenia badań kontrolnych, jeżeli jedyną czynnością kontrolną po otrzymaniu wyniku badania próbki będzie sporządzenie protokołu kontroli. </a:t>
            </a:r>
          </a:p>
          <a:p>
            <a:r>
              <a:rPr lang="pl-PL" sz="2800" b="1" smtClean="0">
                <a:solidFill>
                  <a:schemeClr val="hlink"/>
                </a:solidFill>
              </a:rPr>
              <a:t>Uzasadnienie czasu trwania przerwy inspektor obowiązany jest wpisać do książki kontroli przedsiębiorcy.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793">
                                            <p:txEl>
                                              <p:pRg st="0" end="0"/>
                                            </p:txEl>
                                          </p:spTgt>
                                        </p:tgtEl>
                                        <p:attrNameLst>
                                          <p:attrName>style.visibility</p:attrName>
                                        </p:attrNameLst>
                                      </p:cBhvr>
                                      <p:to>
                                        <p:strVal val="visible"/>
                                      </p:to>
                                    </p:set>
                                    <p:animEffect transition="in" filter="checkerboard(across)">
                                      <p:cBhvr>
                                        <p:cTn id="7" dur="500"/>
                                        <p:tgtEl>
                                          <p:spTgt spid="337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3793">
                                            <p:txEl>
                                              <p:pRg st="1" end="1"/>
                                            </p:txEl>
                                          </p:spTgt>
                                        </p:tgtEl>
                                        <p:attrNameLst>
                                          <p:attrName>style.visibility</p:attrName>
                                        </p:attrNameLst>
                                      </p:cBhvr>
                                      <p:to>
                                        <p:strVal val="visible"/>
                                      </p:to>
                                    </p:set>
                                    <p:animEffect transition="in" filter="checkerboard(across)">
                                      <p:cBhvr>
                                        <p:cTn id="12" dur="500"/>
                                        <p:tgtEl>
                                          <p:spTgt spid="337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gn="ctr">
              <a:buFont typeface="Arial" charset="0"/>
              <a:buNone/>
            </a:pPr>
            <a:r>
              <a:rPr lang="pl-PL" sz="2800" b="1" u="sng" smtClean="0">
                <a:solidFill>
                  <a:schemeClr val="folHlink"/>
                </a:solidFill>
              </a:rPr>
              <a:t>PODSUMOWANIE KONTROLI</a:t>
            </a:r>
            <a:r>
              <a:rPr lang="pl-PL" sz="2800" b="1" smtClean="0">
                <a:solidFill>
                  <a:schemeClr val="folHlink"/>
                </a:solidFill>
              </a:rPr>
              <a:t>  </a:t>
            </a:r>
          </a:p>
          <a:p>
            <a:pPr>
              <a:buFont typeface="Arial" charset="0"/>
              <a:buNone/>
            </a:pPr>
            <a:r>
              <a:rPr lang="pl-PL" sz="2800" b="1" smtClean="0">
                <a:solidFill>
                  <a:schemeClr val="folHlink"/>
                </a:solidFill>
              </a:rPr>
              <a:t>	KROK XI</a:t>
            </a:r>
          </a:p>
          <a:p>
            <a:r>
              <a:rPr lang="pl-PL" sz="2800" b="1" smtClean="0">
                <a:solidFill>
                  <a:schemeClr val="hlink"/>
                </a:solidFill>
              </a:rPr>
              <a:t>Inspektor przedstawia kontrolowanemu lub osobie przez niego upoważnionej dowody, wskazujące na naruszenia oraz ustala, kto dopuścił do poszczególnych naruszeń, w celu stwierdzenia, na kogo należy nałożyć mandat lub kogo pouczyć.</a:t>
            </a:r>
          </a:p>
          <a:p>
            <a:r>
              <a:rPr lang="pl-PL" sz="2800" b="1" smtClean="0">
                <a:solidFill>
                  <a:schemeClr val="hlink"/>
                </a:solidFill>
              </a:rPr>
              <a:t>Ustalenia te należy zawrzeć w pkt 3 protokołu kontroli.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4817">
                                            <p:txEl>
                                              <p:pRg st="2" end="2"/>
                                            </p:txEl>
                                          </p:spTgt>
                                        </p:tgtEl>
                                        <p:attrNameLst>
                                          <p:attrName>style.visibility</p:attrName>
                                        </p:attrNameLst>
                                      </p:cBhvr>
                                      <p:to>
                                        <p:strVal val="visible"/>
                                      </p:to>
                                    </p:set>
                                    <p:animEffect transition="in" filter="slide(fromBottom)">
                                      <p:cBhvr>
                                        <p:cTn id="7" dur="500"/>
                                        <p:tgtEl>
                                          <p:spTgt spid="3481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4817">
                                            <p:txEl>
                                              <p:pRg st="3" end="3"/>
                                            </p:txEl>
                                          </p:spTgt>
                                        </p:tgtEl>
                                        <p:attrNameLst>
                                          <p:attrName>style.visibility</p:attrName>
                                        </p:attrNameLst>
                                      </p:cBhvr>
                                      <p:to>
                                        <p:strVal val="visible"/>
                                      </p:to>
                                    </p:set>
                                    <p:animEffect transition="in" filter="slide(fromBottom)">
                                      <p:cBhvr>
                                        <p:cTn id="12" dur="500"/>
                                        <p:tgtEl>
                                          <p:spTgt spid="348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Jeżeli kontrolowany lub osoba przez niego upoważniona, usunie naruszenia w trakcie trwania czynności kontrolnych, fakt ten należy potwierdzić poprzez przeprowadzenie oględzin lub dokonanie analizy poprawionej lub uzupełnionej dokumentacji dołączonej do protokołu i odnotować jako obserwacje w protokole zasadniczym w pkt 4 Inne zagadnienia.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Naruszenia usunięte podczas kontroli nie są uwzględniane w tabeli naruszeń i nieprawidłowości. </a:t>
            </a:r>
          </a:p>
          <a:p>
            <a:r>
              <a:rPr lang="pl-PL" sz="2800" b="1" smtClean="0">
                <a:solidFill>
                  <a:schemeClr val="hlink"/>
                </a:solidFill>
              </a:rPr>
              <a:t>Powyższe ustalenia, jako obserwacje należy wpisać w protokole zasadniczym w pkt 4 Inne zagadnienia.</a:t>
            </a:r>
          </a:p>
          <a:p>
            <a:r>
              <a:rPr lang="pl-PL" sz="2800" b="1" smtClean="0">
                <a:solidFill>
                  <a:schemeClr val="hlink"/>
                </a:solidFill>
              </a:rPr>
              <a:t>Zespół kontrolujący lub inspektor dokonuje podsumowania kontroli ze szczególnym uwzględnieniem deklarowanych przez kierownictwo zakładu działań naprawczych i terminów ich realizacji, podkreślając, że nadrzędnym celem wszystkich kontroli jest uzyskanie poprawy stanu środowiska.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5">
                                            <p:txEl>
                                              <p:pRg st="0" end="0"/>
                                            </p:txEl>
                                          </p:spTgt>
                                        </p:tgtEl>
                                        <p:attrNameLst>
                                          <p:attrName>style.visibility</p:attrName>
                                        </p:attrNameLst>
                                      </p:cBhvr>
                                      <p:to>
                                        <p:strVal val="visible"/>
                                      </p:to>
                                    </p:set>
                                    <p:anim calcmode="lin" valueType="num">
                                      <p:cBhvr additive="base">
                                        <p:cTn id="7" dur="500" fill="hold"/>
                                        <p:tgtEl>
                                          <p:spTgt spid="368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5">
                                            <p:txEl>
                                              <p:pRg st="1" end="1"/>
                                            </p:txEl>
                                          </p:spTgt>
                                        </p:tgtEl>
                                        <p:attrNameLst>
                                          <p:attrName>style.visibility</p:attrName>
                                        </p:attrNameLst>
                                      </p:cBhvr>
                                      <p:to>
                                        <p:strVal val="visible"/>
                                      </p:to>
                                    </p:set>
                                    <p:anim calcmode="lin" valueType="num">
                                      <p:cBhvr additive="base">
                                        <p:cTn id="13" dur="500" fill="hold"/>
                                        <p:tgtEl>
                                          <p:spTgt spid="368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5">
                                            <p:txEl>
                                              <p:pRg st="2" end="2"/>
                                            </p:txEl>
                                          </p:spTgt>
                                        </p:tgtEl>
                                        <p:attrNameLst>
                                          <p:attrName>style.visibility</p:attrName>
                                        </p:attrNameLst>
                                      </p:cBhvr>
                                      <p:to>
                                        <p:strVal val="visible"/>
                                      </p:to>
                                    </p:set>
                                    <p:anim calcmode="lin" valueType="num">
                                      <p:cBhvr additive="base">
                                        <p:cTn id="19" dur="500" fill="hold"/>
                                        <p:tgtEl>
                                          <p:spTgt spid="3686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gn="ctr">
              <a:buFont typeface="Arial" charset="0"/>
              <a:buNone/>
            </a:pPr>
            <a:r>
              <a:rPr lang="pl-PL" sz="2800" b="1" u="sng" smtClean="0">
                <a:solidFill>
                  <a:schemeClr val="folHlink"/>
                </a:solidFill>
              </a:rPr>
              <a:t>SPORZĄDZANIE PROTOKOŁU KONTROLI</a:t>
            </a:r>
            <a:r>
              <a:rPr lang="pl-PL" sz="2800" b="1" smtClean="0">
                <a:solidFill>
                  <a:schemeClr val="folHlink"/>
                </a:solidFill>
              </a:rPr>
              <a:t> </a:t>
            </a:r>
          </a:p>
          <a:p>
            <a:pPr>
              <a:buFont typeface="Arial" charset="0"/>
              <a:buNone/>
            </a:pPr>
            <a:r>
              <a:rPr lang="pl-PL" sz="2800" b="1" smtClean="0">
                <a:solidFill>
                  <a:schemeClr val="folHlink"/>
                </a:solidFill>
              </a:rPr>
              <a:t>	KROK XII</a:t>
            </a:r>
          </a:p>
          <a:p>
            <a:r>
              <a:rPr lang="pl-PL" sz="2800" b="1" smtClean="0">
                <a:solidFill>
                  <a:schemeClr val="hlink"/>
                </a:solidFill>
              </a:rPr>
              <a:t>Inspektor w formie elektronicznej sporządza protokół kontroli w 2 jednobrzmiących egzemplarzach. </a:t>
            </a:r>
          </a:p>
          <a:p>
            <a:r>
              <a:rPr lang="pl-PL" sz="2800" b="1" smtClean="0">
                <a:solidFill>
                  <a:schemeClr val="hlink"/>
                </a:solidFill>
              </a:rPr>
              <a:t>Protokół kontroli może być sporządzony w siedzibie zakładu lub w wojewódzkim inspektoracie ochrony środowiska.</a:t>
            </a:r>
            <a:r>
              <a:rPr lang="pl-PL" sz="2800" smtClean="0">
                <a:solidFill>
                  <a:schemeClr va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7889">
                                            <p:txEl>
                                              <p:pRg st="2" end="2"/>
                                            </p:txEl>
                                          </p:spTgt>
                                        </p:tgtEl>
                                        <p:attrNameLst>
                                          <p:attrName>style.visibility</p:attrName>
                                        </p:attrNameLst>
                                      </p:cBhvr>
                                      <p:to>
                                        <p:strVal val="visible"/>
                                      </p:to>
                                    </p:set>
                                    <p:anim calcmode="lin" valueType="num">
                                      <p:cBhvr>
                                        <p:cTn id="7" dur="1000" fill="hold"/>
                                        <p:tgtEl>
                                          <p:spTgt spid="37889">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7889">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788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788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7889">
                                            <p:txEl>
                                              <p:pRg st="3" end="3"/>
                                            </p:txEl>
                                          </p:spTgt>
                                        </p:tgtEl>
                                        <p:attrNameLst>
                                          <p:attrName>style.visibility</p:attrName>
                                        </p:attrNameLst>
                                      </p:cBhvr>
                                      <p:to>
                                        <p:strVal val="visible"/>
                                      </p:to>
                                    </p:set>
                                    <p:anim calcmode="lin" valueType="num">
                                      <p:cBhvr>
                                        <p:cTn id="15" dur="1000" fill="hold"/>
                                        <p:tgtEl>
                                          <p:spTgt spid="37889">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7889">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788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788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buFont typeface="Arial" charset="0"/>
              <a:buNone/>
            </a:pPr>
            <a:r>
              <a:rPr lang="pl-PL" sz="2800" b="1" smtClean="0"/>
              <a:t>	</a:t>
            </a:r>
            <a:r>
              <a:rPr lang="pl-PL" sz="2800" b="1" smtClean="0">
                <a:solidFill>
                  <a:schemeClr val="folHlink"/>
                </a:solidFill>
              </a:rPr>
              <a:t>Każdy protokół kontroli planowej powinien zawierać następujące informacje: </a:t>
            </a:r>
          </a:p>
          <a:p>
            <a:pPr algn="ctr">
              <a:buFont typeface="Arial" charset="0"/>
              <a:buNone/>
            </a:pPr>
            <a:r>
              <a:rPr lang="pl-PL" sz="2800" b="1" u="sng" smtClean="0"/>
              <a:t> </a:t>
            </a:r>
            <a:r>
              <a:rPr lang="pl-PL" sz="2800" b="1" u="sng" smtClean="0">
                <a:solidFill>
                  <a:schemeClr val="folHlink"/>
                </a:solidFill>
              </a:rPr>
              <a:t>Ustalenia kontroli</a:t>
            </a:r>
            <a:endParaRPr lang="pl-PL" sz="2800" b="1" smtClean="0">
              <a:solidFill>
                <a:schemeClr val="folHlink"/>
              </a:solidFill>
            </a:endParaRPr>
          </a:p>
          <a:p>
            <a:r>
              <a:rPr lang="pl-PL" sz="2800" b="1" smtClean="0">
                <a:solidFill>
                  <a:schemeClr val="hlink"/>
                </a:solidFill>
              </a:rPr>
              <a:t>Informacje wynikające z analizy dokumentów dotyczących zakresu korzystania kontrolowanego zakładu/instalacji ze środowiska. </a:t>
            </a:r>
          </a:p>
          <a:p>
            <a:r>
              <a:rPr lang="pl-PL" sz="2800" b="1" smtClean="0">
                <a:solidFill>
                  <a:schemeClr val="hlink"/>
                </a:solidFill>
              </a:rPr>
              <a:t>Informacje te powinny wyczerpywać zaplanowany </a:t>
            </a:r>
            <a:br>
              <a:rPr lang="pl-PL" sz="2800" b="1" smtClean="0">
                <a:solidFill>
                  <a:schemeClr val="hlink"/>
                </a:solidFill>
              </a:rPr>
            </a:br>
            <a:r>
              <a:rPr lang="pl-PL" sz="2800" b="1" smtClean="0">
                <a:solidFill>
                  <a:schemeClr val="hlink"/>
                </a:solidFill>
              </a:rPr>
              <a:t>cel i zakres kontroli.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3">
                                            <p:txEl>
                                              <p:pRg st="2" end="2"/>
                                            </p:txEl>
                                          </p:spTgt>
                                        </p:tgtEl>
                                        <p:attrNameLst>
                                          <p:attrName>style.visibility</p:attrName>
                                        </p:attrNameLst>
                                      </p:cBhvr>
                                      <p:to>
                                        <p:strVal val="visible"/>
                                      </p:to>
                                    </p:set>
                                    <p:anim calcmode="lin" valueType="num">
                                      <p:cBhvr additive="base">
                                        <p:cTn id="7" dur="500" fill="hold"/>
                                        <p:tgtEl>
                                          <p:spTgt spid="3891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3">
                                            <p:txEl>
                                              <p:pRg st="3" end="3"/>
                                            </p:txEl>
                                          </p:spTgt>
                                        </p:tgtEl>
                                        <p:attrNameLst>
                                          <p:attrName>style.visibility</p:attrName>
                                        </p:attrNameLst>
                                      </p:cBhvr>
                                      <p:to>
                                        <p:strVal val="visible"/>
                                      </p:to>
                                    </p:set>
                                    <p:anim calcmode="lin" valueType="num">
                                      <p:cBhvr additive="base">
                                        <p:cTn id="13" dur="500" fill="hold"/>
                                        <p:tgtEl>
                                          <p:spTgt spid="3891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type="body" idx="4294967295"/>
          </p:nvPr>
        </p:nvSpPr>
        <p:spPr bwMode="auto">
          <a:xfrm>
            <a:off x="0" y="1341438"/>
            <a:ext cx="9144000" cy="5516562"/>
          </a:xfrm>
          <a:prstGeom prst="rect">
            <a:avLst/>
          </a:prstGeom>
          <a:noFill/>
          <a:ln>
            <a:miter lim="800000"/>
            <a:headEnd/>
            <a:tailEnd/>
          </a:ln>
        </p:spPr>
        <p:txBody>
          <a:bodyPr/>
          <a:lstStyle/>
          <a:p>
            <a:pPr marL="609600" indent="-609600" algn="ctr">
              <a:lnSpc>
                <a:spcPct val="90000"/>
              </a:lnSpc>
              <a:buFont typeface="Arial" charset="0"/>
              <a:buNone/>
            </a:pPr>
            <a:r>
              <a:rPr lang="pl-PL" sz="2800" b="1" u="sng" smtClean="0">
                <a:solidFill>
                  <a:schemeClr val="folHlink"/>
                </a:solidFill>
              </a:rPr>
              <a:t>Naruszenia i nieprawidłowości</a:t>
            </a:r>
            <a:endParaRPr lang="pl-PL" sz="2800" b="1" smtClean="0">
              <a:solidFill>
                <a:schemeClr val="folHlink"/>
              </a:solidFill>
            </a:endParaRPr>
          </a:p>
          <a:p>
            <a:pPr marL="609600" indent="-609600">
              <a:lnSpc>
                <a:spcPct val="90000"/>
              </a:lnSpc>
            </a:pPr>
            <a:r>
              <a:rPr lang="pl-PL" sz="2800" b="1" smtClean="0">
                <a:solidFill>
                  <a:schemeClr val="hlink"/>
                </a:solidFill>
              </a:rPr>
              <a:t>W tabeli naruszeń i nieprawidłowości inspektor wskazuje zakres i rodzaj ujawnionych naruszeń, określa dowody, na podstawie których zostały stwierdzone (dokumenty udostępnione przez zakład, oględziny, dokumentacja fotograficzna, wyniki pomiarów), oraz wskazuje przepisy prawa lub warunki decyzji (pozwolenia), których naruszenie dotyczy.</a:t>
            </a:r>
          </a:p>
          <a:p>
            <a:pPr marL="609600" indent="-609600">
              <a:lnSpc>
                <a:spcPct val="90000"/>
              </a:lnSpc>
            </a:pPr>
            <a:r>
              <a:rPr lang="pl-PL" sz="2800" b="1" smtClean="0">
                <a:solidFill>
                  <a:schemeClr val="hlink"/>
                </a:solidFill>
              </a:rPr>
              <a:t>Pod tabelą należy umieścić dokładny opis naruszenia.</a:t>
            </a:r>
          </a:p>
          <a:p>
            <a:pPr marL="609600" indent="-609600">
              <a:lnSpc>
                <a:spcPct val="90000"/>
              </a:lnSpc>
            </a:pPr>
            <a:r>
              <a:rPr lang="pl-PL" sz="2800" b="1" smtClean="0">
                <a:solidFill>
                  <a:schemeClr val="hlink"/>
                </a:solidFill>
              </a:rPr>
              <a:t>W przypadku, gdy kontrola nie wykazała nieprawidłowości, należy w tabeli umieścić zapis „nie dotyczy”, a pod tabelą „W zakresie objętym kontrolą nie stwierdzono nieprawidłowości”.</a:t>
            </a:r>
            <a:r>
              <a:rPr lang="pl-PL" sz="2800" smtClean="0">
                <a:solidFill>
                  <a:schemeClr va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7">
                                            <p:txEl>
                                              <p:pRg st="1" end="1"/>
                                            </p:txEl>
                                          </p:spTgt>
                                        </p:tgtEl>
                                        <p:attrNameLst>
                                          <p:attrName>style.visibility</p:attrName>
                                        </p:attrNameLst>
                                      </p:cBhvr>
                                      <p:to>
                                        <p:strVal val="visible"/>
                                      </p:to>
                                    </p:set>
                                    <p:anim calcmode="lin" valueType="num">
                                      <p:cBhvr additive="base">
                                        <p:cTn id="7" dur="500" fill="hold"/>
                                        <p:tgtEl>
                                          <p:spTgt spid="3993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7">
                                            <p:txEl>
                                              <p:pRg st="2" end="2"/>
                                            </p:txEl>
                                          </p:spTgt>
                                        </p:tgtEl>
                                        <p:attrNameLst>
                                          <p:attrName>style.visibility</p:attrName>
                                        </p:attrNameLst>
                                      </p:cBhvr>
                                      <p:to>
                                        <p:strVal val="visible"/>
                                      </p:to>
                                    </p:set>
                                    <p:anim calcmode="lin" valueType="num">
                                      <p:cBhvr additive="base">
                                        <p:cTn id="13" dur="500" fill="hold"/>
                                        <p:tgtEl>
                                          <p:spTgt spid="3993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7">
                                            <p:txEl>
                                              <p:pRg st="3" end="3"/>
                                            </p:txEl>
                                          </p:spTgt>
                                        </p:tgtEl>
                                        <p:attrNameLst>
                                          <p:attrName>style.visibility</p:attrName>
                                        </p:attrNameLst>
                                      </p:cBhvr>
                                      <p:to>
                                        <p:strVal val="visible"/>
                                      </p:to>
                                    </p:set>
                                    <p:anim calcmode="lin" valueType="num">
                                      <p:cBhvr additive="base">
                                        <p:cTn id="19" dur="500" fill="hold"/>
                                        <p:tgtEl>
                                          <p:spTgt spid="3993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body" idx="4294967295"/>
          </p:nvPr>
        </p:nvSpPr>
        <p:spPr bwMode="auto">
          <a:xfrm>
            <a:off x="0" y="1268413"/>
            <a:ext cx="9144000" cy="5589587"/>
          </a:xfrm>
          <a:prstGeom prst="rect">
            <a:avLst/>
          </a:prstGeom>
          <a:noFill/>
          <a:ln>
            <a:miter lim="800000"/>
            <a:headEnd/>
            <a:tailEnd/>
          </a:ln>
        </p:spPr>
        <p:txBody>
          <a:bodyPr/>
          <a:lstStyle/>
          <a:p>
            <a:pPr>
              <a:lnSpc>
                <a:spcPct val="80000"/>
              </a:lnSpc>
            </a:pPr>
            <a:r>
              <a:rPr lang="pl-PL" sz="2600" b="1" smtClean="0">
                <a:solidFill>
                  <a:schemeClr val="folHlink"/>
                </a:solidFill>
              </a:rPr>
              <a:t>Na tym etapie inspektor powinien dokonać kwalifikacji naruszeń do kategorii (1 - 4):</a:t>
            </a:r>
          </a:p>
          <a:p>
            <a:pPr>
              <a:lnSpc>
                <a:spcPct val="80000"/>
              </a:lnSpc>
            </a:pPr>
            <a:r>
              <a:rPr lang="pl-PL" sz="2600" b="1" u="sng" smtClean="0">
                <a:solidFill>
                  <a:schemeClr val="folHlink"/>
                </a:solidFill>
              </a:rPr>
              <a:t>kategoria 1:</a:t>
            </a:r>
            <a:r>
              <a:rPr lang="pl-PL" sz="2600" b="1" smtClean="0">
                <a:solidFill>
                  <a:schemeClr val="hlink"/>
                </a:solidFill>
              </a:rPr>
              <a:t> brak realizacji lub naruszenie obowiązków, niezwiązanych z bezpośrednim oddziaływaniem na środowisko, wynikających z mocy prawa i decyzji administracyjnych (np. brak ewidencji, brak przekazywania wyników pomiarów, brak wykonywania pomiarów),</a:t>
            </a:r>
          </a:p>
          <a:p>
            <a:pPr>
              <a:lnSpc>
                <a:spcPct val="80000"/>
              </a:lnSpc>
            </a:pPr>
            <a:r>
              <a:rPr lang="pl-PL" sz="2600" b="1" u="sng" smtClean="0">
                <a:solidFill>
                  <a:schemeClr val="folHlink"/>
                </a:solidFill>
              </a:rPr>
              <a:t>kategoria 2:</a:t>
            </a:r>
            <a:r>
              <a:rPr lang="pl-PL" sz="2600" b="1" smtClean="0">
                <a:solidFill>
                  <a:schemeClr val="hlink"/>
                </a:solidFill>
              </a:rPr>
              <a:t> naruszenia warunków pozwoleń, zezwoleń lub zgłoszeń określających warunki korzystania ze środowiska,</a:t>
            </a:r>
          </a:p>
          <a:p>
            <a:pPr>
              <a:lnSpc>
                <a:spcPct val="80000"/>
              </a:lnSpc>
            </a:pPr>
            <a:r>
              <a:rPr lang="pl-PL" sz="2600" b="1" u="sng" smtClean="0">
                <a:solidFill>
                  <a:schemeClr val="folHlink"/>
                </a:solidFill>
              </a:rPr>
              <a:t>kategoria 3:</a:t>
            </a:r>
            <a:r>
              <a:rPr lang="pl-PL" sz="2600" b="1" smtClean="0">
                <a:solidFill>
                  <a:schemeClr val="hlink"/>
                </a:solidFill>
              </a:rPr>
              <a:t> brak uregulowań formalno-prawnych korzystania ze środowiska, nieprzestrzeganie przepisów dotyczących zapobiegania, usuwania lub ograniczania skutków poważnych awarii przemysłowych,</a:t>
            </a:r>
          </a:p>
          <a:p>
            <a:pPr>
              <a:lnSpc>
                <a:spcPct val="80000"/>
              </a:lnSpc>
            </a:pPr>
            <a:r>
              <a:rPr lang="pl-PL" sz="2600" b="1" u="sng" smtClean="0">
                <a:solidFill>
                  <a:schemeClr val="folHlink"/>
                </a:solidFill>
              </a:rPr>
              <a:t>kategoria 4:</a:t>
            </a:r>
            <a:r>
              <a:rPr lang="pl-PL" sz="2600" b="1" smtClean="0">
                <a:solidFill>
                  <a:schemeClr val="hlink"/>
                </a:solidFill>
              </a:rPr>
              <a:t> zanieczyszczenie środowiska spowodowane zaniedbaniami w eksploatacji instalacji chroniących środowisko lub innymi działaniami użytkownika środowiska.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61">
                                            <p:txEl>
                                              <p:pRg st="1" end="1"/>
                                            </p:txEl>
                                          </p:spTgt>
                                        </p:tgtEl>
                                        <p:attrNameLst>
                                          <p:attrName>style.visibility</p:attrName>
                                        </p:attrNameLst>
                                      </p:cBhvr>
                                      <p:to>
                                        <p:strVal val="visible"/>
                                      </p:to>
                                    </p:set>
                                    <p:animEffect transition="in" filter="checkerboard(across)">
                                      <p:cBhvr>
                                        <p:cTn id="7" dur="500"/>
                                        <p:tgtEl>
                                          <p:spTgt spid="4096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61">
                                            <p:txEl>
                                              <p:pRg st="2" end="2"/>
                                            </p:txEl>
                                          </p:spTgt>
                                        </p:tgtEl>
                                        <p:attrNameLst>
                                          <p:attrName>style.visibility</p:attrName>
                                        </p:attrNameLst>
                                      </p:cBhvr>
                                      <p:to>
                                        <p:strVal val="visible"/>
                                      </p:to>
                                    </p:set>
                                    <p:animEffect transition="in" filter="checkerboard(across)">
                                      <p:cBhvr>
                                        <p:cTn id="12" dur="500"/>
                                        <p:tgtEl>
                                          <p:spTgt spid="4096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961">
                                            <p:txEl>
                                              <p:pRg st="3" end="3"/>
                                            </p:txEl>
                                          </p:spTgt>
                                        </p:tgtEl>
                                        <p:attrNameLst>
                                          <p:attrName>style.visibility</p:attrName>
                                        </p:attrNameLst>
                                      </p:cBhvr>
                                      <p:to>
                                        <p:strVal val="visible"/>
                                      </p:to>
                                    </p:set>
                                    <p:animEffect transition="in" filter="checkerboard(across)">
                                      <p:cBhvr>
                                        <p:cTn id="17" dur="500"/>
                                        <p:tgtEl>
                                          <p:spTgt spid="4096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0961">
                                            <p:txEl>
                                              <p:pRg st="4" end="4"/>
                                            </p:txEl>
                                          </p:spTgt>
                                        </p:tgtEl>
                                        <p:attrNameLst>
                                          <p:attrName>style.visibility</p:attrName>
                                        </p:attrNameLst>
                                      </p:cBhvr>
                                      <p:to>
                                        <p:strVal val="visible"/>
                                      </p:to>
                                    </p:set>
                                    <p:animEffect transition="in" filter="checkerboard(across)">
                                      <p:cBhvr>
                                        <p:cTn id="22" dur="500"/>
                                        <p:tgtEl>
                                          <p:spTgt spid="409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type="body" idx="4294967295"/>
          </p:nvPr>
        </p:nvSpPr>
        <p:spPr bwMode="auto">
          <a:xfrm>
            <a:off x="0" y="1341438"/>
            <a:ext cx="9144000" cy="5516562"/>
          </a:xfrm>
          <a:prstGeom prst="rect">
            <a:avLst/>
          </a:prstGeom>
          <a:noFill/>
          <a:ln>
            <a:miter lim="800000"/>
            <a:headEnd/>
            <a:tailEnd/>
          </a:ln>
        </p:spPr>
        <p:txBody>
          <a:bodyPr/>
          <a:lstStyle/>
          <a:p>
            <a:pPr marL="609600" indent="-609600" algn="ctr">
              <a:lnSpc>
                <a:spcPct val="90000"/>
              </a:lnSpc>
              <a:buFont typeface="Arial" charset="0"/>
              <a:buNone/>
            </a:pPr>
            <a:r>
              <a:rPr lang="pl-PL" sz="2800" b="1" u="sng" smtClean="0">
                <a:solidFill>
                  <a:schemeClr val="folHlink"/>
                </a:solidFill>
              </a:rPr>
              <a:t>Zastosowane sankcje </a:t>
            </a:r>
            <a:br>
              <a:rPr lang="pl-PL" sz="2800" b="1" u="sng" smtClean="0">
                <a:solidFill>
                  <a:schemeClr val="folHlink"/>
                </a:solidFill>
              </a:rPr>
            </a:br>
            <a:r>
              <a:rPr lang="pl-PL" sz="2800" b="1" u="sng" smtClean="0">
                <a:solidFill>
                  <a:schemeClr val="folHlink"/>
                </a:solidFill>
              </a:rPr>
              <a:t>(pouczenie, grzywna w drodze mandatu karnego)</a:t>
            </a:r>
            <a:endParaRPr lang="pl-PL" sz="2800" b="1" smtClean="0">
              <a:solidFill>
                <a:schemeClr val="folHlink"/>
              </a:solidFill>
            </a:endParaRPr>
          </a:p>
          <a:p>
            <a:pPr marL="609600" indent="-609600">
              <a:lnSpc>
                <a:spcPct val="90000"/>
              </a:lnSpc>
            </a:pPr>
            <a:r>
              <a:rPr lang="pl-PL" sz="2800" b="1" smtClean="0">
                <a:solidFill>
                  <a:schemeClr val="hlink"/>
                </a:solidFill>
              </a:rPr>
              <a:t>Stosując sankcje za nieprzestrzeganie wymagań ochrony środowiska, inspektor kieruje się zasadami, wynikającymi z ustawy – Kodeks postępowania w sprawach o wykroczenia, ustawy – Kodeks wykroczeń oraz stosuje taryfikator mandatów. </a:t>
            </a:r>
          </a:p>
          <a:p>
            <a:pPr marL="609600" indent="-609600">
              <a:lnSpc>
                <a:spcPct val="90000"/>
              </a:lnSpc>
            </a:pPr>
            <a:r>
              <a:rPr lang="pl-PL" sz="2800" b="1" smtClean="0">
                <a:solidFill>
                  <a:schemeClr val="hlink"/>
                </a:solidFill>
              </a:rPr>
              <a:t>Rodzaje wykroczeń, za które inspektorzy są uprawnieni do nakładania grzywien, zostały określone w rozporządzeniu Prezesa Rady Ministrów w sprawie nadania inspektorom Inspekcji Ochrony Środowiska uprawnień do nakładania grzywien w drodze mandatu karnego.</a:t>
            </a:r>
            <a:r>
              <a:rPr lang="pl-PL" sz="2800" b="1" smtClean="0"/>
              <a:t> </a:t>
            </a:r>
          </a:p>
        </p:txBody>
      </p:sp>
      <p:pic>
        <p:nvPicPr>
          <p:cNvPr id="41986" name="Picture 13" descr="policjant"/>
          <p:cNvPicPr>
            <a:picLocks noChangeAspect="1" noChangeArrowheads="1"/>
          </p:cNvPicPr>
          <p:nvPr/>
        </p:nvPicPr>
        <p:blipFill>
          <a:blip r:embed="rId2"/>
          <a:srcRect/>
          <a:stretch>
            <a:fillRect/>
          </a:stretch>
        </p:blipFill>
        <p:spPr bwMode="auto">
          <a:xfrm>
            <a:off x="6804025" y="0"/>
            <a:ext cx="1381125" cy="1700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1985">
                                            <p:txEl>
                                              <p:pRg st="1" end="1"/>
                                            </p:txEl>
                                          </p:spTgt>
                                        </p:tgtEl>
                                        <p:attrNameLst>
                                          <p:attrName>style.visibility</p:attrName>
                                        </p:attrNameLst>
                                      </p:cBhvr>
                                      <p:to>
                                        <p:strVal val="visible"/>
                                      </p:to>
                                    </p:set>
                                    <p:animEffect transition="in" filter="slide(fromBottom)">
                                      <p:cBhvr>
                                        <p:cTn id="7" dur="500"/>
                                        <p:tgtEl>
                                          <p:spTgt spid="4198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1985">
                                            <p:txEl>
                                              <p:pRg st="2" end="2"/>
                                            </p:txEl>
                                          </p:spTgt>
                                        </p:tgtEl>
                                        <p:attrNameLst>
                                          <p:attrName>style.visibility</p:attrName>
                                        </p:attrNameLst>
                                      </p:cBhvr>
                                      <p:to>
                                        <p:strVal val="visible"/>
                                      </p:to>
                                    </p:set>
                                    <p:animEffect transition="in" filter="slide(fromBottom)">
                                      <p:cBhvr>
                                        <p:cTn id="12" dur="500"/>
                                        <p:tgtEl>
                                          <p:spTgt spid="419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3"/>
          <p:cNvSpPr>
            <a:spLocks noGrp="1" noChangeArrowheads="1"/>
          </p:cNvSpPr>
          <p:nvPr>
            <p:ph type="body" idx="4294967295"/>
          </p:nvPr>
        </p:nvSpPr>
        <p:spPr bwMode="auto">
          <a:xfrm>
            <a:off x="0" y="1341438"/>
            <a:ext cx="9144000" cy="5516562"/>
          </a:xfrm>
          <a:prstGeom prst="rect">
            <a:avLst/>
          </a:prstGeom>
          <a:noFill/>
          <a:ln>
            <a:miter lim="800000"/>
            <a:headEnd/>
            <a:tailEnd/>
          </a:ln>
        </p:spPr>
        <p:txBody>
          <a:bodyPr/>
          <a:lstStyle/>
          <a:p>
            <a:pPr>
              <a:lnSpc>
                <a:spcPct val="80000"/>
              </a:lnSpc>
              <a:buFont typeface="Arial" charset="0"/>
              <a:buNone/>
            </a:pPr>
            <a:r>
              <a:rPr lang="pl-PL" sz="2800" b="1" smtClean="0"/>
              <a:t>	</a:t>
            </a:r>
            <a:r>
              <a:rPr lang="pl-PL" sz="2800" b="1" u="sng" smtClean="0">
                <a:solidFill>
                  <a:schemeClr val="folHlink"/>
                </a:solidFill>
              </a:rPr>
              <a:t>Kontrole planowe dzielimy na:</a:t>
            </a:r>
          </a:p>
          <a:p>
            <a:pPr>
              <a:lnSpc>
                <a:spcPct val="80000"/>
              </a:lnSpc>
              <a:buFont typeface="Arial" charset="0"/>
              <a:buNone/>
            </a:pPr>
            <a:r>
              <a:rPr lang="pl-PL" sz="2800" b="1" smtClean="0">
                <a:solidFill>
                  <a:schemeClr val="hlink"/>
                </a:solidFill>
                <a:latin typeface="Arial" charset="0"/>
              </a:rPr>
              <a:t>	- </a:t>
            </a:r>
            <a:r>
              <a:rPr lang="pl-PL" sz="2800" b="1" smtClean="0">
                <a:solidFill>
                  <a:schemeClr val="hlink"/>
                </a:solidFill>
              </a:rPr>
              <a:t>kompleksowe (auditowe),</a:t>
            </a:r>
          </a:p>
          <a:p>
            <a:pPr>
              <a:lnSpc>
                <a:spcPct val="80000"/>
              </a:lnSpc>
              <a:buFont typeface="Arial" charset="0"/>
              <a:buNone/>
            </a:pPr>
            <a:r>
              <a:rPr lang="pl-PL" sz="2800" b="1" smtClean="0">
                <a:solidFill>
                  <a:schemeClr val="hlink"/>
                </a:solidFill>
                <a:latin typeface="Arial" charset="0"/>
              </a:rPr>
              <a:t>	- </a:t>
            </a:r>
            <a:r>
              <a:rPr lang="pl-PL" sz="2800" b="1" smtClean="0">
                <a:solidFill>
                  <a:schemeClr val="hlink"/>
                </a:solidFill>
              </a:rPr>
              <a:t>problemowe,</a:t>
            </a:r>
          </a:p>
          <a:p>
            <a:pPr>
              <a:lnSpc>
                <a:spcPct val="80000"/>
              </a:lnSpc>
              <a:buFont typeface="Arial" charset="0"/>
              <a:buNone/>
            </a:pPr>
            <a:r>
              <a:rPr lang="pl-PL" sz="2800" b="1" smtClean="0">
                <a:solidFill>
                  <a:schemeClr val="hlink"/>
                </a:solidFill>
                <a:latin typeface="Arial" charset="0"/>
              </a:rPr>
              <a:t>	- </a:t>
            </a:r>
            <a:r>
              <a:rPr lang="pl-PL" sz="2800" b="1" smtClean="0">
                <a:solidFill>
                  <a:schemeClr val="hlink"/>
                </a:solidFill>
              </a:rPr>
              <a:t>w ramach cyklu kontrolnego. </a:t>
            </a:r>
          </a:p>
          <a:p>
            <a:pPr>
              <a:lnSpc>
                <a:spcPct val="80000"/>
              </a:lnSpc>
            </a:pPr>
            <a:r>
              <a:rPr lang="pl-PL" sz="2800" b="1" smtClean="0">
                <a:solidFill>
                  <a:schemeClr val="hlink"/>
                </a:solidFill>
              </a:rPr>
              <a:t>W Systemie Kontroli (SK) na poziomie planowania rocznego, zakład będący w ewidencji wojewódzkiego inspektoratu ochrony środowiska zakładów skontrolowanych jest przyporządkowany do jednej </a:t>
            </a:r>
            <a:br>
              <a:rPr lang="pl-PL" sz="2800" b="1" smtClean="0">
                <a:solidFill>
                  <a:schemeClr val="hlink"/>
                </a:solidFill>
              </a:rPr>
            </a:br>
            <a:r>
              <a:rPr lang="pl-PL" sz="2800" b="1" smtClean="0">
                <a:solidFill>
                  <a:schemeClr val="hlink"/>
                </a:solidFill>
              </a:rPr>
              <a:t>z czterech kategorii ryzyka. </a:t>
            </a:r>
          </a:p>
          <a:p>
            <a:pPr>
              <a:lnSpc>
                <a:spcPct val="80000"/>
              </a:lnSpc>
            </a:pPr>
            <a:r>
              <a:rPr lang="pl-PL" sz="2800" b="1" smtClean="0">
                <a:solidFill>
                  <a:schemeClr val="hlink"/>
                </a:solidFill>
              </a:rPr>
              <a:t>W planie kwartalnym każdemu inspektorowi imiennie przydzielone są zakłady do kontroli. </a:t>
            </a:r>
          </a:p>
          <a:p>
            <a:pPr>
              <a:lnSpc>
                <a:spcPct val="80000"/>
              </a:lnSpc>
            </a:pPr>
            <a:r>
              <a:rPr lang="pl-PL" sz="2800" b="1" smtClean="0">
                <a:solidFill>
                  <a:schemeClr val="hlink"/>
                </a:solidFill>
              </a:rPr>
              <a:t>Procedura planowania kontroli opisana została w SK </a:t>
            </a:r>
            <a:br>
              <a:rPr lang="pl-PL" sz="2800" b="1" smtClean="0">
                <a:solidFill>
                  <a:schemeClr val="hlink"/>
                </a:solidFill>
              </a:rPr>
            </a:br>
            <a:r>
              <a:rPr lang="pl-PL" sz="2800" b="1" smtClean="0">
                <a:solidFill>
                  <a:schemeClr val="hlink"/>
                </a:solidFill>
              </a:rPr>
              <a:t>w Dokumencie 2.1. Procedura planowania kontroli.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5">
                                            <p:txEl>
                                              <p:pRg st="4" end="4"/>
                                            </p:txEl>
                                          </p:spTgt>
                                        </p:tgtEl>
                                        <p:attrNameLst>
                                          <p:attrName>style.visibility</p:attrName>
                                        </p:attrNameLst>
                                      </p:cBhvr>
                                      <p:to>
                                        <p:strVal val="visible"/>
                                      </p:to>
                                    </p:set>
                                    <p:anim calcmode="lin" valueType="num">
                                      <p:cBhvr additive="base">
                                        <p:cTn id="7" dur="500" fill="hold"/>
                                        <p:tgtEl>
                                          <p:spTgt spid="614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5">
                                            <p:txEl>
                                              <p:pRg st="5" end="5"/>
                                            </p:txEl>
                                          </p:spTgt>
                                        </p:tgtEl>
                                        <p:attrNameLst>
                                          <p:attrName>style.visibility</p:attrName>
                                        </p:attrNameLst>
                                      </p:cBhvr>
                                      <p:to>
                                        <p:strVal val="visible"/>
                                      </p:to>
                                    </p:set>
                                    <p:anim calcmode="lin" valueType="num">
                                      <p:cBhvr additive="base">
                                        <p:cTn id="13" dur="500" fill="hold"/>
                                        <p:tgtEl>
                                          <p:spTgt spid="614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5">
                                            <p:txEl>
                                              <p:pRg st="6" end="6"/>
                                            </p:txEl>
                                          </p:spTgt>
                                        </p:tgtEl>
                                        <p:attrNameLst>
                                          <p:attrName>style.visibility</p:attrName>
                                        </p:attrNameLst>
                                      </p:cBhvr>
                                      <p:to>
                                        <p:strVal val="visible"/>
                                      </p:to>
                                    </p:set>
                                    <p:anim calcmode="lin" valueType="num">
                                      <p:cBhvr additive="base">
                                        <p:cTn id="19" dur="500" fill="hold"/>
                                        <p:tgtEl>
                                          <p:spTgt spid="614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Odnotowując w protokole fakt zastosowania sankcji, inspektor podaje rodzaj popełnionego wykroczenia ze wskazaniem aktu prawnego.</a:t>
            </a:r>
          </a:p>
          <a:p>
            <a:r>
              <a:rPr lang="pl-PL" sz="2800" b="1" smtClean="0">
                <a:solidFill>
                  <a:schemeClr val="hlink"/>
                </a:solidFill>
              </a:rPr>
              <a:t>Ponadto inspektor powinien wpisać do protokołu: rodzaj zastosowanej sankcji (pouczenie, mandat), imię </a:t>
            </a:r>
            <a:br>
              <a:rPr lang="pl-PL" sz="2800" b="1" smtClean="0">
                <a:solidFill>
                  <a:schemeClr val="hlink"/>
                </a:solidFill>
              </a:rPr>
            </a:br>
            <a:r>
              <a:rPr lang="pl-PL" sz="2800" b="1" smtClean="0">
                <a:solidFill>
                  <a:schemeClr val="hlink"/>
                </a:solidFill>
              </a:rPr>
              <a:t>i nazwisko oraz stanowisko służbowe sprawcy wykroczenia, a także wysokość nałożonego mandatu karnego.</a:t>
            </a:r>
            <a:r>
              <a:rPr lang="pl-PL"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09">
                                            <p:txEl>
                                              <p:pRg st="0" end="0"/>
                                            </p:txEl>
                                          </p:spTgt>
                                        </p:tgtEl>
                                        <p:attrNameLst>
                                          <p:attrName>style.visibility</p:attrName>
                                        </p:attrNameLst>
                                      </p:cBhvr>
                                      <p:to>
                                        <p:strVal val="visible"/>
                                      </p:to>
                                    </p:set>
                                    <p:anim calcmode="lin" valueType="num">
                                      <p:cBhvr additive="base">
                                        <p:cTn id="7" dur="500" fill="hold"/>
                                        <p:tgtEl>
                                          <p:spTgt spid="430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09">
                                            <p:txEl>
                                              <p:pRg st="1" end="1"/>
                                            </p:txEl>
                                          </p:spTgt>
                                        </p:tgtEl>
                                        <p:attrNameLst>
                                          <p:attrName>style.visibility</p:attrName>
                                        </p:attrNameLst>
                                      </p:cBhvr>
                                      <p:to>
                                        <p:strVal val="visible"/>
                                      </p:to>
                                    </p:set>
                                    <p:anim calcmode="lin" valueType="num">
                                      <p:cBhvr additive="base">
                                        <p:cTn id="13" dur="500" fill="hold"/>
                                        <p:tgtEl>
                                          <p:spTgt spid="4300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0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9"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lgn="ctr">
              <a:buFont typeface="Arial" charset="0"/>
              <a:buNone/>
            </a:pPr>
            <a:r>
              <a:rPr lang="pl-PL" sz="2800" b="1" u="sng" smtClean="0">
                <a:solidFill>
                  <a:schemeClr val="folHlink"/>
                </a:solidFill>
              </a:rPr>
              <a:t>Inne zagadnienia </a:t>
            </a:r>
            <a:endParaRPr lang="pl-PL" sz="2800" b="1" smtClean="0">
              <a:solidFill>
                <a:schemeClr val="folHlink"/>
              </a:solidFill>
            </a:endParaRPr>
          </a:p>
          <a:p>
            <a:pPr marL="609600" indent="-609600"/>
            <a:r>
              <a:rPr lang="pl-PL" sz="2800" b="1" smtClean="0">
                <a:solidFill>
                  <a:schemeClr val="hlink"/>
                </a:solidFill>
              </a:rPr>
              <a:t>Należy tu wpisywać istotne inne informacje i dokonane podczas kontroli ustalenia, na przykład dotyczące:</a:t>
            </a:r>
          </a:p>
          <a:p>
            <a:pPr marL="609600" indent="-609600">
              <a:buFont typeface="Arial" charset="0"/>
              <a:buNone/>
            </a:pPr>
            <a:r>
              <a:rPr lang="pl-PL" sz="2800" b="1" smtClean="0">
                <a:solidFill>
                  <a:schemeClr val="hlink"/>
                </a:solidFill>
                <a:latin typeface="Arial" charset="0"/>
              </a:rPr>
              <a:t>	- </a:t>
            </a:r>
            <a:r>
              <a:rPr lang="pl-PL" sz="2800" b="1" smtClean="0">
                <a:solidFill>
                  <a:schemeClr val="hlink"/>
                </a:solidFill>
              </a:rPr>
              <a:t>nieprawidłowości w zakresie prowadzenia ewidencji korzystania ze środowiska oraz wnoszenia opłat,</a:t>
            </a:r>
          </a:p>
          <a:p>
            <a:pPr marL="609600" indent="-609600">
              <a:buFont typeface="Arial" charset="0"/>
              <a:buNone/>
            </a:pPr>
            <a:r>
              <a:rPr lang="pl-PL" sz="2800" b="1" smtClean="0">
                <a:solidFill>
                  <a:schemeClr val="hlink"/>
                </a:solidFill>
                <a:latin typeface="Arial" charset="0"/>
              </a:rPr>
              <a:t>	- </a:t>
            </a:r>
            <a:r>
              <a:rPr lang="pl-PL" sz="2800" b="1" smtClean="0">
                <a:solidFill>
                  <a:schemeClr val="hlink"/>
                </a:solidFill>
              </a:rPr>
              <a:t>braku realizacji poprzednich zarządzeń pokontrolnych.</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lgn="ctr">
              <a:lnSpc>
                <a:spcPct val="80000"/>
              </a:lnSpc>
              <a:buFont typeface="Arial" charset="0"/>
              <a:buNone/>
            </a:pPr>
            <a:r>
              <a:rPr lang="pl-PL" sz="2800" b="1" u="sng" smtClean="0">
                <a:solidFill>
                  <a:schemeClr val="folHlink"/>
                </a:solidFill>
              </a:rPr>
              <a:t>Informacje końcowe</a:t>
            </a:r>
            <a:endParaRPr lang="pl-PL" sz="2800" b="1" smtClean="0">
              <a:solidFill>
                <a:schemeClr val="folHlink"/>
              </a:solidFill>
            </a:endParaRPr>
          </a:p>
          <a:p>
            <a:pPr marL="609600" indent="-609600">
              <a:lnSpc>
                <a:spcPct val="80000"/>
              </a:lnSpc>
            </a:pPr>
            <a:r>
              <a:rPr lang="pl-PL" sz="2800" b="1" smtClean="0">
                <a:solidFill>
                  <a:schemeClr val="hlink"/>
                </a:solidFill>
              </a:rPr>
              <a:t>Należy kolejno wyszczególnić wszystkie sporządzone na potrzeby kontroli i otrzymane w czasie jej trwania załączniki, w tym m.in.</a:t>
            </a:r>
            <a:r>
              <a:rPr lang="pl-PL" sz="2800" b="1" smtClean="0">
                <a:solidFill>
                  <a:schemeClr val="hlink"/>
                </a:solidFill>
                <a:latin typeface="Arial" charset="0"/>
              </a:rPr>
              <a:t>:</a:t>
            </a:r>
          </a:p>
          <a:p>
            <a:pPr marL="609600" indent="-609600">
              <a:lnSpc>
                <a:spcPct val="80000"/>
              </a:lnSpc>
              <a:buFont typeface="Arial" charset="0"/>
              <a:buNone/>
            </a:pPr>
            <a:r>
              <a:rPr lang="pl-PL" sz="2800" b="1" smtClean="0">
                <a:solidFill>
                  <a:schemeClr val="hlink"/>
                </a:solidFill>
                <a:latin typeface="Arial" charset="0"/>
              </a:rPr>
              <a:t>	- </a:t>
            </a:r>
            <a:r>
              <a:rPr lang="pl-PL" sz="2800" b="1" smtClean="0">
                <a:solidFill>
                  <a:schemeClr val="hlink"/>
                </a:solidFill>
              </a:rPr>
              <a:t>zawiadomienie o kontroli przedsiębiorcy </a:t>
            </a:r>
            <a:br>
              <a:rPr lang="pl-PL" sz="2800" b="1" smtClean="0">
                <a:solidFill>
                  <a:schemeClr val="hlink"/>
                </a:solidFill>
              </a:rPr>
            </a:br>
            <a:r>
              <a:rPr lang="pl-PL" sz="2800" b="1" smtClean="0">
                <a:solidFill>
                  <a:schemeClr val="hlink"/>
                </a:solidFill>
              </a:rPr>
              <a:t>z potwierdzeniem terminu jego otrzymania,</a:t>
            </a:r>
            <a:endParaRPr lang="pl-PL" sz="2800" b="1" smtClean="0">
              <a:solidFill>
                <a:schemeClr val="hlink"/>
              </a:solidFill>
              <a:latin typeface="Arial" charset="0"/>
            </a:endParaRPr>
          </a:p>
          <a:p>
            <a:pPr marL="609600" indent="-609600">
              <a:lnSpc>
                <a:spcPct val="80000"/>
              </a:lnSpc>
              <a:buFont typeface="Arial" charset="0"/>
              <a:buNone/>
            </a:pPr>
            <a:r>
              <a:rPr lang="pl-PL" sz="2800" b="1" smtClean="0">
                <a:solidFill>
                  <a:schemeClr val="hlink"/>
                </a:solidFill>
                <a:latin typeface="Arial" charset="0"/>
              </a:rPr>
              <a:t>	- </a:t>
            </a:r>
            <a:r>
              <a:rPr lang="pl-PL" sz="2800" b="1" smtClean="0">
                <a:solidFill>
                  <a:schemeClr val="hlink"/>
                </a:solidFill>
              </a:rPr>
              <a:t>upoważnienie do kontroli, </a:t>
            </a:r>
            <a:endParaRPr lang="pl-PL" sz="2800" b="1" smtClean="0">
              <a:solidFill>
                <a:schemeClr val="hlink"/>
              </a:solidFill>
              <a:latin typeface="Arial" charset="0"/>
            </a:endParaRPr>
          </a:p>
          <a:p>
            <a:pPr marL="609600" indent="-609600">
              <a:lnSpc>
                <a:spcPct val="80000"/>
              </a:lnSpc>
              <a:buFont typeface="Arial" charset="0"/>
              <a:buNone/>
            </a:pPr>
            <a:r>
              <a:rPr lang="pl-PL" sz="2800" b="1" smtClean="0">
                <a:solidFill>
                  <a:schemeClr val="hlink"/>
                </a:solidFill>
                <a:latin typeface="Arial" charset="0"/>
              </a:rPr>
              <a:t>	- </a:t>
            </a:r>
            <a:r>
              <a:rPr lang="pl-PL" sz="2800" b="1" smtClean="0">
                <a:solidFill>
                  <a:schemeClr val="hlink"/>
                </a:solidFill>
              </a:rPr>
              <a:t>upoważnienie do udzielania informacji ze strony kontrolowanego, </a:t>
            </a:r>
            <a:endParaRPr lang="pl-PL" sz="2800" b="1" smtClean="0">
              <a:solidFill>
                <a:schemeClr val="hlink"/>
              </a:solidFill>
              <a:latin typeface="Arial" charset="0"/>
            </a:endParaRPr>
          </a:p>
          <a:p>
            <a:pPr marL="609600" indent="-609600">
              <a:lnSpc>
                <a:spcPct val="80000"/>
              </a:lnSpc>
              <a:buFont typeface="Arial" charset="0"/>
              <a:buNone/>
            </a:pPr>
            <a:r>
              <a:rPr lang="pl-PL" sz="2800" b="1" smtClean="0">
                <a:solidFill>
                  <a:schemeClr val="hlink"/>
                </a:solidFill>
                <a:latin typeface="Arial" charset="0"/>
              </a:rPr>
              <a:t>	- </a:t>
            </a:r>
            <a:r>
              <a:rPr lang="pl-PL" sz="2800" b="1" smtClean="0">
                <a:solidFill>
                  <a:schemeClr val="hlink"/>
                </a:solidFill>
              </a:rPr>
              <a:t>dokumenty będące potwierdzeniem poszczególnych nieprawidłowości, </a:t>
            </a:r>
            <a:endParaRPr lang="pl-PL" sz="2800" b="1" smtClean="0">
              <a:solidFill>
                <a:schemeClr val="hlink"/>
              </a:solidFill>
              <a:latin typeface="Arial" charset="0"/>
            </a:endParaRPr>
          </a:p>
          <a:p>
            <a:pPr marL="609600" indent="-609600">
              <a:lnSpc>
                <a:spcPct val="80000"/>
              </a:lnSpc>
              <a:buFont typeface="Arial" charset="0"/>
              <a:buNone/>
            </a:pPr>
            <a:r>
              <a:rPr lang="pl-PL" sz="2800" b="1" smtClean="0">
                <a:solidFill>
                  <a:schemeClr val="hlink"/>
                </a:solidFill>
                <a:latin typeface="Arial" charset="0"/>
              </a:rPr>
              <a:t>	- </a:t>
            </a:r>
            <a:r>
              <a:rPr lang="pl-PL" sz="2800" b="1" smtClean="0">
                <a:solidFill>
                  <a:schemeClr val="hlink"/>
                </a:solidFill>
              </a:rPr>
              <a:t>tabela czynności kontrolnych.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7">
                                            <p:txEl>
                                              <p:pRg st="2" end="2"/>
                                            </p:txEl>
                                          </p:spTgt>
                                        </p:tgtEl>
                                        <p:attrNameLst>
                                          <p:attrName>style.visibility</p:attrName>
                                        </p:attrNameLst>
                                      </p:cBhvr>
                                      <p:to>
                                        <p:strVal val="visible"/>
                                      </p:to>
                                    </p:set>
                                    <p:anim calcmode="lin" valueType="num">
                                      <p:cBhvr additive="base">
                                        <p:cTn id="7" dur="500" fill="hold"/>
                                        <p:tgtEl>
                                          <p:spTgt spid="4505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xEl>
                                              <p:pRg st="3" end="3"/>
                                            </p:txEl>
                                          </p:spTgt>
                                        </p:tgtEl>
                                        <p:attrNameLst>
                                          <p:attrName>style.visibility</p:attrName>
                                        </p:attrNameLst>
                                      </p:cBhvr>
                                      <p:to>
                                        <p:strVal val="visible"/>
                                      </p:to>
                                    </p:set>
                                    <p:anim calcmode="lin" valueType="num">
                                      <p:cBhvr additive="base">
                                        <p:cTn id="13" dur="500" fill="hold"/>
                                        <p:tgtEl>
                                          <p:spTgt spid="4505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7">
                                            <p:txEl>
                                              <p:pRg st="4" end="4"/>
                                            </p:txEl>
                                          </p:spTgt>
                                        </p:tgtEl>
                                        <p:attrNameLst>
                                          <p:attrName>style.visibility</p:attrName>
                                        </p:attrNameLst>
                                      </p:cBhvr>
                                      <p:to>
                                        <p:strVal val="visible"/>
                                      </p:to>
                                    </p:set>
                                    <p:anim calcmode="lin" valueType="num">
                                      <p:cBhvr additive="base">
                                        <p:cTn id="19" dur="500" fill="hold"/>
                                        <p:tgtEl>
                                          <p:spTgt spid="4505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57">
                                            <p:txEl>
                                              <p:pRg st="5" end="5"/>
                                            </p:txEl>
                                          </p:spTgt>
                                        </p:tgtEl>
                                        <p:attrNameLst>
                                          <p:attrName>style.visibility</p:attrName>
                                        </p:attrNameLst>
                                      </p:cBhvr>
                                      <p:to>
                                        <p:strVal val="visible"/>
                                      </p:to>
                                    </p:set>
                                    <p:anim calcmode="lin" valueType="num">
                                      <p:cBhvr additive="base">
                                        <p:cTn id="25" dur="500" fill="hold"/>
                                        <p:tgtEl>
                                          <p:spTgt spid="4505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5057">
                                            <p:txEl>
                                              <p:pRg st="6" end="6"/>
                                            </p:txEl>
                                          </p:spTgt>
                                        </p:tgtEl>
                                        <p:attrNameLst>
                                          <p:attrName>style.visibility</p:attrName>
                                        </p:attrNameLst>
                                      </p:cBhvr>
                                      <p:to>
                                        <p:strVal val="visible"/>
                                      </p:to>
                                    </p:set>
                                    <p:anim calcmode="lin" valueType="num">
                                      <p:cBhvr additive="base">
                                        <p:cTn id="31" dur="500" fill="hold"/>
                                        <p:tgtEl>
                                          <p:spTgt spid="4505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505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7"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90000"/>
              </a:lnSpc>
            </a:pPr>
            <a:r>
              <a:rPr lang="pl-PL" sz="2800" b="1" smtClean="0">
                <a:solidFill>
                  <a:schemeClr val="hlink"/>
                </a:solidFill>
              </a:rPr>
              <a:t>Jeżeli zakład zwrócił się</a:t>
            </a:r>
            <a:r>
              <a:rPr lang="cs-CZ" sz="2800" b="1" smtClean="0">
                <a:solidFill>
                  <a:schemeClr val="hlink"/>
                </a:solidFill>
              </a:rPr>
              <a:t> o ochronę udostępnionych inspektorowi danych technicznych, technologicznych, handlowych lub organizacyjnych, fakt ten odnotowuje się w protokole i zabezpiecza te dane przed dostępem osób nieupoważnionych, poprzez umieszczenie </a:t>
            </a:r>
            <a:br>
              <a:rPr lang="cs-CZ" sz="2800" b="1" smtClean="0">
                <a:solidFill>
                  <a:schemeClr val="hlink"/>
                </a:solidFill>
              </a:rPr>
            </a:br>
            <a:r>
              <a:rPr lang="cs-CZ" sz="2800" b="1" smtClean="0">
                <a:solidFill>
                  <a:schemeClr val="hlink"/>
                </a:solidFill>
              </a:rPr>
              <a:t>w oznakowanej i zamkniętej kopercie z adnotacją zastrzeżone przez kontrolowanego. </a:t>
            </a:r>
          </a:p>
          <a:p>
            <a:pPr>
              <a:lnSpc>
                <a:spcPct val="90000"/>
              </a:lnSpc>
            </a:pPr>
            <a:r>
              <a:rPr lang="cs-CZ" sz="2800" b="1" smtClean="0">
                <a:solidFill>
                  <a:schemeClr val="hlink"/>
                </a:solidFill>
              </a:rPr>
              <a:t>Do ISWK wprowadza sie protokół kontroli bez danych zastrzeżonych.</a:t>
            </a:r>
            <a:endParaRPr lang="pl-PL" sz="2800" b="1"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081">
                                            <p:txEl>
                                              <p:pRg st="0" end="0"/>
                                            </p:txEl>
                                          </p:spTgt>
                                        </p:tgtEl>
                                        <p:attrNameLst>
                                          <p:attrName>style.visibility</p:attrName>
                                        </p:attrNameLst>
                                      </p:cBhvr>
                                      <p:to>
                                        <p:strVal val="visible"/>
                                      </p:to>
                                    </p:set>
                                    <p:animEffect transition="in" filter="checkerboard(across)">
                                      <p:cBhvr>
                                        <p:cTn id="7" dur="500"/>
                                        <p:tgtEl>
                                          <p:spTgt spid="460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6081">
                                            <p:txEl>
                                              <p:pRg st="1" end="1"/>
                                            </p:txEl>
                                          </p:spTgt>
                                        </p:tgtEl>
                                        <p:attrNameLst>
                                          <p:attrName>style.visibility</p:attrName>
                                        </p:attrNameLst>
                                      </p:cBhvr>
                                      <p:to>
                                        <p:strVal val="visible"/>
                                      </p:to>
                                    </p:set>
                                    <p:animEffect transition="in" filter="checkerboard(across)">
                                      <p:cBhvr>
                                        <p:cTn id="12" dur="500"/>
                                        <p:tgtEl>
                                          <p:spTgt spid="460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Inspektor przekazuje jeden egzemplarz protokołu z kontroli kierownikowi zakładu w celu zapoznania się </a:t>
            </a:r>
            <a:br>
              <a:rPr lang="pl-PL" sz="2800" b="1" smtClean="0">
                <a:solidFill>
                  <a:schemeClr val="hlink"/>
                </a:solidFill>
              </a:rPr>
            </a:br>
            <a:r>
              <a:rPr lang="pl-PL" sz="2800" b="1" smtClean="0">
                <a:solidFill>
                  <a:schemeClr val="hlink"/>
                </a:solidFill>
              </a:rPr>
              <a:t>z jego treścią i ustala termin podpisania protokołu. </a:t>
            </a:r>
          </a:p>
          <a:p>
            <a:r>
              <a:rPr lang="pl-PL" sz="2800" b="1" smtClean="0">
                <a:solidFill>
                  <a:schemeClr val="hlink"/>
                </a:solidFill>
              </a:rPr>
              <a:t>W uzasadnionych przypadkach inspektor informuje </a:t>
            </a:r>
            <a:br>
              <a:rPr lang="pl-PL" sz="2800" b="1" smtClean="0">
                <a:solidFill>
                  <a:schemeClr val="hlink"/>
                </a:solidFill>
              </a:rPr>
            </a:br>
            <a:r>
              <a:rPr lang="pl-PL" sz="2800" b="1" smtClean="0">
                <a:solidFill>
                  <a:schemeClr val="hlink"/>
                </a:solidFill>
              </a:rPr>
              <a:t>o planowanej naradzie pokontrolnej. </a:t>
            </a:r>
          </a:p>
          <a:p>
            <a:r>
              <a:rPr lang="pl-PL" sz="2800" b="1" smtClean="0">
                <a:solidFill>
                  <a:schemeClr val="hlink"/>
                </a:solidFill>
              </a:rPr>
              <a:t>Naradę pokontrolną zaleca się przeprowadzić w dniu podpisania protokołu. </a:t>
            </a:r>
          </a:p>
          <a:p>
            <a:r>
              <a:rPr lang="pl-PL" sz="2800" b="1" smtClean="0">
                <a:solidFill>
                  <a:schemeClr val="hlink"/>
                </a:solidFill>
              </a:rPr>
              <a:t>Z narady pokontrolnej należy sporządzić odrębny protokół według wzoru zamieszczonego w SK w Dokumencie 1.4. Dokumentowanie czynności kontrolnych - załącznika 10.5.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105">
                                            <p:txEl>
                                              <p:pRg st="0" end="0"/>
                                            </p:txEl>
                                          </p:spTgt>
                                        </p:tgtEl>
                                        <p:attrNameLst>
                                          <p:attrName>style.visibility</p:attrName>
                                        </p:attrNameLst>
                                      </p:cBhvr>
                                      <p:to>
                                        <p:strVal val="visible"/>
                                      </p:to>
                                    </p:set>
                                    <p:animEffect transition="in" filter="checkerboard(across)">
                                      <p:cBhvr>
                                        <p:cTn id="7" dur="500"/>
                                        <p:tgtEl>
                                          <p:spTgt spid="471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7105">
                                            <p:txEl>
                                              <p:pRg st="1" end="1"/>
                                            </p:txEl>
                                          </p:spTgt>
                                        </p:tgtEl>
                                        <p:attrNameLst>
                                          <p:attrName>style.visibility</p:attrName>
                                        </p:attrNameLst>
                                      </p:cBhvr>
                                      <p:to>
                                        <p:strVal val="visible"/>
                                      </p:to>
                                    </p:set>
                                    <p:animEffect transition="in" filter="checkerboard(across)">
                                      <p:cBhvr>
                                        <p:cTn id="12" dur="500"/>
                                        <p:tgtEl>
                                          <p:spTgt spid="471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7105">
                                            <p:txEl>
                                              <p:pRg st="2" end="2"/>
                                            </p:txEl>
                                          </p:spTgt>
                                        </p:tgtEl>
                                        <p:attrNameLst>
                                          <p:attrName>style.visibility</p:attrName>
                                        </p:attrNameLst>
                                      </p:cBhvr>
                                      <p:to>
                                        <p:strVal val="visible"/>
                                      </p:to>
                                    </p:set>
                                    <p:animEffect transition="in" filter="checkerboard(across)">
                                      <p:cBhvr>
                                        <p:cTn id="17" dur="500"/>
                                        <p:tgtEl>
                                          <p:spTgt spid="471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7105">
                                            <p:txEl>
                                              <p:pRg st="3" end="3"/>
                                            </p:txEl>
                                          </p:spTgt>
                                        </p:tgtEl>
                                        <p:attrNameLst>
                                          <p:attrName>style.visibility</p:attrName>
                                        </p:attrNameLst>
                                      </p:cBhvr>
                                      <p:to>
                                        <p:strVal val="visible"/>
                                      </p:to>
                                    </p:set>
                                    <p:animEffect transition="in" filter="checkerboard(across)">
                                      <p:cBhvr>
                                        <p:cTn id="22" dur="500"/>
                                        <p:tgtEl>
                                          <p:spTgt spid="471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90000"/>
              </a:lnSpc>
            </a:pPr>
            <a:r>
              <a:rPr lang="pl-PL" sz="2800" b="1" smtClean="0">
                <a:solidFill>
                  <a:schemeClr val="hlink"/>
                </a:solidFill>
              </a:rPr>
              <a:t>W chwili przekazania protokołu z kontroli należy poinformować kontrolowanego, że jego nieobecność </a:t>
            </a:r>
            <a:r>
              <a:rPr lang="pl-PL" sz="2800" b="1" smtClean="0">
                <a:solidFill>
                  <a:schemeClr val="hlink"/>
                </a:solidFill>
                <a:latin typeface="Arial" charset="0"/>
              </a:rPr>
              <a:t/>
            </a:r>
            <a:br>
              <a:rPr lang="pl-PL" sz="2800" b="1" smtClean="0">
                <a:solidFill>
                  <a:schemeClr val="hlink"/>
                </a:solidFill>
                <a:latin typeface="Arial" charset="0"/>
              </a:rPr>
            </a:br>
            <a:r>
              <a:rPr lang="pl-PL" sz="2800" b="1" smtClean="0">
                <a:solidFill>
                  <a:schemeClr val="hlink"/>
                </a:solidFill>
              </a:rPr>
              <a:t>w wyznaczonym terminie uznana zostanie za odmowę podpisania protokołu bez podania uzasadnienia. </a:t>
            </a:r>
          </a:p>
          <a:p>
            <a:pPr>
              <a:lnSpc>
                <a:spcPct val="90000"/>
              </a:lnSpc>
            </a:pPr>
            <a:r>
              <a:rPr lang="pl-PL" sz="2800" b="1" smtClean="0">
                <a:solidFill>
                  <a:schemeClr val="hlink"/>
                </a:solidFill>
              </a:rPr>
              <a:t>Należy także poinformować kontrolowanego </a:t>
            </a:r>
            <a:r>
              <a:rPr lang="pl-PL" sz="2800" b="1" smtClean="0">
                <a:solidFill>
                  <a:schemeClr val="hlink"/>
                </a:solidFill>
                <a:latin typeface="Arial" charset="0"/>
              </a:rPr>
              <a:t/>
            </a:r>
            <a:br>
              <a:rPr lang="pl-PL" sz="2800" b="1" smtClean="0">
                <a:solidFill>
                  <a:schemeClr val="hlink"/>
                </a:solidFill>
                <a:latin typeface="Arial" charset="0"/>
              </a:rPr>
            </a:br>
            <a:r>
              <a:rPr lang="pl-PL" sz="2800" b="1" smtClean="0">
                <a:solidFill>
                  <a:schemeClr val="hlink"/>
                </a:solidFill>
              </a:rPr>
              <a:t>o możliwości:</a:t>
            </a:r>
          </a:p>
          <a:p>
            <a:pPr>
              <a:lnSpc>
                <a:spcPct val="90000"/>
              </a:lnSpc>
              <a:buFont typeface="Arial" charset="0"/>
              <a:buNone/>
            </a:pPr>
            <a:r>
              <a:rPr lang="pl-PL" sz="2800" b="1" smtClean="0">
                <a:solidFill>
                  <a:schemeClr val="hlink"/>
                </a:solidFill>
                <a:latin typeface="Arial" charset="0"/>
              </a:rPr>
              <a:t>	- </a:t>
            </a:r>
            <a:r>
              <a:rPr lang="pl-PL" sz="2800" b="1" smtClean="0">
                <a:solidFill>
                  <a:schemeClr val="hlink"/>
                </a:solidFill>
              </a:rPr>
              <a:t>wniesienia w formie ustnej lub pisemnej umotywowanych uwag lub zastrzeżeń do treści protokołu,</a:t>
            </a:r>
          </a:p>
          <a:p>
            <a:pPr>
              <a:lnSpc>
                <a:spcPct val="90000"/>
              </a:lnSpc>
              <a:buFont typeface="Arial" charset="0"/>
              <a:buNone/>
            </a:pPr>
            <a:r>
              <a:rPr lang="pl-PL" sz="2800" b="1" smtClean="0">
                <a:solidFill>
                  <a:schemeClr val="hlink"/>
                </a:solidFill>
                <a:latin typeface="Arial" charset="0"/>
              </a:rPr>
              <a:t>	- </a:t>
            </a:r>
            <a:r>
              <a:rPr lang="pl-PL" sz="2800" b="1" smtClean="0">
                <a:solidFill>
                  <a:schemeClr val="hlink"/>
                </a:solidFill>
              </a:rPr>
              <a:t>odmowy podpisania protokołu kontroli i możliwości przedstawienia swojego stanowiska na piśmie w terminie 7 dni.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29">
                                            <p:txEl>
                                              <p:pRg st="0" end="0"/>
                                            </p:txEl>
                                          </p:spTgt>
                                        </p:tgtEl>
                                        <p:attrNameLst>
                                          <p:attrName>style.visibility</p:attrName>
                                        </p:attrNameLst>
                                      </p:cBhvr>
                                      <p:to>
                                        <p:strVal val="visible"/>
                                      </p:to>
                                    </p:set>
                                    <p:anim calcmode="lin" valueType="num">
                                      <p:cBhvr additive="base">
                                        <p:cTn id="7" dur="500" fill="hold"/>
                                        <p:tgtEl>
                                          <p:spTgt spid="481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129">
                                            <p:txEl>
                                              <p:pRg st="1" end="1"/>
                                            </p:txEl>
                                          </p:spTgt>
                                        </p:tgtEl>
                                        <p:attrNameLst>
                                          <p:attrName>style.visibility</p:attrName>
                                        </p:attrNameLst>
                                      </p:cBhvr>
                                      <p:to>
                                        <p:strVal val="visible"/>
                                      </p:to>
                                    </p:set>
                                    <p:anim calcmode="lin" valueType="num">
                                      <p:cBhvr additive="base">
                                        <p:cTn id="13" dur="500" fill="hold"/>
                                        <p:tgtEl>
                                          <p:spTgt spid="4812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2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8129">
                                            <p:txEl>
                                              <p:pRg st="2" end="2"/>
                                            </p:txEl>
                                          </p:spTgt>
                                        </p:tgtEl>
                                        <p:attrNameLst>
                                          <p:attrName>style.visibility</p:attrName>
                                        </p:attrNameLst>
                                      </p:cBhvr>
                                      <p:to>
                                        <p:strVal val="visible"/>
                                      </p:to>
                                    </p:set>
                                    <p:anim calcmode="lin" valueType="num">
                                      <p:cBhvr additive="base">
                                        <p:cTn id="19" dur="500" fill="hold"/>
                                        <p:tgtEl>
                                          <p:spTgt spid="4812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12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8129">
                                            <p:txEl>
                                              <p:pRg st="3" end="3"/>
                                            </p:txEl>
                                          </p:spTgt>
                                        </p:tgtEl>
                                        <p:attrNameLst>
                                          <p:attrName>style.visibility</p:attrName>
                                        </p:attrNameLst>
                                      </p:cBhvr>
                                      <p:to>
                                        <p:strVal val="visible"/>
                                      </p:to>
                                    </p:set>
                                    <p:anim calcmode="lin" valueType="num">
                                      <p:cBhvr additive="base">
                                        <p:cTn id="25" dur="500" fill="hold"/>
                                        <p:tgtEl>
                                          <p:spTgt spid="4812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812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body" idx="4294967295"/>
          </p:nvPr>
        </p:nvSpPr>
        <p:spPr bwMode="auto">
          <a:xfrm>
            <a:off x="0" y="1268413"/>
            <a:ext cx="9144000" cy="5589587"/>
          </a:xfrm>
          <a:prstGeom prst="rect">
            <a:avLst/>
          </a:prstGeom>
          <a:noFill/>
          <a:ln>
            <a:miter lim="800000"/>
            <a:headEnd/>
            <a:tailEnd/>
          </a:ln>
        </p:spPr>
        <p:txBody>
          <a:bodyPr/>
          <a:lstStyle/>
          <a:p>
            <a:pPr>
              <a:lnSpc>
                <a:spcPct val="90000"/>
              </a:lnSpc>
            </a:pPr>
            <a:r>
              <a:rPr lang="pl-PL" sz="2800" b="1" smtClean="0">
                <a:solidFill>
                  <a:schemeClr val="hlink"/>
                </a:solidFill>
              </a:rPr>
              <a:t>Po podpisaniu protokołu przez kontrolującego </a:t>
            </a:r>
            <a:r>
              <a:rPr lang="pl-PL" sz="2800" b="1" smtClean="0">
                <a:solidFill>
                  <a:schemeClr val="hlink"/>
                </a:solidFill>
                <a:latin typeface="Arial" charset="0"/>
              </a:rPr>
              <a:t/>
            </a:r>
            <a:br>
              <a:rPr lang="pl-PL" sz="2800" b="1" smtClean="0">
                <a:solidFill>
                  <a:schemeClr val="hlink"/>
                </a:solidFill>
                <a:latin typeface="Arial" charset="0"/>
              </a:rPr>
            </a:br>
            <a:r>
              <a:rPr lang="pl-PL" sz="2800" b="1" smtClean="0">
                <a:solidFill>
                  <a:schemeClr val="hlink"/>
                </a:solidFill>
              </a:rPr>
              <a:t>i kontrolowanego lub osobę przez niego upoważnioną, oraz parafowaniu każdej strony egzemplarza protokołu, który jest przeznaczony dla wojewódzkiego inspektoratu ochrony środowiska, należy odnotować zakończenie kontroli oraz wszystkie wymagane informacje, </a:t>
            </a:r>
            <a:r>
              <a:rPr lang="pl-PL" sz="2800" b="1" smtClean="0">
                <a:solidFill>
                  <a:schemeClr val="hlink"/>
                </a:solidFill>
                <a:latin typeface="Arial" charset="0"/>
              </a:rPr>
              <a:t/>
            </a:r>
            <a:br>
              <a:rPr lang="pl-PL" sz="2800" b="1" smtClean="0">
                <a:solidFill>
                  <a:schemeClr val="hlink"/>
                </a:solidFill>
                <a:latin typeface="Arial" charset="0"/>
              </a:rPr>
            </a:br>
            <a:r>
              <a:rPr lang="pl-PL" sz="2800" b="1" smtClean="0">
                <a:solidFill>
                  <a:schemeClr val="hlink"/>
                </a:solidFill>
              </a:rPr>
              <a:t>zgodnie z art. 81 ust 2 ustawy o swobodzie działalności gospodarczej, w książce kontroli przedsiębiorcy.</a:t>
            </a:r>
          </a:p>
          <a:p>
            <a:pPr>
              <a:lnSpc>
                <a:spcPct val="90000"/>
              </a:lnSpc>
            </a:pPr>
            <a:r>
              <a:rPr lang="pl-PL" sz="2800" b="1" smtClean="0">
                <a:solidFill>
                  <a:schemeClr val="hlink"/>
                </a:solidFill>
              </a:rPr>
              <a:t>Jeden egzemplarz protokołu doręcza się kontrolowanemu lub osobie przez niego upoważnionej, a drugi </a:t>
            </a:r>
            <a:br>
              <a:rPr lang="pl-PL" sz="2800" b="1" smtClean="0">
                <a:solidFill>
                  <a:schemeClr val="hlink"/>
                </a:solidFill>
              </a:rPr>
            </a:br>
            <a:r>
              <a:rPr lang="pl-PL" sz="2800" b="1" smtClean="0">
                <a:solidFill>
                  <a:schemeClr val="hlink"/>
                </a:solidFill>
              </a:rPr>
              <a:t>(z parafowanymi stronami) pozostaje w aktach wojewódzkiego inspektoratu ochrony środowiska. Inspektor po zakończeniu kontroli wprowadza dane do ISWK.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9153">
                                            <p:txEl>
                                              <p:pRg st="0" end="0"/>
                                            </p:txEl>
                                          </p:spTgt>
                                        </p:tgtEl>
                                        <p:attrNameLst>
                                          <p:attrName>style.visibility</p:attrName>
                                        </p:attrNameLst>
                                      </p:cBhvr>
                                      <p:to>
                                        <p:strVal val="visible"/>
                                      </p:to>
                                    </p:set>
                                    <p:anim calcmode="lin" valueType="num">
                                      <p:cBhvr>
                                        <p:cTn id="7" dur="1000" fill="hold"/>
                                        <p:tgtEl>
                                          <p:spTgt spid="4915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915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915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915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9153">
                                            <p:txEl>
                                              <p:pRg st="1" end="1"/>
                                            </p:txEl>
                                          </p:spTgt>
                                        </p:tgtEl>
                                        <p:attrNameLst>
                                          <p:attrName>style.visibility</p:attrName>
                                        </p:attrNameLst>
                                      </p:cBhvr>
                                      <p:to>
                                        <p:strVal val="visible"/>
                                      </p:to>
                                    </p:set>
                                    <p:anim calcmode="lin" valueType="num">
                                      <p:cBhvr>
                                        <p:cTn id="15" dur="1000" fill="hold"/>
                                        <p:tgtEl>
                                          <p:spTgt spid="4915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915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915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915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buFont typeface="Arial" charset="0"/>
              <a:buNone/>
            </a:pPr>
            <a:endParaRPr lang="pl-PL" b="1" smtClean="0">
              <a:latin typeface="Arial" charset="0"/>
            </a:endParaRPr>
          </a:p>
          <a:p>
            <a:pPr algn="ctr">
              <a:buFont typeface="Arial" charset="0"/>
              <a:buNone/>
            </a:pPr>
            <a:r>
              <a:rPr lang="pl-PL" sz="3600" b="1" smtClean="0">
                <a:solidFill>
                  <a:schemeClr val="folHlink"/>
                </a:solidFill>
                <a:latin typeface="Arial" charset="0"/>
              </a:rPr>
              <a:t>KONTROLE POZAPLANOWE </a:t>
            </a:r>
          </a:p>
          <a:p>
            <a:pPr algn="ctr">
              <a:buFont typeface="Arial" charset="0"/>
              <a:buNone/>
            </a:pPr>
            <a:r>
              <a:rPr lang="pl-PL" sz="3600" b="1" smtClean="0">
                <a:solidFill>
                  <a:schemeClr val="folHlink"/>
                </a:solidFill>
                <a:latin typeface="Arial" charset="0"/>
              </a:rPr>
              <a:t>Z WYJAZDEM W TEREN</a:t>
            </a:r>
          </a:p>
        </p:txBody>
      </p:sp>
      <p:sp>
        <p:nvSpPr>
          <p:cNvPr id="50178" name="Rectangle 3"/>
          <p:cNvSpPr>
            <a:spLocks noChangeArrowheads="1"/>
          </p:cNvSpPr>
          <p:nvPr/>
        </p:nvSpPr>
        <p:spPr bwMode="auto">
          <a:xfrm>
            <a:off x="0" y="2170113"/>
            <a:ext cx="9144000" cy="0"/>
          </a:xfrm>
          <a:prstGeom prst="rect">
            <a:avLst/>
          </a:prstGeom>
          <a:noFill/>
          <a:ln w="9525">
            <a:noFill/>
            <a:miter lim="800000"/>
            <a:headEnd/>
            <a:tailEnd/>
          </a:ln>
        </p:spPr>
        <p:txBody>
          <a:bodyPr wrap="none" anchor="ctr">
            <a:spAutoFit/>
          </a:bodyPr>
          <a:lstStyle/>
          <a:p>
            <a:endParaRPr lang="pl-PL">
              <a:latin typeface="Arial" charset="0"/>
            </a:endParaRPr>
          </a:p>
        </p:txBody>
      </p:sp>
      <p:pic>
        <p:nvPicPr>
          <p:cNvPr id="50179" name="Picture 5" descr="sherlock"/>
          <p:cNvPicPr>
            <a:picLocks noChangeAspect="1" noChangeArrowheads="1"/>
          </p:cNvPicPr>
          <p:nvPr/>
        </p:nvPicPr>
        <p:blipFill>
          <a:blip r:embed="rId2"/>
          <a:srcRect/>
          <a:stretch>
            <a:fillRect/>
          </a:stretch>
        </p:blipFill>
        <p:spPr bwMode="auto">
          <a:xfrm>
            <a:off x="3708400" y="3860800"/>
            <a:ext cx="1584325" cy="25193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0179"/>
                                        </p:tgtEl>
                                        <p:attrNameLst>
                                          <p:attrName>style.visibility</p:attrName>
                                        </p:attrNameLst>
                                      </p:cBhvr>
                                      <p:to>
                                        <p:strVal val="visible"/>
                                      </p:to>
                                    </p:set>
                                    <p:anim calcmode="lin" valueType="num">
                                      <p:cBhvr>
                                        <p:cTn id="7" dur="1000" fill="hold"/>
                                        <p:tgtEl>
                                          <p:spTgt spid="50179"/>
                                        </p:tgtEl>
                                        <p:attrNameLst>
                                          <p:attrName>ppt_w</p:attrName>
                                        </p:attrNameLst>
                                      </p:cBhvr>
                                      <p:tavLst>
                                        <p:tav tm="0">
                                          <p:val>
                                            <p:fltVal val="0"/>
                                          </p:val>
                                        </p:tav>
                                        <p:tav tm="100000">
                                          <p:val>
                                            <p:strVal val="#ppt_w"/>
                                          </p:val>
                                        </p:tav>
                                      </p:tavLst>
                                    </p:anim>
                                    <p:anim calcmode="lin" valueType="num">
                                      <p:cBhvr>
                                        <p:cTn id="8" dur="1000" fill="hold"/>
                                        <p:tgtEl>
                                          <p:spTgt spid="50179"/>
                                        </p:tgtEl>
                                        <p:attrNameLst>
                                          <p:attrName>ppt_h</p:attrName>
                                        </p:attrNameLst>
                                      </p:cBhvr>
                                      <p:tavLst>
                                        <p:tav tm="0">
                                          <p:val>
                                            <p:fltVal val="0"/>
                                          </p:val>
                                        </p:tav>
                                        <p:tav tm="100000">
                                          <p:val>
                                            <p:strVal val="#ppt_h"/>
                                          </p:val>
                                        </p:tav>
                                      </p:tavLst>
                                    </p:anim>
                                    <p:anim calcmode="lin" valueType="num">
                                      <p:cBhvr>
                                        <p:cTn id="9" dur="1000" fill="hold"/>
                                        <p:tgtEl>
                                          <p:spTgt spid="50179"/>
                                        </p:tgtEl>
                                        <p:attrNameLst>
                                          <p:attrName>style.rotation</p:attrName>
                                        </p:attrNameLst>
                                      </p:cBhvr>
                                      <p:tavLst>
                                        <p:tav tm="0">
                                          <p:val>
                                            <p:fltVal val="90"/>
                                          </p:val>
                                        </p:tav>
                                        <p:tav tm="100000">
                                          <p:val>
                                            <p:fltVal val="0"/>
                                          </p:val>
                                        </p:tav>
                                      </p:tavLst>
                                    </p:anim>
                                    <p:animEffect transition="in" filter="fade">
                                      <p:cBhvr>
                                        <p:cTn id="10" dur="1000"/>
                                        <p:tgtEl>
                                          <p:spTgt spid="50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latin typeface="Arial" charset="0"/>
              </a:rPr>
              <a:t>W Systemie Kontroli wyodrębniamy następujące rodzaje </a:t>
            </a:r>
            <a:r>
              <a:rPr lang="pl-PL" sz="2800" b="1" smtClean="0">
                <a:solidFill>
                  <a:schemeClr val="folHlink"/>
                </a:solidFill>
                <a:latin typeface="Arial" charset="0"/>
              </a:rPr>
              <a:t>kontroli pozaplanowych</a:t>
            </a:r>
            <a:r>
              <a:rPr lang="pl-PL" sz="2800" b="1" smtClean="0">
                <a:solidFill>
                  <a:schemeClr val="hlink"/>
                </a:solidFill>
                <a:latin typeface="Arial" charset="0"/>
              </a:rPr>
              <a:t>:</a:t>
            </a:r>
          </a:p>
          <a:p>
            <a:pPr>
              <a:buFont typeface="Arial" charset="0"/>
              <a:buNone/>
            </a:pPr>
            <a:r>
              <a:rPr lang="pl-PL" b="1" smtClean="0">
                <a:solidFill>
                  <a:schemeClr val="hlink"/>
                </a:solidFill>
                <a:latin typeface="Arial" charset="0"/>
              </a:rPr>
              <a:t>	- </a:t>
            </a:r>
            <a:r>
              <a:rPr lang="pl-PL" b="1" smtClean="0">
                <a:solidFill>
                  <a:schemeClr val="hlink"/>
                </a:solidFill>
              </a:rPr>
              <a:t>kontrole inwestycyjne,</a:t>
            </a:r>
          </a:p>
          <a:p>
            <a:pPr>
              <a:buFont typeface="Arial" charset="0"/>
              <a:buNone/>
            </a:pPr>
            <a:r>
              <a:rPr lang="pl-PL" b="1" smtClean="0">
                <a:solidFill>
                  <a:schemeClr val="hlink"/>
                </a:solidFill>
                <a:latin typeface="Arial" charset="0"/>
              </a:rPr>
              <a:t>	- </a:t>
            </a:r>
            <a:r>
              <a:rPr lang="pl-PL" b="1" smtClean="0">
                <a:solidFill>
                  <a:schemeClr val="hlink"/>
                </a:solidFill>
              </a:rPr>
              <a:t>kontrole interwencyjne,</a:t>
            </a:r>
          </a:p>
          <a:p>
            <a:pPr>
              <a:buFont typeface="Arial" charset="0"/>
              <a:buNone/>
            </a:pPr>
            <a:r>
              <a:rPr lang="pl-PL" b="1" smtClean="0">
                <a:solidFill>
                  <a:schemeClr val="hlink"/>
                </a:solidFill>
                <a:latin typeface="Arial" charset="0"/>
              </a:rPr>
              <a:t>	- </a:t>
            </a:r>
            <a:r>
              <a:rPr lang="pl-PL" b="1" smtClean="0">
                <a:solidFill>
                  <a:schemeClr val="hlink"/>
                </a:solidFill>
              </a:rPr>
              <a:t>kontrole prowadzone na wniosek.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01">
                                            <p:txEl>
                                              <p:pRg st="1" end="1"/>
                                            </p:txEl>
                                          </p:spTgt>
                                        </p:tgtEl>
                                        <p:attrNameLst>
                                          <p:attrName>style.visibility</p:attrName>
                                        </p:attrNameLst>
                                      </p:cBhvr>
                                      <p:to>
                                        <p:strVal val="visible"/>
                                      </p:to>
                                    </p:set>
                                    <p:animEffect transition="in" filter="checkerboard(across)">
                                      <p:cBhvr>
                                        <p:cTn id="7" dur="500"/>
                                        <p:tgtEl>
                                          <p:spTgt spid="5120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201">
                                            <p:txEl>
                                              <p:pRg st="2" end="2"/>
                                            </p:txEl>
                                          </p:spTgt>
                                        </p:tgtEl>
                                        <p:attrNameLst>
                                          <p:attrName>style.visibility</p:attrName>
                                        </p:attrNameLst>
                                      </p:cBhvr>
                                      <p:to>
                                        <p:strVal val="visible"/>
                                      </p:to>
                                    </p:set>
                                    <p:animEffect transition="in" filter="checkerboard(across)">
                                      <p:cBhvr>
                                        <p:cTn id="12" dur="500"/>
                                        <p:tgtEl>
                                          <p:spTgt spid="5120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201">
                                            <p:txEl>
                                              <p:pRg st="3" end="3"/>
                                            </p:txEl>
                                          </p:spTgt>
                                        </p:tgtEl>
                                        <p:attrNameLst>
                                          <p:attrName>style.visibility</p:attrName>
                                        </p:attrNameLst>
                                      </p:cBhvr>
                                      <p:to>
                                        <p:strVal val="visible"/>
                                      </p:to>
                                    </p:set>
                                    <p:animEffect transition="in" filter="checkerboard(across)">
                                      <p:cBhvr>
                                        <p:cTn id="17" dur="500"/>
                                        <p:tgtEl>
                                          <p:spTgt spid="512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body" idx="4294967295"/>
          </p:nvPr>
        </p:nvSpPr>
        <p:spPr bwMode="auto">
          <a:xfrm>
            <a:off x="0" y="1268413"/>
            <a:ext cx="9144000" cy="5589587"/>
          </a:xfrm>
          <a:prstGeom prst="rect">
            <a:avLst/>
          </a:prstGeom>
          <a:noFill/>
          <a:ln>
            <a:miter lim="800000"/>
            <a:headEnd/>
            <a:tailEnd/>
          </a:ln>
        </p:spPr>
        <p:txBody>
          <a:bodyPr/>
          <a:lstStyle/>
          <a:p>
            <a:pPr>
              <a:lnSpc>
                <a:spcPct val="80000"/>
              </a:lnSpc>
            </a:pPr>
            <a:r>
              <a:rPr lang="pl-PL" sz="2800" b="1" smtClean="0">
                <a:solidFill>
                  <a:schemeClr val="folHlink"/>
                </a:solidFill>
                <a:latin typeface="Arial" charset="0"/>
              </a:rPr>
              <a:t>Dokumenty dotyczące kontroli pozaplanowych</a:t>
            </a:r>
            <a:br>
              <a:rPr lang="pl-PL" sz="2800" b="1" smtClean="0">
                <a:solidFill>
                  <a:schemeClr val="folHlink"/>
                </a:solidFill>
                <a:latin typeface="Arial" charset="0"/>
              </a:rPr>
            </a:br>
            <a:r>
              <a:rPr lang="pl-PL" sz="2800" b="1" smtClean="0">
                <a:solidFill>
                  <a:schemeClr val="folHlink"/>
                </a:solidFill>
                <a:latin typeface="Arial" charset="0"/>
              </a:rPr>
              <a:t>zostały zawarte w:</a:t>
            </a:r>
          </a:p>
          <a:p>
            <a:pPr>
              <a:lnSpc>
                <a:spcPct val="80000"/>
              </a:lnSpc>
            </a:pPr>
            <a:r>
              <a:rPr lang="pl-PL" sz="2800" b="1" smtClean="0">
                <a:solidFill>
                  <a:schemeClr val="hlink"/>
                </a:solidFill>
              </a:rPr>
              <a:t>1.3. Procedura wykonywania kontroli – ogólna;</a:t>
            </a:r>
            <a:br>
              <a:rPr lang="pl-PL" sz="2800" b="1" smtClean="0">
                <a:solidFill>
                  <a:schemeClr val="hlink"/>
                </a:solidFill>
              </a:rPr>
            </a:br>
            <a:r>
              <a:rPr lang="pl-PL" sz="2800" b="1" smtClean="0">
                <a:solidFill>
                  <a:schemeClr val="hlink"/>
                </a:solidFill>
              </a:rPr>
              <a:t>1.3.1. Procedury szczegółowe; 1.3.1.3. Zasady wykonywania kontroli inwestycyjnych; 1.3.1.4. Zasady wykonywania i dokumentowania kontroli na podstawie dokumentacji bez wyjazdu w teren oraz kontroli innych w terenie</a:t>
            </a:r>
            <a:r>
              <a:rPr lang="pl-PL" sz="2800" b="1" i="1" smtClean="0">
                <a:solidFill>
                  <a:schemeClr val="hlink"/>
                </a:solidFill>
              </a:rPr>
              <a:t>.</a:t>
            </a:r>
          </a:p>
          <a:p>
            <a:pPr>
              <a:lnSpc>
                <a:spcPct val="80000"/>
              </a:lnSpc>
            </a:pPr>
            <a:r>
              <a:rPr lang="pl-PL" sz="2800" b="1" smtClean="0">
                <a:solidFill>
                  <a:schemeClr val="hlink"/>
                </a:solidFill>
              </a:rPr>
              <a:t>1.4. Dokumentowanie czynności kontrolnych – procedura ogólna; 1.4.1.1. Szablon dla protokołu z kontroli planowej problemowej; 1.4.1.2. Szablon dla protokołu z kontroli planowej auditowej (kompleksowej); 1.4.1.3. Szablon dla protokołu z kontroli interwencyjnej; 1.4.2. Tabela czynności kontrolnych załączana do protokołu kontroli.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5">
                                            <p:txEl>
                                              <p:pRg st="1" end="1"/>
                                            </p:txEl>
                                          </p:spTgt>
                                        </p:tgtEl>
                                        <p:attrNameLst>
                                          <p:attrName>style.visibility</p:attrName>
                                        </p:attrNameLst>
                                      </p:cBhvr>
                                      <p:to>
                                        <p:strVal val="visible"/>
                                      </p:to>
                                    </p:set>
                                    <p:anim calcmode="lin" valueType="num">
                                      <p:cBhvr additive="base">
                                        <p:cTn id="7" dur="500" fill="hold"/>
                                        <p:tgtEl>
                                          <p:spTgt spid="5222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5">
                                            <p:txEl>
                                              <p:pRg st="2" end="2"/>
                                            </p:txEl>
                                          </p:spTgt>
                                        </p:tgtEl>
                                        <p:attrNameLst>
                                          <p:attrName>style.visibility</p:attrName>
                                        </p:attrNameLst>
                                      </p:cBhvr>
                                      <p:to>
                                        <p:strVal val="visible"/>
                                      </p:to>
                                    </p:set>
                                    <p:anim calcmode="lin" valueType="num">
                                      <p:cBhvr additive="base">
                                        <p:cTn id="13" dur="500" fill="hold"/>
                                        <p:tgtEl>
                                          <p:spTgt spid="522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3"/>
          <p:cNvSpPr>
            <a:spLocks noGrp="1" noChangeArrowheads="1"/>
          </p:cNvSpPr>
          <p:nvPr>
            <p:ph type="body" idx="4294967295"/>
          </p:nvPr>
        </p:nvSpPr>
        <p:spPr bwMode="auto">
          <a:xfrm>
            <a:off x="0" y="1700213"/>
            <a:ext cx="9144000" cy="5157787"/>
          </a:xfrm>
          <a:prstGeom prst="rect">
            <a:avLst/>
          </a:prstGeom>
          <a:noFill/>
          <a:ln>
            <a:miter lim="800000"/>
            <a:headEnd/>
            <a:tailEnd/>
          </a:ln>
        </p:spPr>
        <p:txBody>
          <a:bodyPr/>
          <a:lstStyle/>
          <a:p>
            <a:pPr>
              <a:lnSpc>
                <a:spcPct val="90000"/>
              </a:lnSpc>
              <a:buFont typeface="Arial" charset="0"/>
              <a:buNone/>
            </a:pPr>
            <a:r>
              <a:rPr lang="pl-PL" sz="2800" b="1" smtClean="0"/>
              <a:t>	</a:t>
            </a:r>
            <a:r>
              <a:rPr lang="pl-PL" sz="2800" b="1" smtClean="0">
                <a:solidFill>
                  <a:schemeClr val="folHlink"/>
                </a:solidFill>
              </a:rPr>
              <a:t>W zależności od rodzaju kontroli planowej, inspektor zobligowany jest do skorzystania z opracowanego szablonu, zawartego w SK:</a:t>
            </a:r>
          </a:p>
          <a:p>
            <a:pPr>
              <a:lnSpc>
                <a:spcPct val="90000"/>
              </a:lnSpc>
            </a:pPr>
            <a:r>
              <a:rPr lang="pl-PL" sz="2800" b="1" smtClean="0">
                <a:solidFill>
                  <a:schemeClr val="hlink"/>
                </a:solidFill>
              </a:rPr>
              <a:t>protokół kontroli planowej problemowej – Dokument 1.4.1. </a:t>
            </a:r>
          </a:p>
          <a:p>
            <a:pPr>
              <a:lnSpc>
                <a:spcPct val="90000"/>
              </a:lnSpc>
            </a:pPr>
            <a:r>
              <a:rPr lang="pl-PL" sz="2800" b="1" smtClean="0">
                <a:solidFill>
                  <a:schemeClr val="hlink"/>
                </a:solidFill>
              </a:rPr>
              <a:t>protokół kontroli planowej kompleksowej (auditowej) – Dokument 1.4.1.2.</a:t>
            </a:r>
            <a:r>
              <a:rPr lang="pl-PL" sz="2800" smtClean="0">
                <a:solidFill>
                  <a:schemeClr val="hlink"/>
                </a:solidFill>
              </a:rPr>
              <a:t> </a:t>
            </a:r>
          </a:p>
          <a:p>
            <a:pPr>
              <a:lnSpc>
                <a:spcPct val="90000"/>
              </a:lnSpc>
            </a:pPr>
            <a:r>
              <a:rPr lang="pl-PL" sz="2800" b="1" smtClean="0">
                <a:solidFill>
                  <a:schemeClr val="hlink"/>
                </a:solidFill>
              </a:rPr>
              <a:t>W przypadku kontroli prowadzonej w ramach cyklu kontrolnego, inspektor wykorzystuje szablon protokołu kontroli kompleksowej, a zakres wymaganych zagadnień, określonych w wytycznych Głównego Inspektora Ochrony Środowiska, opisuje w pkt. 1 protokołu.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69">
                                            <p:txEl>
                                              <p:pRg st="1" end="1"/>
                                            </p:txEl>
                                          </p:spTgt>
                                        </p:tgtEl>
                                        <p:attrNameLst>
                                          <p:attrName>style.visibility</p:attrName>
                                        </p:attrNameLst>
                                      </p:cBhvr>
                                      <p:to>
                                        <p:strVal val="visible"/>
                                      </p:to>
                                    </p:set>
                                    <p:animEffect transition="in" filter="slide(fromBottom)">
                                      <p:cBhvr>
                                        <p:cTn id="7" dur="500"/>
                                        <p:tgtEl>
                                          <p:spTgt spid="716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69">
                                            <p:txEl>
                                              <p:pRg st="2" end="2"/>
                                            </p:txEl>
                                          </p:spTgt>
                                        </p:tgtEl>
                                        <p:attrNameLst>
                                          <p:attrName>style.visibility</p:attrName>
                                        </p:attrNameLst>
                                      </p:cBhvr>
                                      <p:to>
                                        <p:strVal val="visible"/>
                                      </p:to>
                                    </p:set>
                                    <p:animEffect transition="in" filter="slide(fromBottom)">
                                      <p:cBhvr>
                                        <p:cTn id="12" dur="500"/>
                                        <p:tgtEl>
                                          <p:spTgt spid="716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69">
                                            <p:txEl>
                                              <p:pRg st="3" end="3"/>
                                            </p:txEl>
                                          </p:spTgt>
                                        </p:tgtEl>
                                        <p:attrNameLst>
                                          <p:attrName>style.visibility</p:attrName>
                                        </p:attrNameLst>
                                      </p:cBhvr>
                                      <p:to>
                                        <p:strVal val="visible"/>
                                      </p:to>
                                    </p:set>
                                    <p:animEffect transition="in" filter="slide(fromBottom)">
                                      <p:cBhvr>
                                        <p:cTn id="17" dur="500"/>
                                        <p:tgtEl>
                                          <p:spTgt spid="71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Zasady działania w przypadku kontroli interwencyjnych zostały podane we wcześniejszej części niniejszej prezentacji przy okazji omawiania sytuacji, gdy możliwe jest przeprowadzenie kontroli bez zawiadomienia.</a:t>
            </a:r>
          </a:p>
          <a:p>
            <a:r>
              <a:rPr lang="pl-PL" sz="2800" b="1" smtClean="0">
                <a:solidFill>
                  <a:schemeClr val="hlink"/>
                </a:solidFill>
              </a:rPr>
              <a:t>Pozostają do bardziej szczegółowego przedstawienia przypadki kontroli inwestycyjnych i na wniosek.</a:t>
            </a:r>
            <a:r>
              <a:rPr lang="pl-PL" sz="2800" b="1" smtClean="0">
                <a:solidFill>
                  <a:schemeClr val="hlink"/>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3249">
                                            <p:txEl>
                                              <p:pRg st="0" end="0"/>
                                            </p:txEl>
                                          </p:spTgt>
                                        </p:tgtEl>
                                        <p:attrNameLst>
                                          <p:attrName>style.visibility</p:attrName>
                                        </p:attrNameLst>
                                      </p:cBhvr>
                                      <p:to>
                                        <p:strVal val="visible"/>
                                      </p:to>
                                    </p:set>
                                    <p:anim calcmode="lin" valueType="num">
                                      <p:cBhvr>
                                        <p:cTn id="7" dur="1000" fill="hold"/>
                                        <p:tgtEl>
                                          <p:spTgt spid="5324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324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324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324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3249">
                                            <p:txEl>
                                              <p:pRg st="1" end="1"/>
                                            </p:txEl>
                                          </p:spTgt>
                                        </p:tgtEl>
                                        <p:attrNameLst>
                                          <p:attrName>style.visibility</p:attrName>
                                        </p:attrNameLst>
                                      </p:cBhvr>
                                      <p:to>
                                        <p:strVal val="visible"/>
                                      </p:to>
                                    </p:set>
                                    <p:anim calcmode="lin" valueType="num">
                                      <p:cBhvr>
                                        <p:cTn id="15" dur="1000" fill="hold"/>
                                        <p:tgtEl>
                                          <p:spTgt spid="5324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324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324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324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4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body" idx="4294967295"/>
          </p:nvPr>
        </p:nvSpPr>
        <p:spPr bwMode="auto">
          <a:xfrm>
            <a:off x="0" y="1700213"/>
            <a:ext cx="9144000" cy="5157787"/>
          </a:xfrm>
          <a:prstGeom prst="rect">
            <a:avLst/>
          </a:prstGeom>
          <a:noFill/>
          <a:ln>
            <a:miter lim="800000"/>
            <a:headEnd/>
            <a:tailEnd/>
          </a:ln>
        </p:spPr>
        <p:txBody>
          <a:bodyPr/>
          <a:lstStyle/>
          <a:p>
            <a:pPr>
              <a:lnSpc>
                <a:spcPct val="80000"/>
              </a:lnSpc>
            </a:pPr>
            <a:r>
              <a:rPr lang="pl-PL" sz="2400" b="1" smtClean="0">
                <a:solidFill>
                  <a:schemeClr val="hlink"/>
                </a:solidFill>
              </a:rPr>
              <a:t>Spośród kontroli pozaplanowych wyróżnić można takie, które podejmowane są na wniosek przedsiębiorcy. </a:t>
            </a:r>
          </a:p>
          <a:p>
            <a:pPr>
              <a:lnSpc>
                <a:spcPct val="80000"/>
              </a:lnSpc>
            </a:pPr>
            <a:r>
              <a:rPr lang="pl-PL" sz="2400" b="1" smtClean="0">
                <a:solidFill>
                  <a:schemeClr val="hlink"/>
                </a:solidFill>
              </a:rPr>
              <a:t>Mogą to być kontrole inwestycyjne, ale także kontrole w celu potwierdzenia ustania naruszenia, za które wojewódzki inspektor ochrony środowiska wymierzył karę pieniężną, czy też kontrole, poprzedzające wydanie zaświadczenia lub osiągnięcie efektu ekologicznego. </a:t>
            </a:r>
          </a:p>
          <a:p>
            <a:pPr>
              <a:lnSpc>
                <a:spcPct val="80000"/>
              </a:lnSpc>
            </a:pPr>
            <a:r>
              <a:rPr lang="pl-PL" sz="2400" b="1" smtClean="0">
                <a:solidFill>
                  <a:schemeClr val="hlink"/>
                </a:solidFill>
              </a:rPr>
              <a:t>W takich przypadkach właściwe będzie zastosowanie art. 84 b ust.1 ustawy o swobodzie działalności gospodarcze, z którego wynika, że jeżeli kontrola jest wszczęta w wyniku złożenia wniosku przez przedsiębiorcę, nie stosuje się przepisów dotyczących:</a:t>
            </a:r>
          </a:p>
          <a:p>
            <a:pPr>
              <a:lnSpc>
                <a:spcPct val="80000"/>
              </a:lnSpc>
              <a:buFont typeface="Arial" charset="0"/>
              <a:buNone/>
            </a:pPr>
            <a:r>
              <a:rPr lang="pl-PL" sz="2400" b="1" smtClean="0">
                <a:solidFill>
                  <a:schemeClr val="hlink"/>
                </a:solidFill>
              </a:rPr>
              <a:t>	- obowiązku zawiadomienia o zamiarze wszczęcia kontroli,</a:t>
            </a:r>
          </a:p>
          <a:p>
            <a:pPr>
              <a:lnSpc>
                <a:spcPct val="80000"/>
              </a:lnSpc>
              <a:buFont typeface="Arial" charset="0"/>
              <a:buNone/>
            </a:pPr>
            <a:r>
              <a:rPr lang="pl-PL" sz="2400" b="1" smtClean="0">
                <a:solidFill>
                  <a:schemeClr val="hlink"/>
                </a:solidFill>
              </a:rPr>
              <a:t>	- ograniczenia co do liczby organów przeprowadzających równocześnie kontrolę,</a:t>
            </a:r>
          </a:p>
          <a:p>
            <a:pPr>
              <a:lnSpc>
                <a:spcPct val="80000"/>
              </a:lnSpc>
              <a:buFont typeface="Arial" charset="0"/>
              <a:buNone/>
            </a:pPr>
            <a:r>
              <a:rPr lang="pl-PL" sz="2400" b="1" smtClean="0">
                <a:solidFill>
                  <a:schemeClr val="hlink"/>
                </a:solidFill>
              </a:rPr>
              <a:t>	- ograniczenia co do czasu trwania kontroli jednego organu.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3">
                                            <p:txEl>
                                              <p:pRg st="0" end="0"/>
                                            </p:txEl>
                                          </p:spTgt>
                                        </p:tgtEl>
                                        <p:attrNameLst>
                                          <p:attrName>style.visibility</p:attrName>
                                        </p:attrNameLst>
                                      </p:cBhvr>
                                      <p:to>
                                        <p:strVal val="visible"/>
                                      </p:to>
                                    </p:set>
                                    <p:anim calcmode="lin" valueType="num">
                                      <p:cBhvr additive="base">
                                        <p:cTn id="7" dur="500" fill="hold"/>
                                        <p:tgtEl>
                                          <p:spTgt spid="542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3">
                                            <p:txEl>
                                              <p:pRg st="1" end="1"/>
                                            </p:txEl>
                                          </p:spTgt>
                                        </p:tgtEl>
                                        <p:attrNameLst>
                                          <p:attrName>style.visibility</p:attrName>
                                        </p:attrNameLst>
                                      </p:cBhvr>
                                      <p:to>
                                        <p:strVal val="visible"/>
                                      </p:to>
                                    </p:set>
                                    <p:anim calcmode="lin" valueType="num">
                                      <p:cBhvr additive="base">
                                        <p:cTn id="13" dur="500" fill="hold"/>
                                        <p:tgtEl>
                                          <p:spTgt spid="5427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73">
                                            <p:txEl>
                                              <p:pRg st="2" end="2"/>
                                            </p:txEl>
                                          </p:spTgt>
                                        </p:tgtEl>
                                        <p:attrNameLst>
                                          <p:attrName>style.visibility</p:attrName>
                                        </p:attrNameLst>
                                      </p:cBhvr>
                                      <p:to>
                                        <p:strVal val="visible"/>
                                      </p:to>
                                    </p:set>
                                    <p:anim calcmode="lin" valueType="num">
                                      <p:cBhvr additive="base">
                                        <p:cTn id="19" dur="500" fill="hold"/>
                                        <p:tgtEl>
                                          <p:spTgt spid="5427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4273">
                                            <p:txEl>
                                              <p:pRg st="3" end="3"/>
                                            </p:txEl>
                                          </p:spTgt>
                                        </p:tgtEl>
                                        <p:attrNameLst>
                                          <p:attrName>style.visibility</p:attrName>
                                        </p:attrNameLst>
                                      </p:cBhvr>
                                      <p:to>
                                        <p:strVal val="visible"/>
                                      </p:to>
                                    </p:set>
                                    <p:anim calcmode="lin" valueType="num">
                                      <p:cBhvr additive="base">
                                        <p:cTn id="23" dur="500" fill="hold"/>
                                        <p:tgtEl>
                                          <p:spTgt spid="5427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27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4273">
                                            <p:txEl>
                                              <p:pRg st="4" end="4"/>
                                            </p:txEl>
                                          </p:spTgt>
                                        </p:tgtEl>
                                        <p:attrNameLst>
                                          <p:attrName>style.visibility</p:attrName>
                                        </p:attrNameLst>
                                      </p:cBhvr>
                                      <p:to>
                                        <p:strVal val="visible"/>
                                      </p:to>
                                    </p:set>
                                    <p:anim calcmode="lin" valueType="num">
                                      <p:cBhvr additive="base">
                                        <p:cTn id="27" dur="500" fill="hold"/>
                                        <p:tgtEl>
                                          <p:spTgt spid="5427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427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4273">
                                            <p:txEl>
                                              <p:pRg st="5" end="5"/>
                                            </p:txEl>
                                          </p:spTgt>
                                        </p:tgtEl>
                                        <p:attrNameLst>
                                          <p:attrName>style.visibility</p:attrName>
                                        </p:attrNameLst>
                                      </p:cBhvr>
                                      <p:to>
                                        <p:strVal val="visible"/>
                                      </p:to>
                                    </p:set>
                                    <p:anim calcmode="lin" valueType="num">
                                      <p:cBhvr additive="base">
                                        <p:cTn id="31" dur="500" fill="hold"/>
                                        <p:tgtEl>
                                          <p:spTgt spid="5427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body" idx="4294967295"/>
          </p:nvPr>
        </p:nvSpPr>
        <p:spPr bwMode="auto">
          <a:xfrm>
            <a:off x="0" y="1268413"/>
            <a:ext cx="9144000" cy="5589587"/>
          </a:xfrm>
          <a:prstGeom prst="rect">
            <a:avLst/>
          </a:prstGeom>
          <a:noFill/>
          <a:ln>
            <a:miter lim="800000"/>
            <a:headEnd/>
            <a:tailEnd/>
          </a:ln>
        </p:spPr>
        <p:txBody>
          <a:bodyPr/>
          <a:lstStyle/>
          <a:p>
            <a:pPr marL="609600" indent="-609600">
              <a:lnSpc>
                <a:spcPct val="80000"/>
              </a:lnSpc>
            </a:pPr>
            <a:r>
              <a:rPr lang="pl-PL" sz="2800" b="1" smtClean="0">
                <a:solidFill>
                  <a:schemeClr val="hlink"/>
                </a:solidFill>
              </a:rPr>
              <a:t>Większość zasad stosowanych do kontroli pozaplanowych jest podobna jak w procedurze kontroli planowych.</a:t>
            </a:r>
          </a:p>
          <a:p>
            <a:pPr marL="609600" indent="-609600">
              <a:lnSpc>
                <a:spcPct val="80000"/>
              </a:lnSpc>
            </a:pPr>
            <a:r>
              <a:rPr lang="pl-PL" sz="2800" b="1" smtClean="0">
                <a:solidFill>
                  <a:schemeClr val="hlink"/>
                </a:solidFill>
              </a:rPr>
              <a:t>Najważniejszym celem kontroli jest ustalenie faktycznego stanu korzystania ze środowiska i porównanie go z obowiązującymi wymaganiami prawa.</a:t>
            </a:r>
          </a:p>
          <a:p>
            <a:pPr marL="609600" indent="-609600">
              <a:lnSpc>
                <a:spcPct val="80000"/>
              </a:lnSpc>
            </a:pPr>
            <a:r>
              <a:rPr lang="pl-PL" sz="2800" b="1" smtClean="0">
                <a:solidFill>
                  <a:schemeClr val="hlink"/>
                </a:solidFill>
              </a:rPr>
              <a:t>Podczas kontroli należy także dokonać oceny wpływu prowadzonej działalności na środowisko i skuteczności zastosowanych zabezpieczeń przed negatywnym wpływem działalności na środowisko.</a:t>
            </a:r>
          </a:p>
          <a:p>
            <a:pPr marL="609600" indent="-609600">
              <a:lnSpc>
                <a:spcPct val="80000"/>
              </a:lnSpc>
            </a:pPr>
            <a:r>
              <a:rPr lang="pl-PL" sz="2800" b="1" smtClean="0">
                <a:solidFill>
                  <a:schemeClr val="hlink"/>
                </a:solidFill>
              </a:rPr>
              <a:t>Inspektor wykonujący czynności kontrolne działa wyłącznie na podstawie i w granicach prawa, </a:t>
            </a:r>
            <a:r>
              <a:rPr lang="pl-PL" sz="2800" b="1" smtClean="0">
                <a:solidFill>
                  <a:schemeClr val="hlink"/>
                </a:solidFill>
                <a:latin typeface="Arial" charset="0"/>
              </a:rPr>
              <a:t/>
            </a:r>
            <a:br>
              <a:rPr lang="pl-PL" sz="2800" b="1" smtClean="0">
                <a:solidFill>
                  <a:schemeClr val="hlink"/>
                </a:solidFill>
                <a:latin typeface="Arial" charset="0"/>
              </a:rPr>
            </a:br>
            <a:r>
              <a:rPr lang="pl-PL" sz="2800" b="1" smtClean="0">
                <a:solidFill>
                  <a:schemeClr val="hlink"/>
                </a:solidFill>
              </a:rPr>
              <a:t>a czynności kontrolne wykonuje sprawnie w sposób niezakłócający funkcjonowania kontrolowanego podmiotu.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297">
                                            <p:txEl>
                                              <p:pRg st="0" end="0"/>
                                            </p:txEl>
                                          </p:spTgt>
                                        </p:tgtEl>
                                        <p:attrNameLst>
                                          <p:attrName>style.visibility</p:attrName>
                                        </p:attrNameLst>
                                      </p:cBhvr>
                                      <p:to>
                                        <p:strVal val="visible"/>
                                      </p:to>
                                    </p:set>
                                    <p:animEffect transition="in" filter="checkerboard(across)">
                                      <p:cBhvr>
                                        <p:cTn id="7" dur="500"/>
                                        <p:tgtEl>
                                          <p:spTgt spid="552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5297">
                                            <p:txEl>
                                              <p:pRg st="1" end="1"/>
                                            </p:txEl>
                                          </p:spTgt>
                                        </p:tgtEl>
                                        <p:attrNameLst>
                                          <p:attrName>style.visibility</p:attrName>
                                        </p:attrNameLst>
                                      </p:cBhvr>
                                      <p:to>
                                        <p:strVal val="visible"/>
                                      </p:to>
                                    </p:set>
                                    <p:animEffect transition="in" filter="checkerboard(across)">
                                      <p:cBhvr>
                                        <p:cTn id="12" dur="500"/>
                                        <p:tgtEl>
                                          <p:spTgt spid="552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5297">
                                            <p:txEl>
                                              <p:pRg st="2" end="2"/>
                                            </p:txEl>
                                          </p:spTgt>
                                        </p:tgtEl>
                                        <p:attrNameLst>
                                          <p:attrName>style.visibility</p:attrName>
                                        </p:attrNameLst>
                                      </p:cBhvr>
                                      <p:to>
                                        <p:strVal val="visible"/>
                                      </p:to>
                                    </p:set>
                                    <p:animEffect transition="in" filter="checkerboard(across)">
                                      <p:cBhvr>
                                        <p:cTn id="17" dur="500"/>
                                        <p:tgtEl>
                                          <p:spTgt spid="552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5297">
                                            <p:txEl>
                                              <p:pRg st="3" end="3"/>
                                            </p:txEl>
                                          </p:spTgt>
                                        </p:tgtEl>
                                        <p:attrNameLst>
                                          <p:attrName>style.visibility</p:attrName>
                                        </p:attrNameLst>
                                      </p:cBhvr>
                                      <p:to>
                                        <p:strVal val="visible"/>
                                      </p:to>
                                    </p:set>
                                    <p:animEffect transition="in" filter="checkerboard(across)">
                                      <p:cBhvr>
                                        <p:cTn id="22" dur="500"/>
                                        <p:tgtEl>
                                          <p:spTgt spid="552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3"/>
          <p:cNvSpPr>
            <a:spLocks noGrp="1" noChangeArrowheads="1"/>
          </p:cNvSpPr>
          <p:nvPr>
            <p:ph type="body" idx="4294967295"/>
          </p:nvPr>
        </p:nvSpPr>
        <p:spPr bwMode="auto">
          <a:xfrm>
            <a:off x="0" y="1412875"/>
            <a:ext cx="9144000" cy="5157788"/>
          </a:xfrm>
          <a:prstGeom prst="rect">
            <a:avLst/>
          </a:prstGeom>
          <a:noFill/>
          <a:ln>
            <a:miter lim="800000"/>
            <a:headEnd/>
            <a:tailEnd/>
          </a:ln>
        </p:spPr>
        <p:txBody>
          <a:bodyPr/>
          <a:lstStyle/>
          <a:p>
            <a:pPr marL="609600" indent="-609600">
              <a:lnSpc>
                <a:spcPct val="90000"/>
              </a:lnSpc>
            </a:pPr>
            <a:r>
              <a:rPr lang="pl-PL" sz="2600" b="1" smtClean="0">
                <a:solidFill>
                  <a:schemeClr val="hlink"/>
                </a:solidFill>
              </a:rPr>
              <a:t>Inspektor przeprowadza kontrolę zgodnie z procedurą kontroli, efektywnie wykorzystując czas na przeprowadzenie kontroli.</a:t>
            </a:r>
          </a:p>
          <a:p>
            <a:pPr marL="609600" indent="-609600">
              <a:lnSpc>
                <a:spcPct val="90000"/>
              </a:lnSpc>
            </a:pPr>
            <a:r>
              <a:rPr lang="pl-PL" sz="2600" b="1" smtClean="0">
                <a:solidFill>
                  <a:schemeClr val="hlink"/>
                </a:solidFill>
              </a:rPr>
              <a:t>Pierwsza kontrola w zakładzie jest zawsze kontrolą kompleksową. </a:t>
            </a:r>
          </a:p>
          <a:p>
            <a:pPr marL="609600" indent="-609600">
              <a:lnSpc>
                <a:spcPct val="90000"/>
              </a:lnSpc>
            </a:pPr>
            <a:r>
              <a:rPr lang="pl-PL" sz="2600" b="1" smtClean="0">
                <a:solidFill>
                  <a:schemeClr val="hlink"/>
                </a:solidFill>
              </a:rPr>
              <a:t>Kontrole należy prowadzić z uwzględnieniem zasady „20 na 80”, tzn. inspektor w trakcie kontroli swój czas przeznacza na podjęcie 20% takich czynności, które zapewnią realizację 80% założonych celów kontroli.</a:t>
            </a:r>
          </a:p>
          <a:p>
            <a:pPr marL="609600" indent="-609600">
              <a:lnSpc>
                <a:spcPct val="90000"/>
              </a:lnSpc>
            </a:pPr>
            <a:r>
              <a:rPr lang="pl-PL" sz="2600" b="1" smtClean="0">
                <a:solidFill>
                  <a:schemeClr val="hlink"/>
                </a:solidFill>
              </a:rPr>
              <a:t>Inspektor wykorzystuje przenośny sprzęt (laptop, aparat fotograficzny, skaner, drukarka, sprzęt pomiarowy) w celu przyspieszenia wykonywania kontroli, szybkiej weryfikacji uzyskanych informacji, dokumentowania kontroli i wykonania niektórych pomiarów w trakcie kontroli.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321">
                                            <p:txEl>
                                              <p:pRg st="0" end="0"/>
                                            </p:txEl>
                                          </p:spTgt>
                                        </p:tgtEl>
                                        <p:attrNameLst>
                                          <p:attrName>style.visibility</p:attrName>
                                        </p:attrNameLst>
                                      </p:cBhvr>
                                      <p:to>
                                        <p:strVal val="visible"/>
                                      </p:to>
                                    </p:set>
                                    <p:animEffect transition="in" filter="checkerboard(across)">
                                      <p:cBhvr>
                                        <p:cTn id="7" dur="500"/>
                                        <p:tgtEl>
                                          <p:spTgt spid="563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6321">
                                            <p:txEl>
                                              <p:pRg st="1" end="1"/>
                                            </p:txEl>
                                          </p:spTgt>
                                        </p:tgtEl>
                                        <p:attrNameLst>
                                          <p:attrName>style.visibility</p:attrName>
                                        </p:attrNameLst>
                                      </p:cBhvr>
                                      <p:to>
                                        <p:strVal val="visible"/>
                                      </p:to>
                                    </p:set>
                                    <p:animEffect transition="in" filter="checkerboard(across)">
                                      <p:cBhvr>
                                        <p:cTn id="12" dur="500"/>
                                        <p:tgtEl>
                                          <p:spTgt spid="563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6321">
                                            <p:txEl>
                                              <p:pRg st="2" end="2"/>
                                            </p:txEl>
                                          </p:spTgt>
                                        </p:tgtEl>
                                        <p:attrNameLst>
                                          <p:attrName>style.visibility</p:attrName>
                                        </p:attrNameLst>
                                      </p:cBhvr>
                                      <p:to>
                                        <p:strVal val="visible"/>
                                      </p:to>
                                    </p:set>
                                    <p:animEffect transition="in" filter="checkerboard(across)">
                                      <p:cBhvr>
                                        <p:cTn id="17" dur="500"/>
                                        <p:tgtEl>
                                          <p:spTgt spid="563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6321">
                                            <p:txEl>
                                              <p:pRg st="3" end="3"/>
                                            </p:txEl>
                                          </p:spTgt>
                                        </p:tgtEl>
                                        <p:attrNameLst>
                                          <p:attrName>style.visibility</p:attrName>
                                        </p:attrNameLst>
                                      </p:cBhvr>
                                      <p:to>
                                        <p:strVal val="visible"/>
                                      </p:to>
                                    </p:set>
                                    <p:animEffect transition="in" filter="checkerboard(across)">
                                      <p:cBhvr>
                                        <p:cTn id="22" dur="500"/>
                                        <p:tgtEl>
                                          <p:spTgt spid="563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lnSpc>
                <a:spcPct val="80000"/>
              </a:lnSpc>
            </a:pPr>
            <a:r>
              <a:rPr lang="pl-PL" sz="2800" b="1" smtClean="0">
                <a:solidFill>
                  <a:schemeClr val="folHlink"/>
                </a:solidFill>
              </a:rPr>
              <a:t>Procedura przeprowadzania kontroli uzasadnionej bezpośrednim zagrożeniem życia, zdrowia lub środowiska naturalnego lub przeciwdziałaniem popełnieniu przestępstwa lub wykroczenia nie wymaga:</a:t>
            </a:r>
          </a:p>
          <a:p>
            <a:pPr marL="609600" indent="-609600">
              <a:lnSpc>
                <a:spcPct val="80000"/>
              </a:lnSpc>
              <a:buFont typeface="Arial" charset="0"/>
              <a:buNone/>
            </a:pPr>
            <a:r>
              <a:rPr lang="pl-PL" sz="2800" b="1" smtClean="0">
                <a:solidFill>
                  <a:schemeClr val="hlink"/>
                </a:solidFill>
              </a:rPr>
              <a:t>	- zawiadomienia o zamiarze wszczęcia kontroli,</a:t>
            </a:r>
          </a:p>
          <a:p>
            <a:pPr marL="609600" indent="-609600">
              <a:lnSpc>
                <a:spcPct val="80000"/>
              </a:lnSpc>
              <a:buFont typeface="Arial" charset="0"/>
              <a:buNone/>
            </a:pPr>
            <a:r>
              <a:rPr lang="pl-PL" sz="2800" b="1" smtClean="0">
                <a:solidFill>
                  <a:schemeClr val="hlink"/>
                </a:solidFill>
              </a:rPr>
              <a:t>	- podjęcia czynności kontrolnych w obecności kontrolowanego lub osoby przez niego upoważnionej,</a:t>
            </a:r>
          </a:p>
          <a:p>
            <a:pPr marL="609600" indent="-609600">
              <a:lnSpc>
                <a:spcPct val="80000"/>
              </a:lnSpc>
              <a:buFont typeface="Arial" charset="0"/>
              <a:buNone/>
            </a:pPr>
            <a:r>
              <a:rPr lang="pl-PL" sz="2800" b="1" smtClean="0">
                <a:solidFill>
                  <a:schemeClr val="hlink"/>
                </a:solidFill>
              </a:rPr>
              <a:t>	- odstąpienia od podjęcia czynności kontrolnych w przypadku prowadzenia u przedsiębiorcy kontroli przez inny organ,</a:t>
            </a:r>
          </a:p>
          <a:p>
            <a:pPr marL="609600" indent="-609600">
              <a:lnSpc>
                <a:spcPct val="80000"/>
              </a:lnSpc>
              <a:buFont typeface="Arial" charset="0"/>
              <a:buNone/>
            </a:pPr>
            <a:r>
              <a:rPr lang="pl-PL" sz="2800" b="1" smtClean="0">
                <a:solidFill>
                  <a:schemeClr val="hlink"/>
                </a:solidFill>
              </a:rPr>
              <a:t>	- ograniczenia czasu kontroli do rocznych limitów kontroli określonych dla danego rodzaju przedsiębiorcy.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7345">
                                            <p:txEl>
                                              <p:pRg st="1" end="1"/>
                                            </p:txEl>
                                          </p:spTgt>
                                        </p:tgtEl>
                                        <p:attrNameLst>
                                          <p:attrName>style.visibility</p:attrName>
                                        </p:attrNameLst>
                                      </p:cBhvr>
                                      <p:to>
                                        <p:strVal val="visible"/>
                                      </p:to>
                                    </p:set>
                                    <p:animEffect transition="in" filter="slide(fromBottom)">
                                      <p:cBhvr>
                                        <p:cTn id="7" dur="500"/>
                                        <p:tgtEl>
                                          <p:spTgt spid="5734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7345">
                                            <p:txEl>
                                              <p:pRg st="2" end="2"/>
                                            </p:txEl>
                                          </p:spTgt>
                                        </p:tgtEl>
                                        <p:attrNameLst>
                                          <p:attrName>style.visibility</p:attrName>
                                        </p:attrNameLst>
                                      </p:cBhvr>
                                      <p:to>
                                        <p:strVal val="visible"/>
                                      </p:to>
                                    </p:set>
                                    <p:animEffect transition="in" filter="slide(fromBottom)">
                                      <p:cBhvr>
                                        <p:cTn id="12" dur="500"/>
                                        <p:tgtEl>
                                          <p:spTgt spid="5734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7345">
                                            <p:txEl>
                                              <p:pRg st="3" end="3"/>
                                            </p:txEl>
                                          </p:spTgt>
                                        </p:tgtEl>
                                        <p:attrNameLst>
                                          <p:attrName>style.visibility</p:attrName>
                                        </p:attrNameLst>
                                      </p:cBhvr>
                                      <p:to>
                                        <p:strVal val="visible"/>
                                      </p:to>
                                    </p:set>
                                    <p:animEffect transition="in" filter="slide(fromBottom)">
                                      <p:cBhvr>
                                        <p:cTn id="17" dur="500"/>
                                        <p:tgtEl>
                                          <p:spTgt spid="5734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7345">
                                            <p:txEl>
                                              <p:pRg st="4" end="4"/>
                                            </p:txEl>
                                          </p:spTgt>
                                        </p:tgtEl>
                                        <p:attrNameLst>
                                          <p:attrName>style.visibility</p:attrName>
                                        </p:attrNameLst>
                                      </p:cBhvr>
                                      <p:to>
                                        <p:strVal val="visible"/>
                                      </p:to>
                                    </p:set>
                                    <p:animEffect transition="in" filter="slide(fromBottom)">
                                      <p:cBhvr>
                                        <p:cTn id="22" dur="500"/>
                                        <p:tgtEl>
                                          <p:spTgt spid="573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5"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body" idx="4294967295"/>
          </p:nvPr>
        </p:nvSpPr>
        <p:spPr bwMode="auto">
          <a:xfrm>
            <a:off x="0" y="1341438"/>
            <a:ext cx="9144000" cy="5516562"/>
          </a:xfrm>
          <a:prstGeom prst="rect">
            <a:avLst/>
          </a:prstGeom>
          <a:noFill/>
          <a:ln>
            <a:miter lim="800000"/>
            <a:headEnd/>
            <a:tailEnd/>
          </a:ln>
        </p:spPr>
        <p:txBody>
          <a:bodyPr/>
          <a:lstStyle/>
          <a:p>
            <a:pPr marL="609600" indent="-609600">
              <a:lnSpc>
                <a:spcPct val="90000"/>
              </a:lnSpc>
            </a:pPr>
            <a:r>
              <a:rPr lang="pl-PL" sz="2400" b="1" smtClean="0">
                <a:solidFill>
                  <a:schemeClr val="folHlink"/>
                </a:solidFill>
              </a:rPr>
              <a:t>Kontrola na wniosek przedsiębiorcy we własnej </a:t>
            </a:r>
            <a:br>
              <a:rPr lang="pl-PL" sz="2400" b="1" smtClean="0">
                <a:solidFill>
                  <a:schemeClr val="folHlink"/>
                </a:solidFill>
              </a:rPr>
            </a:br>
            <a:r>
              <a:rPr lang="pl-PL" sz="2400" b="1" smtClean="0">
                <a:solidFill>
                  <a:schemeClr val="folHlink"/>
                </a:solidFill>
              </a:rPr>
              <a:t>sprawie nie wymaga:</a:t>
            </a:r>
          </a:p>
          <a:p>
            <a:pPr marL="609600" indent="-609600">
              <a:lnSpc>
                <a:spcPct val="90000"/>
              </a:lnSpc>
              <a:buFont typeface="Arial" charset="0"/>
              <a:buNone/>
            </a:pPr>
            <a:r>
              <a:rPr lang="pl-PL" sz="2400" b="1" smtClean="0"/>
              <a:t>	</a:t>
            </a:r>
            <a:r>
              <a:rPr lang="pl-PL" sz="2400" b="1" smtClean="0">
                <a:solidFill>
                  <a:schemeClr val="hlink"/>
                </a:solidFill>
              </a:rPr>
              <a:t>- zawiadomienia o zamiarze wszczęcia kontroli,</a:t>
            </a:r>
          </a:p>
          <a:p>
            <a:pPr marL="609600" indent="-609600">
              <a:lnSpc>
                <a:spcPct val="90000"/>
              </a:lnSpc>
              <a:buFont typeface="Arial" charset="0"/>
              <a:buNone/>
            </a:pPr>
            <a:r>
              <a:rPr lang="pl-PL" sz="2400" b="1" smtClean="0">
                <a:solidFill>
                  <a:schemeClr val="hlink"/>
                </a:solidFill>
              </a:rPr>
              <a:t>	- odstąpienia od podjęcia czynności kontrolnych w przypadku prowadzenia u przedsiębiorcy kontroli przez inny organ,</a:t>
            </a:r>
          </a:p>
          <a:p>
            <a:pPr marL="609600" indent="-609600">
              <a:lnSpc>
                <a:spcPct val="90000"/>
              </a:lnSpc>
              <a:buFont typeface="Arial" charset="0"/>
              <a:buNone/>
            </a:pPr>
            <a:r>
              <a:rPr lang="pl-PL" sz="2400" b="1" smtClean="0">
                <a:solidFill>
                  <a:schemeClr val="hlink"/>
                </a:solidFill>
              </a:rPr>
              <a:t>	- ograniczenia czasu kontroli do rocznych limitów kontroli określonych dla danego rodzaju przedsiębiorcy.</a:t>
            </a:r>
          </a:p>
          <a:p>
            <a:pPr marL="609600" indent="-609600">
              <a:lnSpc>
                <a:spcPct val="90000"/>
              </a:lnSpc>
            </a:pPr>
            <a:r>
              <a:rPr lang="pl-PL" sz="2400" b="1" smtClean="0">
                <a:solidFill>
                  <a:schemeClr val="hlink"/>
                </a:solidFill>
              </a:rPr>
              <a:t>Do rozpoczęcia kontroli w jednostce, nie będącej przedsiębiorcą w rozumieniu ustawy o swobodzie działalności gospodarczej, </a:t>
            </a:r>
            <a:br>
              <a:rPr lang="pl-PL" sz="2400" b="1" smtClean="0">
                <a:solidFill>
                  <a:schemeClr val="hlink"/>
                </a:solidFill>
              </a:rPr>
            </a:br>
            <a:r>
              <a:rPr lang="pl-PL" sz="2400" b="1" smtClean="0">
                <a:solidFill>
                  <a:schemeClr val="hlink"/>
                </a:solidFill>
              </a:rPr>
              <a:t>w celu rozpoczęcia kontroli wymagane jest stałe upoważnienie do kontroli i legitymacja służbowa.</a:t>
            </a:r>
          </a:p>
          <a:p>
            <a:pPr marL="609600" indent="-609600">
              <a:lnSpc>
                <a:spcPct val="90000"/>
              </a:lnSpc>
            </a:pPr>
            <a:r>
              <a:rPr lang="pl-PL" sz="2400" b="1" smtClean="0">
                <a:solidFill>
                  <a:schemeClr val="hlink"/>
                </a:solidFill>
              </a:rPr>
              <a:t>W przypadku prowadzenia kontroli nie wymagającej zawiadomienia o zamiarze wszczęcia kontroli, uzasadnienie przyczyny jego braku umieszcza się w książce kontroli oraz w protokole kontroli.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69">
                                            <p:txEl>
                                              <p:pRg st="0" end="0"/>
                                            </p:txEl>
                                          </p:spTgt>
                                        </p:tgtEl>
                                        <p:attrNameLst>
                                          <p:attrName>style.visibility</p:attrName>
                                        </p:attrNameLst>
                                      </p:cBhvr>
                                      <p:to>
                                        <p:strVal val="visible"/>
                                      </p:to>
                                    </p:set>
                                    <p:anim calcmode="lin" valueType="num">
                                      <p:cBhvr additive="base">
                                        <p:cTn id="7" dur="500" fill="hold"/>
                                        <p:tgtEl>
                                          <p:spTgt spid="5836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6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8369">
                                            <p:txEl>
                                              <p:pRg st="1" end="1"/>
                                            </p:txEl>
                                          </p:spTgt>
                                        </p:tgtEl>
                                        <p:attrNameLst>
                                          <p:attrName>style.visibility</p:attrName>
                                        </p:attrNameLst>
                                      </p:cBhvr>
                                      <p:to>
                                        <p:strVal val="visible"/>
                                      </p:to>
                                    </p:set>
                                    <p:anim calcmode="lin" valueType="num">
                                      <p:cBhvr additive="base">
                                        <p:cTn id="11" dur="500" fill="hold"/>
                                        <p:tgtEl>
                                          <p:spTgt spid="5836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836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8369">
                                            <p:txEl>
                                              <p:pRg st="2" end="2"/>
                                            </p:txEl>
                                          </p:spTgt>
                                        </p:tgtEl>
                                        <p:attrNameLst>
                                          <p:attrName>style.visibility</p:attrName>
                                        </p:attrNameLst>
                                      </p:cBhvr>
                                      <p:to>
                                        <p:strVal val="visible"/>
                                      </p:to>
                                    </p:set>
                                    <p:anim calcmode="lin" valueType="num">
                                      <p:cBhvr additive="base">
                                        <p:cTn id="15" dur="500" fill="hold"/>
                                        <p:tgtEl>
                                          <p:spTgt spid="5836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836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8369">
                                            <p:txEl>
                                              <p:pRg st="3" end="3"/>
                                            </p:txEl>
                                          </p:spTgt>
                                        </p:tgtEl>
                                        <p:attrNameLst>
                                          <p:attrName>style.visibility</p:attrName>
                                        </p:attrNameLst>
                                      </p:cBhvr>
                                      <p:to>
                                        <p:strVal val="visible"/>
                                      </p:to>
                                    </p:set>
                                    <p:anim calcmode="lin" valueType="num">
                                      <p:cBhvr additive="base">
                                        <p:cTn id="19" dur="500" fill="hold"/>
                                        <p:tgtEl>
                                          <p:spTgt spid="5836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36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369">
                                            <p:txEl>
                                              <p:pRg st="4" end="4"/>
                                            </p:txEl>
                                          </p:spTgt>
                                        </p:tgtEl>
                                        <p:attrNameLst>
                                          <p:attrName>style.visibility</p:attrName>
                                        </p:attrNameLst>
                                      </p:cBhvr>
                                      <p:to>
                                        <p:strVal val="visible"/>
                                      </p:to>
                                    </p:set>
                                    <p:anim calcmode="lin" valueType="num">
                                      <p:cBhvr additive="base">
                                        <p:cTn id="25" dur="500" fill="hold"/>
                                        <p:tgtEl>
                                          <p:spTgt spid="5836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6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8369">
                                            <p:txEl>
                                              <p:pRg st="5" end="5"/>
                                            </p:txEl>
                                          </p:spTgt>
                                        </p:tgtEl>
                                        <p:attrNameLst>
                                          <p:attrName>style.visibility</p:attrName>
                                        </p:attrNameLst>
                                      </p:cBhvr>
                                      <p:to>
                                        <p:strVal val="visible"/>
                                      </p:to>
                                    </p:set>
                                    <p:anim calcmode="lin" valueType="num">
                                      <p:cBhvr additive="base">
                                        <p:cTn id="31" dur="500" fill="hold"/>
                                        <p:tgtEl>
                                          <p:spTgt spid="5836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36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9"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3"/>
          <p:cNvSpPr>
            <a:spLocks noGrp="1" noChangeArrowheads="1"/>
          </p:cNvSpPr>
          <p:nvPr>
            <p:ph type="body" idx="4294967295"/>
          </p:nvPr>
        </p:nvSpPr>
        <p:spPr bwMode="auto">
          <a:xfrm>
            <a:off x="0" y="1268413"/>
            <a:ext cx="9144000" cy="5589587"/>
          </a:xfrm>
          <a:prstGeom prst="rect">
            <a:avLst/>
          </a:prstGeom>
          <a:noFill/>
          <a:ln>
            <a:miter lim="800000"/>
            <a:headEnd/>
            <a:tailEnd/>
          </a:ln>
        </p:spPr>
        <p:txBody>
          <a:bodyPr/>
          <a:lstStyle/>
          <a:p>
            <a:pPr algn="ctr">
              <a:lnSpc>
                <a:spcPct val="90000"/>
              </a:lnSpc>
              <a:buFont typeface="Arial" charset="0"/>
              <a:buNone/>
            </a:pPr>
            <a:r>
              <a:rPr lang="pl-PL" sz="2800" b="1" smtClean="0">
                <a:solidFill>
                  <a:schemeClr val="folHlink"/>
                </a:solidFill>
              </a:rPr>
              <a:t>ETAPY WYKONYWANIA KONTROLI</a:t>
            </a:r>
          </a:p>
          <a:p>
            <a:pPr>
              <a:lnSpc>
                <a:spcPct val="90000"/>
              </a:lnSpc>
              <a:buFont typeface="Arial" charset="0"/>
              <a:buNone/>
            </a:pPr>
            <a:r>
              <a:rPr lang="pl-PL" sz="2400" b="1" smtClean="0">
                <a:solidFill>
                  <a:schemeClr val="folHlink"/>
                </a:solidFill>
              </a:rPr>
              <a:t>I. 	</a:t>
            </a:r>
            <a:r>
              <a:rPr lang="pl-PL" sz="2400" b="1" u="sng" smtClean="0">
                <a:solidFill>
                  <a:schemeClr val="folHlink"/>
                </a:solidFill>
              </a:rPr>
              <a:t>Rozpoczęcie kontroli</a:t>
            </a:r>
          </a:p>
          <a:p>
            <a:pPr>
              <a:lnSpc>
                <a:spcPct val="90000"/>
              </a:lnSpc>
            </a:pPr>
            <a:r>
              <a:rPr lang="pl-PL" sz="2400" b="1" smtClean="0">
                <a:solidFill>
                  <a:schemeClr val="hlink"/>
                </a:solidFill>
              </a:rPr>
              <a:t>Inspektor lub inspektor kierujący zespołem kontrolnym kontaktuje się z kierownictwem /upoważnionym przedstawicielem kontrolowanego zakładu lub osoby fizycznej (upoważnienie potwierdzone notarialnie lub przez wniesienie opłaty skarbowej za pełnomocnictwo).</a:t>
            </a:r>
          </a:p>
          <a:p>
            <a:pPr>
              <a:lnSpc>
                <a:spcPct val="90000"/>
              </a:lnSpc>
            </a:pPr>
            <a:r>
              <a:rPr lang="pl-PL" sz="2400" b="1" smtClean="0">
                <a:solidFill>
                  <a:schemeClr val="hlink"/>
                </a:solidFill>
              </a:rPr>
              <a:t>Kontrolowany ma obowiązek uczestniczenia w kontroli lub w razie swojej nieobecności do pisemnego wskazania osoby upoważnionej do jego reprezentowania. </a:t>
            </a:r>
          </a:p>
          <a:p>
            <a:pPr>
              <a:lnSpc>
                <a:spcPct val="90000"/>
              </a:lnSpc>
            </a:pPr>
            <a:r>
              <a:rPr lang="pl-PL" sz="2400" b="1" smtClean="0">
                <a:solidFill>
                  <a:schemeClr val="hlink"/>
                </a:solidFill>
              </a:rPr>
              <a:t>Kontrolę można podjąć mimo nieobecności przedsiębiorcy lub osoby upoważnionej, gdy wynika ona z uzasadnionego bezpośredniego zagrożenia życia, zdrowia lub środowiska naturalnego, przeprowadzenie kontroli jest niezbędne dla przeciwdziałania popełnieniu przestępstwa lub wykroczenia.</a:t>
            </a:r>
            <a:r>
              <a:rPr lang="pl-PL" sz="2400" smtClean="0">
                <a:solidFill>
                  <a:schemeClr va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9393">
                                            <p:txEl>
                                              <p:pRg st="2" end="2"/>
                                            </p:txEl>
                                          </p:spTgt>
                                        </p:tgtEl>
                                        <p:attrNameLst>
                                          <p:attrName>style.visibility</p:attrName>
                                        </p:attrNameLst>
                                      </p:cBhvr>
                                      <p:to>
                                        <p:strVal val="visible"/>
                                      </p:to>
                                    </p:set>
                                    <p:animEffect transition="in" filter="slide(fromBottom)">
                                      <p:cBhvr>
                                        <p:cTn id="7" dur="500"/>
                                        <p:tgtEl>
                                          <p:spTgt spid="5939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9393">
                                            <p:txEl>
                                              <p:pRg st="3" end="3"/>
                                            </p:txEl>
                                          </p:spTgt>
                                        </p:tgtEl>
                                        <p:attrNameLst>
                                          <p:attrName>style.visibility</p:attrName>
                                        </p:attrNameLst>
                                      </p:cBhvr>
                                      <p:to>
                                        <p:strVal val="visible"/>
                                      </p:to>
                                    </p:set>
                                    <p:animEffect transition="in" filter="slide(fromBottom)">
                                      <p:cBhvr>
                                        <p:cTn id="12" dur="500"/>
                                        <p:tgtEl>
                                          <p:spTgt spid="5939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9393">
                                            <p:txEl>
                                              <p:pRg st="4" end="4"/>
                                            </p:txEl>
                                          </p:spTgt>
                                        </p:tgtEl>
                                        <p:attrNameLst>
                                          <p:attrName>style.visibility</p:attrName>
                                        </p:attrNameLst>
                                      </p:cBhvr>
                                      <p:to>
                                        <p:strVal val="visible"/>
                                      </p:to>
                                    </p:set>
                                    <p:animEffect transition="in" filter="slide(fromBottom)">
                                      <p:cBhvr>
                                        <p:cTn id="17" dur="500"/>
                                        <p:tgtEl>
                                          <p:spTgt spid="593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lnSpc>
                <a:spcPct val="80000"/>
              </a:lnSpc>
            </a:pPr>
            <a:r>
              <a:rPr lang="pl-PL" sz="2800" b="1" smtClean="0">
                <a:solidFill>
                  <a:schemeClr val="hlink"/>
                </a:solidFill>
              </a:rPr>
              <a:t>Jeżeli jest to niezbędne do przeprowadzenia czynności kontrolnej (zgodnie z art. 10a ustawy o Inspekcji Ochrony Środowiska), wojewódzki inspektor ochrony środowiska może zwrócić się z wnioskiem o pomoc do właściwego miejscowo komendanta Policji.  </a:t>
            </a:r>
          </a:p>
          <a:p>
            <a:pPr marL="609600" indent="-609600">
              <a:lnSpc>
                <a:spcPct val="80000"/>
              </a:lnSpc>
            </a:pPr>
            <a:r>
              <a:rPr lang="pl-PL" sz="2800" b="1" smtClean="0">
                <a:solidFill>
                  <a:schemeClr val="hlink"/>
                </a:solidFill>
              </a:rPr>
              <a:t>Inspektor ma obowiązek przedłożenia kontrolowanemu stałego upoważnienia do kontroli wraz z legitymacją służbową.</a:t>
            </a:r>
            <a:r>
              <a:rPr lang="pl-PL" sz="2800" smtClean="0">
                <a:solidFill>
                  <a:schemeClr val="hlink"/>
                </a:solidFill>
              </a:rPr>
              <a:t> </a:t>
            </a:r>
          </a:p>
          <a:p>
            <a:pPr marL="609600" indent="-609600">
              <a:lnSpc>
                <a:spcPct val="80000"/>
              </a:lnSpc>
            </a:pPr>
            <a:r>
              <a:rPr lang="pl-PL" sz="2800" b="1" smtClean="0">
                <a:solidFill>
                  <a:schemeClr val="hlink"/>
                </a:solidFill>
              </a:rPr>
              <a:t>W przypadku przewidywanej kontroli dokumentów niejawnych konieczne jest okazanie przez inspektora imiennego „poświadczenia bezpieczeństwa” – upoważnienia do dostępu do informacji stanowiących tajemnicę państwową lub służbową.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7">
                                            <p:txEl>
                                              <p:pRg st="0" end="0"/>
                                            </p:txEl>
                                          </p:spTgt>
                                        </p:tgtEl>
                                        <p:attrNameLst>
                                          <p:attrName>style.visibility</p:attrName>
                                        </p:attrNameLst>
                                      </p:cBhvr>
                                      <p:to>
                                        <p:strVal val="visible"/>
                                      </p:to>
                                    </p:set>
                                    <p:anim calcmode="lin" valueType="num">
                                      <p:cBhvr additive="base">
                                        <p:cTn id="7" dur="500" fill="hold"/>
                                        <p:tgtEl>
                                          <p:spTgt spid="604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17">
                                            <p:txEl>
                                              <p:pRg st="1" end="1"/>
                                            </p:txEl>
                                          </p:spTgt>
                                        </p:tgtEl>
                                        <p:attrNameLst>
                                          <p:attrName>style.visibility</p:attrName>
                                        </p:attrNameLst>
                                      </p:cBhvr>
                                      <p:to>
                                        <p:strVal val="visible"/>
                                      </p:to>
                                    </p:set>
                                    <p:anim calcmode="lin" valueType="num">
                                      <p:cBhvr additive="base">
                                        <p:cTn id="13" dur="500" fill="hold"/>
                                        <p:tgtEl>
                                          <p:spTgt spid="604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417">
                                            <p:txEl>
                                              <p:pRg st="2" end="2"/>
                                            </p:txEl>
                                          </p:spTgt>
                                        </p:tgtEl>
                                        <p:attrNameLst>
                                          <p:attrName>style.visibility</p:attrName>
                                        </p:attrNameLst>
                                      </p:cBhvr>
                                      <p:to>
                                        <p:strVal val="visible"/>
                                      </p:to>
                                    </p:set>
                                    <p:anim calcmode="lin" valueType="num">
                                      <p:cBhvr additive="base">
                                        <p:cTn id="19" dur="500" fill="hold"/>
                                        <p:tgtEl>
                                          <p:spTgt spid="604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1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lnSpc>
                <a:spcPct val="80000"/>
              </a:lnSpc>
            </a:pPr>
            <a:r>
              <a:rPr lang="pl-PL" sz="2800" b="1" smtClean="0">
                <a:solidFill>
                  <a:schemeClr val="hlink"/>
                </a:solidFill>
              </a:rPr>
              <a:t>Inspektor dokonuje sprawdzenia w książce kontroli przedsiębiorcy, czy nie jest aktualnie prowadzona kontrola innego organu.</a:t>
            </a:r>
          </a:p>
          <a:p>
            <a:pPr marL="609600" indent="-609600">
              <a:lnSpc>
                <a:spcPct val="80000"/>
              </a:lnSpc>
            </a:pPr>
            <a:r>
              <a:rPr lang="pl-PL" sz="2800" b="1" smtClean="0">
                <a:solidFill>
                  <a:schemeClr val="hlink"/>
                </a:solidFill>
              </a:rPr>
              <a:t>Jeżeli przeprowadzenie kontroli jest niezbędne dla przeciwdziałania popełnieniu przestępstwa lub wykroczenia, przeprowadzenie kontroli jest uzasadnione bezpośrednim zagrożeniem życia, zdrowia lub środowiska może być prowadzona mimo innej kontroli przedsiębiorcy (art. 82 ust.1 ustawy </a:t>
            </a:r>
            <a:br>
              <a:rPr lang="pl-PL" sz="2800" b="1" smtClean="0">
                <a:solidFill>
                  <a:schemeClr val="hlink"/>
                </a:solidFill>
              </a:rPr>
            </a:br>
            <a:r>
              <a:rPr lang="pl-PL" sz="2800" b="1" smtClean="0">
                <a:solidFill>
                  <a:schemeClr val="hlink"/>
                </a:solidFill>
              </a:rPr>
              <a:t>o swobodzie działalności gospodarczej). </a:t>
            </a:r>
          </a:p>
          <a:p>
            <a:pPr marL="609600" indent="-609600">
              <a:lnSpc>
                <a:spcPct val="80000"/>
              </a:lnSpc>
            </a:pPr>
            <a:r>
              <a:rPr lang="pl-PL" sz="2800" b="1" smtClean="0">
                <a:solidFill>
                  <a:schemeClr val="hlink"/>
                </a:solidFill>
              </a:rPr>
              <a:t>Ograniczenie to nie ma zastosowania także w przypadku kontroli na wniosek przedsiębiorcy.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1">
                                            <p:txEl>
                                              <p:pRg st="0" end="0"/>
                                            </p:txEl>
                                          </p:spTgt>
                                        </p:tgtEl>
                                        <p:attrNameLst>
                                          <p:attrName>style.visibility</p:attrName>
                                        </p:attrNameLst>
                                      </p:cBhvr>
                                      <p:to>
                                        <p:strVal val="visible"/>
                                      </p:to>
                                    </p:set>
                                    <p:anim calcmode="lin" valueType="num">
                                      <p:cBhvr additive="base">
                                        <p:cTn id="7" dur="500" fill="hold"/>
                                        <p:tgtEl>
                                          <p:spTgt spid="6144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1">
                                            <p:txEl>
                                              <p:pRg st="1" end="1"/>
                                            </p:txEl>
                                          </p:spTgt>
                                        </p:tgtEl>
                                        <p:attrNameLst>
                                          <p:attrName>style.visibility</p:attrName>
                                        </p:attrNameLst>
                                      </p:cBhvr>
                                      <p:to>
                                        <p:strVal val="visible"/>
                                      </p:to>
                                    </p:set>
                                    <p:anim calcmode="lin" valueType="num">
                                      <p:cBhvr additive="base">
                                        <p:cTn id="13" dur="500" fill="hold"/>
                                        <p:tgtEl>
                                          <p:spTgt spid="6144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1">
                                            <p:txEl>
                                              <p:pRg st="2" end="2"/>
                                            </p:txEl>
                                          </p:spTgt>
                                        </p:tgtEl>
                                        <p:attrNameLst>
                                          <p:attrName>style.visibility</p:attrName>
                                        </p:attrNameLst>
                                      </p:cBhvr>
                                      <p:to>
                                        <p:strVal val="visible"/>
                                      </p:to>
                                    </p:set>
                                    <p:anim calcmode="lin" valueType="num">
                                      <p:cBhvr additive="base">
                                        <p:cTn id="19" dur="500" fill="hold"/>
                                        <p:tgtEl>
                                          <p:spTgt spid="6144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1"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lnSpc>
                <a:spcPct val="90000"/>
              </a:lnSpc>
            </a:pPr>
            <a:r>
              <a:rPr lang="pl-PL" sz="2800" b="1" smtClean="0">
                <a:solidFill>
                  <a:schemeClr val="folHlink"/>
                </a:solidFill>
              </a:rPr>
              <a:t>Ograniczeń czasu kontroli określonych w art. 83 ust. 1 ustawy o swobodzie działalności gospodarczej nie stosuje się, w przypadkach, gdy:</a:t>
            </a:r>
          </a:p>
          <a:p>
            <a:pPr marL="609600" indent="-609600">
              <a:lnSpc>
                <a:spcPct val="90000"/>
              </a:lnSpc>
              <a:buFont typeface="Arial" charset="0"/>
              <a:buNone/>
            </a:pPr>
            <a:r>
              <a:rPr lang="pl-PL" sz="2800" b="1" smtClean="0">
                <a:solidFill>
                  <a:schemeClr val="hlink"/>
                </a:solidFill>
              </a:rPr>
              <a:t>	-	przeprowadzenie kontroli jest niezbędne dla przeciwdziałania popełnieniu przestępstwa lub wykroczenia,</a:t>
            </a:r>
          </a:p>
          <a:p>
            <a:pPr marL="609600" indent="-609600">
              <a:lnSpc>
                <a:spcPct val="90000"/>
              </a:lnSpc>
              <a:buFont typeface="Arial" charset="0"/>
              <a:buNone/>
            </a:pPr>
            <a:r>
              <a:rPr lang="pl-PL" sz="2800" b="1" smtClean="0">
                <a:solidFill>
                  <a:schemeClr val="hlink"/>
                </a:solidFill>
              </a:rPr>
              <a:t>	- przeprowadzenie kontroli jest uzasadnione bezpośrednim zagrożeniem życia, zdrowia lub środowiska,</a:t>
            </a:r>
          </a:p>
          <a:p>
            <a:pPr marL="609600" indent="-609600">
              <a:lnSpc>
                <a:spcPct val="90000"/>
              </a:lnSpc>
              <a:buFont typeface="Arial" charset="0"/>
              <a:buNone/>
            </a:pPr>
            <a:r>
              <a:rPr lang="pl-PL" sz="2800" b="1" smtClean="0">
                <a:solidFill>
                  <a:schemeClr val="hlink"/>
                </a:solidFill>
              </a:rPr>
              <a:t>	- kontrola odbywa się na wniosek przedsiębiorcy.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465">
                                            <p:txEl>
                                              <p:pRg st="1" end="1"/>
                                            </p:txEl>
                                          </p:spTgt>
                                        </p:tgtEl>
                                        <p:attrNameLst>
                                          <p:attrName>style.visibility</p:attrName>
                                        </p:attrNameLst>
                                      </p:cBhvr>
                                      <p:to>
                                        <p:strVal val="visible"/>
                                      </p:to>
                                    </p:set>
                                    <p:animEffect transition="in" filter="checkerboard(across)">
                                      <p:cBhvr>
                                        <p:cTn id="7" dur="500"/>
                                        <p:tgtEl>
                                          <p:spTgt spid="6246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2465">
                                            <p:txEl>
                                              <p:pRg st="2" end="2"/>
                                            </p:txEl>
                                          </p:spTgt>
                                        </p:tgtEl>
                                        <p:attrNameLst>
                                          <p:attrName>style.visibility</p:attrName>
                                        </p:attrNameLst>
                                      </p:cBhvr>
                                      <p:to>
                                        <p:strVal val="visible"/>
                                      </p:to>
                                    </p:set>
                                    <p:animEffect transition="in" filter="checkerboard(across)">
                                      <p:cBhvr>
                                        <p:cTn id="12" dur="500"/>
                                        <p:tgtEl>
                                          <p:spTgt spid="6246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2465">
                                            <p:txEl>
                                              <p:pRg st="3" end="3"/>
                                            </p:txEl>
                                          </p:spTgt>
                                        </p:tgtEl>
                                        <p:attrNameLst>
                                          <p:attrName>style.visibility</p:attrName>
                                        </p:attrNameLst>
                                      </p:cBhvr>
                                      <p:to>
                                        <p:strVal val="visible"/>
                                      </p:to>
                                    </p:set>
                                    <p:animEffect transition="in" filter="checkerboard(across)">
                                      <p:cBhvr>
                                        <p:cTn id="17" dur="500"/>
                                        <p:tgtEl>
                                          <p:spTgt spid="6246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3"/>
          <p:cNvSpPr>
            <a:spLocks noGrp="1" noChangeArrowheads="1"/>
          </p:cNvSpPr>
          <p:nvPr>
            <p:ph type="body" idx="4294967295"/>
          </p:nvPr>
        </p:nvSpPr>
        <p:spPr bwMode="auto">
          <a:xfrm>
            <a:off x="0" y="1700213"/>
            <a:ext cx="9144000" cy="5157787"/>
          </a:xfrm>
          <a:prstGeom prst="rect">
            <a:avLst/>
          </a:prstGeom>
          <a:noFill/>
          <a:ln>
            <a:miter lim="800000"/>
            <a:headEnd/>
            <a:tailEnd/>
          </a:ln>
        </p:spPr>
        <p:txBody>
          <a:bodyPr/>
          <a:lstStyle/>
          <a:p>
            <a:pPr>
              <a:buFont typeface="Arial" charset="0"/>
              <a:buNone/>
            </a:pPr>
            <a:r>
              <a:rPr lang="pl-PL" sz="2800" b="1" smtClean="0"/>
              <a:t>	</a:t>
            </a:r>
            <a:r>
              <a:rPr lang="pl-PL" sz="2800" b="1" smtClean="0">
                <a:solidFill>
                  <a:schemeClr val="folHlink"/>
                </a:solidFill>
              </a:rPr>
              <a:t>Inspektor ponadto odrębnie sporządza następujące dokumenty związane z wykonywanymi czynnościami kontrolnymi, które dołącza do protokołu kontroli:</a:t>
            </a:r>
            <a:r>
              <a:rPr lang="pl-PL" sz="2800" b="1" smtClean="0"/>
              <a:t> </a:t>
            </a:r>
          </a:p>
          <a:p>
            <a:r>
              <a:rPr lang="pl-PL" sz="2800" b="1" smtClean="0">
                <a:solidFill>
                  <a:schemeClr val="hlink"/>
                </a:solidFill>
              </a:rPr>
              <a:t>protokół przesłuchania – załącznik 10.1,</a:t>
            </a:r>
          </a:p>
          <a:p>
            <a:r>
              <a:rPr lang="pl-PL" sz="2800" b="1" smtClean="0">
                <a:solidFill>
                  <a:schemeClr val="hlink"/>
                </a:solidFill>
              </a:rPr>
              <a:t>pisemną informację do protokołu kontroli – załącznik 10.2,</a:t>
            </a:r>
          </a:p>
          <a:p>
            <a:r>
              <a:rPr lang="pl-PL" sz="2800" b="1" smtClean="0">
                <a:solidFill>
                  <a:schemeClr val="hlink"/>
                </a:solidFill>
              </a:rPr>
              <a:t>protokół ze złożonej ustnej informacji do protokołu kontroli – załącznik 10.3,</a:t>
            </a:r>
          </a:p>
          <a:p>
            <a:r>
              <a:rPr lang="pl-PL" sz="2800" b="1" smtClean="0">
                <a:solidFill>
                  <a:schemeClr val="hlink"/>
                </a:solidFill>
              </a:rPr>
              <a:t>protokół oględzin – załącznik 10.4, </a:t>
            </a:r>
          </a:p>
          <a:p>
            <a:r>
              <a:rPr lang="pl-PL" sz="2800" b="1" smtClean="0">
                <a:solidFill>
                  <a:schemeClr val="hlink"/>
                </a:solidFill>
              </a:rPr>
              <a:t>protokół z narady pokontrolnej – załącznik 10.5.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3">
                                            <p:txEl>
                                              <p:pRg st="1" end="1"/>
                                            </p:txEl>
                                          </p:spTgt>
                                        </p:tgtEl>
                                        <p:attrNameLst>
                                          <p:attrName>style.visibility</p:attrName>
                                        </p:attrNameLst>
                                      </p:cBhvr>
                                      <p:to>
                                        <p:strVal val="visible"/>
                                      </p:to>
                                    </p:set>
                                    <p:animEffect transition="in" filter="slide(fromBottom)">
                                      <p:cBhvr>
                                        <p:cTn id="7" dur="500"/>
                                        <p:tgtEl>
                                          <p:spTgt spid="819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193">
                                            <p:txEl>
                                              <p:pRg st="2" end="2"/>
                                            </p:txEl>
                                          </p:spTgt>
                                        </p:tgtEl>
                                        <p:attrNameLst>
                                          <p:attrName>style.visibility</p:attrName>
                                        </p:attrNameLst>
                                      </p:cBhvr>
                                      <p:to>
                                        <p:strVal val="visible"/>
                                      </p:to>
                                    </p:set>
                                    <p:animEffect transition="in" filter="slide(fromBottom)">
                                      <p:cBhvr>
                                        <p:cTn id="12" dur="500"/>
                                        <p:tgtEl>
                                          <p:spTgt spid="819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193">
                                            <p:txEl>
                                              <p:pRg st="3" end="3"/>
                                            </p:txEl>
                                          </p:spTgt>
                                        </p:tgtEl>
                                        <p:attrNameLst>
                                          <p:attrName>style.visibility</p:attrName>
                                        </p:attrNameLst>
                                      </p:cBhvr>
                                      <p:to>
                                        <p:strVal val="visible"/>
                                      </p:to>
                                    </p:set>
                                    <p:animEffect transition="in" filter="slide(fromBottom)">
                                      <p:cBhvr>
                                        <p:cTn id="17" dur="500"/>
                                        <p:tgtEl>
                                          <p:spTgt spid="819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193">
                                            <p:txEl>
                                              <p:pRg st="4" end="4"/>
                                            </p:txEl>
                                          </p:spTgt>
                                        </p:tgtEl>
                                        <p:attrNameLst>
                                          <p:attrName>style.visibility</p:attrName>
                                        </p:attrNameLst>
                                      </p:cBhvr>
                                      <p:to>
                                        <p:strVal val="visible"/>
                                      </p:to>
                                    </p:set>
                                    <p:animEffect transition="in" filter="slide(fromBottom)">
                                      <p:cBhvr>
                                        <p:cTn id="22" dur="500"/>
                                        <p:tgtEl>
                                          <p:spTgt spid="819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8193">
                                            <p:txEl>
                                              <p:pRg st="5" end="5"/>
                                            </p:txEl>
                                          </p:spTgt>
                                        </p:tgtEl>
                                        <p:attrNameLst>
                                          <p:attrName>style.visibility</p:attrName>
                                        </p:attrNameLst>
                                      </p:cBhvr>
                                      <p:to>
                                        <p:strVal val="visible"/>
                                      </p:to>
                                    </p:set>
                                    <p:animEffect transition="in" filter="slide(fromBottom)">
                                      <p:cBhvr>
                                        <p:cTn id="27" dur="500"/>
                                        <p:tgtEl>
                                          <p:spTgt spid="81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r>
              <a:rPr lang="pl-PL" sz="2800" b="1" smtClean="0">
                <a:solidFill>
                  <a:schemeClr val="hlink"/>
                </a:solidFill>
              </a:rPr>
              <a:t>Inspektor ustala, którzy pracownicy będą niezbędni </a:t>
            </a:r>
            <a:br>
              <a:rPr lang="pl-PL" sz="2800" b="1" smtClean="0">
                <a:solidFill>
                  <a:schemeClr val="hlink"/>
                </a:solidFill>
              </a:rPr>
            </a:br>
            <a:r>
              <a:rPr lang="pl-PL" sz="2800" b="1" smtClean="0">
                <a:solidFill>
                  <a:schemeClr val="hlink"/>
                </a:solidFill>
              </a:rPr>
              <a:t>w celu złożenia wyjaśnień, zebrania dokumentów, przeprowadzenia oględzin.</a:t>
            </a:r>
          </a:p>
          <a:p>
            <a:pPr marL="609600" indent="-609600"/>
            <a:r>
              <a:rPr lang="pl-PL" sz="2800" b="1" smtClean="0">
                <a:solidFill>
                  <a:schemeClr val="hlink"/>
                </a:solidFill>
              </a:rPr>
              <a:t>Pracownikom tym kontrolowany przedsiębiorca udziela na piśmie imiennego upoważnienia do przekazywania informacji podczas kontroli wojewódzkiego inspektoratu ochrony środowiska. Upoważnienia te stanowią załącznik do protokołu kontroli.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89">
                                            <p:txEl>
                                              <p:pRg st="1" end="1"/>
                                            </p:txEl>
                                          </p:spTgt>
                                        </p:tgtEl>
                                        <p:attrNameLst>
                                          <p:attrName>style.visibility</p:attrName>
                                        </p:attrNameLst>
                                      </p:cBhvr>
                                      <p:to>
                                        <p:strVal val="visible"/>
                                      </p:to>
                                    </p:set>
                                    <p:anim calcmode="lin" valueType="num">
                                      <p:cBhvr additive="base">
                                        <p:cTn id="7" dur="500" fill="hold"/>
                                        <p:tgtEl>
                                          <p:spTgt spid="6348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8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9"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body" idx="4294967295"/>
          </p:nvPr>
        </p:nvSpPr>
        <p:spPr bwMode="auto">
          <a:xfrm>
            <a:off x="0" y="1700213"/>
            <a:ext cx="9144000" cy="5157787"/>
          </a:xfrm>
          <a:prstGeom prst="rect">
            <a:avLst/>
          </a:prstGeom>
          <a:noFill/>
          <a:ln>
            <a:miter lim="800000"/>
            <a:headEnd/>
            <a:tailEnd/>
          </a:ln>
        </p:spPr>
        <p:txBody>
          <a:bodyPr/>
          <a:lstStyle/>
          <a:p>
            <a:pPr marL="609600" indent="-609600" algn="ctr">
              <a:lnSpc>
                <a:spcPct val="90000"/>
              </a:lnSpc>
              <a:buFont typeface="Arial" charset="0"/>
              <a:buNone/>
            </a:pPr>
            <a:r>
              <a:rPr lang="pl-PL" sz="2600" b="1" smtClean="0">
                <a:solidFill>
                  <a:schemeClr val="folHlink"/>
                </a:solidFill>
              </a:rPr>
              <a:t>II. </a:t>
            </a:r>
            <a:r>
              <a:rPr lang="pl-PL" sz="2600" b="1" u="sng" smtClean="0">
                <a:solidFill>
                  <a:schemeClr val="folHlink"/>
                </a:solidFill>
              </a:rPr>
              <a:t>Wykonywanie kontroli</a:t>
            </a:r>
            <a:r>
              <a:rPr lang="pl-PL" sz="2600" smtClean="0"/>
              <a:t> </a:t>
            </a:r>
          </a:p>
          <a:p>
            <a:pPr marL="609600" indent="-609600">
              <a:lnSpc>
                <a:spcPct val="90000"/>
              </a:lnSpc>
            </a:pPr>
            <a:r>
              <a:rPr lang="pl-PL" sz="2600" b="1" smtClean="0">
                <a:solidFill>
                  <a:schemeClr val="hlink"/>
                </a:solidFill>
              </a:rPr>
              <a:t>Zasadniczo procedura przeprowadzania kontroli pozaplanowej jest zbliżona do przypadku kontroli planowej.</a:t>
            </a:r>
          </a:p>
          <a:p>
            <a:pPr marL="609600" indent="-609600">
              <a:lnSpc>
                <a:spcPct val="90000"/>
              </a:lnSpc>
            </a:pPr>
            <a:r>
              <a:rPr lang="pl-PL" sz="2600" b="1" smtClean="0">
                <a:solidFill>
                  <a:schemeClr val="hlink"/>
                </a:solidFill>
              </a:rPr>
              <a:t>Przy kontrolach interwencyjnych mogą pojawić się dodatkowe elementy, a mianowicie:</a:t>
            </a:r>
          </a:p>
          <a:p>
            <a:pPr marL="609600" indent="-609600">
              <a:lnSpc>
                <a:spcPct val="90000"/>
              </a:lnSpc>
              <a:buFont typeface="Arial" charset="0"/>
              <a:buNone/>
            </a:pPr>
            <a:r>
              <a:rPr lang="pl-PL" sz="2600" b="1" smtClean="0">
                <a:solidFill>
                  <a:schemeClr val="hlink"/>
                </a:solidFill>
              </a:rPr>
              <a:t>	- przyjęcie od kierownictwa kontrolowanego podmiotu informacji o przyczynach powstawania zaniedbań, przewidywanym zakresie działań naprawczych oraz terminach usunięcia naruszeń.</a:t>
            </a:r>
          </a:p>
          <a:p>
            <a:pPr marL="609600" indent="-609600">
              <a:lnSpc>
                <a:spcPct val="90000"/>
              </a:lnSpc>
              <a:buFont typeface="Arial" charset="0"/>
              <a:buNone/>
            </a:pPr>
            <a:r>
              <a:rPr lang="pl-PL" sz="2600" b="1" smtClean="0">
                <a:solidFill>
                  <a:schemeClr val="hlink"/>
                </a:solidFill>
              </a:rPr>
              <a:t>	- weryfikacja zgłoszonej przez kontrolowaną jednostkę informacji o usunięciu naruszeń w trakcie kontroli poprzez oględziny w terenie lub sprawdzenie przedłożonych nowych dokumentów.</a:t>
            </a:r>
            <a:r>
              <a:rPr lang="pl-PL" sz="26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513">
                                            <p:txEl>
                                              <p:pRg st="1" end="1"/>
                                            </p:txEl>
                                          </p:spTgt>
                                        </p:tgtEl>
                                        <p:attrNameLst>
                                          <p:attrName>style.visibility</p:attrName>
                                        </p:attrNameLst>
                                      </p:cBhvr>
                                      <p:to>
                                        <p:strVal val="visible"/>
                                      </p:to>
                                    </p:set>
                                    <p:animEffect transition="in" filter="checkerboard(across)">
                                      <p:cBhvr>
                                        <p:cTn id="7" dur="500"/>
                                        <p:tgtEl>
                                          <p:spTgt spid="6451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513">
                                            <p:txEl>
                                              <p:pRg st="2" end="2"/>
                                            </p:txEl>
                                          </p:spTgt>
                                        </p:tgtEl>
                                        <p:attrNameLst>
                                          <p:attrName>style.visibility</p:attrName>
                                        </p:attrNameLst>
                                      </p:cBhvr>
                                      <p:to>
                                        <p:strVal val="visible"/>
                                      </p:to>
                                    </p:set>
                                    <p:animEffect transition="in" filter="checkerboard(across)">
                                      <p:cBhvr>
                                        <p:cTn id="12" dur="500"/>
                                        <p:tgtEl>
                                          <p:spTgt spid="645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4513">
                                            <p:txEl>
                                              <p:pRg st="3" end="3"/>
                                            </p:txEl>
                                          </p:spTgt>
                                        </p:tgtEl>
                                        <p:attrNameLst>
                                          <p:attrName>style.visibility</p:attrName>
                                        </p:attrNameLst>
                                      </p:cBhvr>
                                      <p:to>
                                        <p:strVal val="visible"/>
                                      </p:to>
                                    </p:set>
                                    <p:animEffect transition="in" filter="checkerboard(across)">
                                      <p:cBhvr>
                                        <p:cTn id="17" dur="500"/>
                                        <p:tgtEl>
                                          <p:spTgt spid="6451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4513">
                                            <p:txEl>
                                              <p:pRg st="4" end="4"/>
                                            </p:txEl>
                                          </p:spTgt>
                                        </p:tgtEl>
                                        <p:attrNameLst>
                                          <p:attrName>style.visibility</p:attrName>
                                        </p:attrNameLst>
                                      </p:cBhvr>
                                      <p:to>
                                        <p:strVal val="visible"/>
                                      </p:to>
                                    </p:set>
                                    <p:animEffect transition="in" filter="checkerboard(across)">
                                      <p:cBhvr>
                                        <p:cTn id="22" dur="500"/>
                                        <p:tgtEl>
                                          <p:spTgt spid="645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3"/>
          <p:cNvSpPr>
            <a:spLocks noGrp="1" noChangeArrowheads="1"/>
          </p:cNvSpPr>
          <p:nvPr>
            <p:ph type="body" idx="4294967295"/>
          </p:nvPr>
        </p:nvSpPr>
        <p:spPr bwMode="auto">
          <a:xfrm>
            <a:off x="0" y="1700213"/>
            <a:ext cx="9144000" cy="5157787"/>
          </a:xfrm>
          <a:prstGeom prst="rect">
            <a:avLst/>
          </a:prstGeom>
          <a:noFill/>
          <a:ln>
            <a:miter lim="800000"/>
            <a:headEnd/>
            <a:tailEnd/>
          </a:ln>
        </p:spPr>
        <p:txBody>
          <a:bodyPr/>
          <a:lstStyle/>
          <a:p>
            <a:pPr>
              <a:lnSpc>
                <a:spcPct val="80000"/>
              </a:lnSpc>
            </a:pPr>
            <a:r>
              <a:rPr lang="pl-PL" sz="2800" b="1" smtClean="0">
                <a:solidFill>
                  <a:schemeClr val="hlink"/>
                </a:solidFill>
              </a:rPr>
              <a:t>W tabeli naruszeń i nieprawidłowości inspektor wskazuje zakres i rodzaj stwierdzonych naruszeń, określa dowody, na podstawi których zostały stwierdzone (oględziny, dokumenty udostępnione przez zakład, wyniki pomiarów, dokumentacja fotograficzna), oraz wskazuje przepisy prawa lub warunki decyzji (pozwolenia), których naruszenie dotyczy. </a:t>
            </a:r>
          </a:p>
          <a:p>
            <a:pPr>
              <a:lnSpc>
                <a:spcPct val="80000"/>
              </a:lnSpc>
            </a:pPr>
            <a:r>
              <a:rPr lang="pl-PL" sz="2800" b="1" smtClean="0">
                <a:solidFill>
                  <a:schemeClr val="hlink"/>
                </a:solidFill>
              </a:rPr>
              <a:t>Pod tabelą należy zamieścić dokładny opis naruszenia.</a:t>
            </a:r>
          </a:p>
          <a:p>
            <a:pPr>
              <a:lnSpc>
                <a:spcPct val="80000"/>
              </a:lnSpc>
            </a:pPr>
            <a:r>
              <a:rPr lang="pl-PL" sz="2800" b="1" smtClean="0">
                <a:solidFill>
                  <a:schemeClr val="hlink"/>
                </a:solidFill>
              </a:rPr>
              <a:t>Na tym etapie inspektor winien określić również kategorię poszczególnych naruszeń. Rezultatów analizy inspektor nie zamieszcza w protokole natomiast po zakończonej kontroli wprowadza do ISWK. Klasyfikację kontroli ze względu na występujące naruszenia należy przypisać zawsze do najwyższej kategorii naruszenia. </a:t>
            </a:r>
          </a:p>
          <a:p>
            <a:pPr>
              <a:lnSpc>
                <a:spcPct val="80000"/>
              </a:lnSpc>
            </a:pPr>
            <a:endParaRPr lang="pl-PL" sz="2800" b="1"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7">
                                            <p:txEl>
                                              <p:pRg st="0" end="0"/>
                                            </p:txEl>
                                          </p:spTgt>
                                        </p:tgtEl>
                                        <p:attrNameLst>
                                          <p:attrName>style.visibility</p:attrName>
                                        </p:attrNameLst>
                                      </p:cBhvr>
                                      <p:to>
                                        <p:strVal val="visible"/>
                                      </p:to>
                                    </p:set>
                                    <p:anim calcmode="lin" valueType="num">
                                      <p:cBhvr additive="base">
                                        <p:cTn id="7" dur="500" fill="hold"/>
                                        <p:tgtEl>
                                          <p:spTgt spid="6553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7">
                                            <p:txEl>
                                              <p:pRg st="1" end="1"/>
                                            </p:txEl>
                                          </p:spTgt>
                                        </p:tgtEl>
                                        <p:attrNameLst>
                                          <p:attrName>style.visibility</p:attrName>
                                        </p:attrNameLst>
                                      </p:cBhvr>
                                      <p:to>
                                        <p:strVal val="visible"/>
                                      </p:to>
                                    </p:set>
                                    <p:anim calcmode="lin" valueType="num">
                                      <p:cBhvr additive="base">
                                        <p:cTn id="13" dur="500" fill="hold"/>
                                        <p:tgtEl>
                                          <p:spTgt spid="6553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5537">
                                            <p:txEl>
                                              <p:pRg st="2" end="2"/>
                                            </p:txEl>
                                          </p:spTgt>
                                        </p:tgtEl>
                                        <p:attrNameLst>
                                          <p:attrName>style.visibility</p:attrName>
                                        </p:attrNameLst>
                                      </p:cBhvr>
                                      <p:to>
                                        <p:strVal val="visible"/>
                                      </p:to>
                                    </p:set>
                                    <p:anim calcmode="lin" valueType="num">
                                      <p:cBhvr additive="base">
                                        <p:cTn id="19" dur="500" fill="hold"/>
                                        <p:tgtEl>
                                          <p:spTgt spid="6553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lgn="ctr">
              <a:lnSpc>
                <a:spcPct val="80000"/>
              </a:lnSpc>
              <a:buFont typeface="Arial" charset="0"/>
              <a:buNone/>
            </a:pPr>
            <a:r>
              <a:rPr lang="pl-PL" sz="2800" b="1" smtClean="0">
                <a:solidFill>
                  <a:schemeClr val="folHlink"/>
                </a:solidFill>
              </a:rPr>
              <a:t>	III. </a:t>
            </a:r>
            <a:r>
              <a:rPr lang="pl-PL" sz="2800" b="1" u="sng" smtClean="0">
                <a:solidFill>
                  <a:schemeClr val="folHlink"/>
                </a:solidFill>
              </a:rPr>
              <a:t>Zakończenie kontroli</a:t>
            </a:r>
          </a:p>
          <a:p>
            <a:pPr marL="609600" indent="-609600">
              <a:lnSpc>
                <a:spcPct val="80000"/>
              </a:lnSpc>
            </a:pPr>
            <a:r>
              <a:rPr lang="pl-PL" sz="2800" b="1" smtClean="0">
                <a:solidFill>
                  <a:schemeClr val="hlink"/>
                </a:solidFill>
              </a:rPr>
              <a:t>Inspektor informuje kontrolowanego o możliwości wniesienia do protokołu umotywowanych zastrzeżeń lub uwag przez zgłoszenie ustne lub pisemne. </a:t>
            </a:r>
          </a:p>
          <a:p>
            <a:pPr marL="609600" indent="-609600">
              <a:lnSpc>
                <a:spcPct val="80000"/>
              </a:lnSpc>
            </a:pPr>
            <a:r>
              <a:rPr lang="pl-PL" sz="2800" b="1" smtClean="0">
                <a:solidFill>
                  <a:schemeClr val="hlink"/>
                </a:solidFill>
              </a:rPr>
              <a:t>Zgłoszenie ustne powinno zostać zaprotokołowane pod złożonymi w protokole podpisami inspektorów. Kontrolowany podpisem potwierdza zgodność swojej wypowiedzi z zapisami. W przypadku zgłoszenia pisemnego, pismo dołączane jest</a:t>
            </a:r>
            <a:br>
              <a:rPr lang="pl-PL" sz="2800" b="1" smtClean="0">
                <a:solidFill>
                  <a:schemeClr val="hlink"/>
                </a:solidFill>
              </a:rPr>
            </a:br>
            <a:r>
              <a:rPr lang="pl-PL" sz="2800" b="1" smtClean="0">
                <a:solidFill>
                  <a:schemeClr val="hlink"/>
                </a:solidFill>
              </a:rPr>
              <a:t>do protokołu kontroli jako jego integralna część. </a:t>
            </a:r>
          </a:p>
          <a:p>
            <a:pPr marL="609600" indent="-609600">
              <a:lnSpc>
                <a:spcPct val="80000"/>
              </a:lnSpc>
            </a:pPr>
            <a:r>
              <a:rPr lang="pl-PL" sz="2800" b="1" smtClean="0">
                <a:solidFill>
                  <a:schemeClr val="hlink"/>
                </a:solidFill>
              </a:rPr>
              <a:t>W protokole zamieszczana jest odpowiednia adnotacja o zgłoszeniu uwag na piśmie.</a:t>
            </a:r>
          </a:p>
          <a:p>
            <a:pPr marL="609600" indent="-609600">
              <a:lnSpc>
                <a:spcPct val="80000"/>
              </a:lnSpc>
              <a:buFont typeface="Arial" charset="0"/>
              <a:buNone/>
            </a:pPr>
            <a:endParaRPr lang="pl-PL" sz="2800" b="1"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6561">
                                            <p:txEl>
                                              <p:pRg st="1" end="1"/>
                                            </p:txEl>
                                          </p:spTgt>
                                        </p:tgtEl>
                                        <p:attrNameLst>
                                          <p:attrName>style.visibility</p:attrName>
                                        </p:attrNameLst>
                                      </p:cBhvr>
                                      <p:to>
                                        <p:strVal val="visible"/>
                                      </p:to>
                                    </p:set>
                                    <p:animEffect transition="in" filter="slide(fromBottom)">
                                      <p:cBhvr>
                                        <p:cTn id="7" dur="500"/>
                                        <p:tgtEl>
                                          <p:spTgt spid="6656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6561">
                                            <p:txEl>
                                              <p:pRg st="2" end="2"/>
                                            </p:txEl>
                                          </p:spTgt>
                                        </p:tgtEl>
                                        <p:attrNameLst>
                                          <p:attrName>style.visibility</p:attrName>
                                        </p:attrNameLst>
                                      </p:cBhvr>
                                      <p:to>
                                        <p:strVal val="visible"/>
                                      </p:to>
                                    </p:set>
                                    <p:animEffect transition="in" filter="slide(fromBottom)">
                                      <p:cBhvr>
                                        <p:cTn id="12" dur="500"/>
                                        <p:tgtEl>
                                          <p:spTgt spid="6656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6561">
                                            <p:txEl>
                                              <p:pRg st="3" end="3"/>
                                            </p:txEl>
                                          </p:spTgt>
                                        </p:tgtEl>
                                        <p:attrNameLst>
                                          <p:attrName>style.visibility</p:attrName>
                                        </p:attrNameLst>
                                      </p:cBhvr>
                                      <p:to>
                                        <p:strVal val="visible"/>
                                      </p:to>
                                    </p:set>
                                    <p:animEffect transition="in" filter="slide(fromBottom)">
                                      <p:cBhvr>
                                        <p:cTn id="17" dur="500"/>
                                        <p:tgtEl>
                                          <p:spTgt spid="665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1"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lnSpc>
                <a:spcPct val="80000"/>
              </a:lnSpc>
            </a:pPr>
            <a:r>
              <a:rPr lang="pl-PL" sz="2800" b="1" smtClean="0">
                <a:solidFill>
                  <a:schemeClr val="hlink"/>
                </a:solidFill>
              </a:rPr>
              <a:t>Inspektor ma obowiązek	poinformowania kontrolowanego o prawie odmowy podpisania protokołu kontroli i możliwości przedstawienia swojego stanowiska na piśmie w terminie 7 dni.</a:t>
            </a:r>
          </a:p>
          <a:p>
            <a:pPr marL="609600" indent="-609600">
              <a:lnSpc>
                <a:spcPct val="80000"/>
              </a:lnSpc>
            </a:pPr>
            <a:r>
              <a:rPr lang="pl-PL" sz="2800" b="1" smtClean="0">
                <a:solidFill>
                  <a:schemeClr val="hlink"/>
                </a:solidFill>
              </a:rPr>
              <a:t>Odmowa podpisania protokołu nie wstrzymuje podejmowania działań pokontrolnych. </a:t>
            </a:r>
          </a:p>
          <a:p>
            <a:pPr marL="609600" indent="-609600">
              <a:lnSpc>
                <a:spcPct val="80000"/>
              </a:lnSpc>
            </a:pPr>
            <a:r>
              <a:rPr lang="pl-PL" sz="2800" b="1" smtClean="0">
                <a:solidFill>
                  <a:schemeClr val="hlink"/>
                </a:solidFill>
              </a:rPr>
              <a:t>Jeżeli kontrolowany nie stawił się na zakończenie kontroli, protokół doręczany jest zgodnie z zasadami doręczania decyzji administracyjnych, wraz z informacją o możliwości zgłoszenia umotywowanych zastrzeżeń lub uwag bezpośrednio do wojewódzkiego inspektora ochrony środowiska, w ciągu 7 dni od daty otrzymania protokołu.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7585">
                                            <p:txEl>
                                              <p:pRg st="0" end="0"/>
                                            </p:txEl>
                                          </p:spTgt>
                                        </p:tgtEl>
                                        <p:attrNameLst>
                                          <p:attrName>style.visibility</p:attrName>
                                        </p:attrNameLst>
                                      </p:cBhvr>
                                      <p:to>
                                        <p:strVal val="visible"/>
                                      </p:to>
                                    </p:set>
                                    <p:animEffect transition="in" filter="slide(fromBottom)">
                                      <p:cBhvr>
                                        <p:cTn id="7" dur="500"/>
                                        <p:tgtEl>
                                          <p:spTgt spid="675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7585">
                                            <p:txEl>
                                              <p:pRg st="1" end="1"/>
                                            </p:txEl>
                                          </p:spTgt>
                                        </p:tgtEl>
                                        <p:attrNameLst>
                                          <p:attrName>style.visibility</p:attrName>
                                        </p:attrNameLst>
                                      </p:cBhvr>
                                      <p:to>
                                        <p:strVal val="visible"/>
                                      </p:to>
                                    </p:set>
                                    <p:animEffect transition="in" filter="slide(fromBottom)">
                                      <p:cBhvr>
                                        <p:cTn id="12" dur="500"/>
                                        <p:tgtEl>
                                          <p:spTgt spid="675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7585">
                                            <p:txEl>
                                              <p:pRg st="2" end="2"/>
                                            </p:txEl>
                                          </p:spTgt>
                                        </p:tgtEl>
                                        <p:attrNameLst>
                                          <p:attrName>style.visibility</p:attrName>
                                        </p:attrNameLst>
                                      </p:cBhvr>
                                      <p:to>
                                        <p:strVal val="visible"/>
                                      </p:to>
                                    </p:set>
                                    <p:animEffect transition="in" filter="slide(fromBottom)">
                                      <p:cBhvr>
                                        <p:cTn id="17" dur="500"/>
                                        <p:tgtEl>
                                          <p:spTgt spid="675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3"/>
          <p:cNvSpPr>
            <a:spLocks noGrp="1" noChangeArrowheads="1"/>
          </p:cNvSpPr>
          <p:nvPr>
            <p:ph type="body" idx="4294967295"/>
          </p:nvPr>
        </p:nvSpPr>
        <p:spPr bwMode="auto">
          <a:xfrm>
            <a:off x="468313" y="1628775"/>
            <a:ext cx="8137525" cy="4784725"/>
          </a:xfrm>
          <a:prstGeom prst="rect">
            <a:avLst/>
          </a:prstGeom>
          <a:noFill/>
          <a:ln>
            <a:miter lim="800000"/>
            <a:headEnd/>
            <a:tailEnd/>
          </a:ln>
        </p:spPr>
        <p:txBody>
          <a:bodyPr/>
          <a:lstStyle/>
          <a:p>
            <a:pPr marL="812800" indent="-812800" algn="ctr">
              <a:buFont typeface="Arial" charset="0"/>
              <a:buNone/>
            </a:pPr>
            <a:r>
              <a:rPr lang="pl-PL" b="1" smtClean="0"/>
              <a:t>	</a:t>
            </a:r>
          </a:p>
          <a:p>
            <a:pPr marL="812800" indent="-812800" algn="ctr">
              <a:buFont typeface="Arial" charset="0"/>
              <a:buNone/>
            </a:pPr>
            <a:endParaRPr lang="pl-PL" b="1" smtClean="0">
              <a:solidFill>
                <a:schemeClr val="folHlink"/>
              </a:solidFill>
            </a:endParaRPr>
          </a:p>
          <a:p>
            <a:pPr marL="812800" indent="-812800" algn="ctr">
              <a:buFont typeface="Arial" charset="0"/>
              <a:buNone/>
            </a:pPr>
            <a:r>
              <a:rPr lang="pl-PL" b="1" smtClean="0">
                <a:solidFill>
                  <a:schemeClr val="folHlink"/>
                </a:solidFill>
              </a:rPr>
              <a:t>	</a:t>
            </a:r>
            <a:r>
              <a:rPr lang="pl-PL" sz="3600" b="1" smtClean="0">
                <a:solidFill>
                  <a:schemeClr val="folHlink"/>
                </a:solidFill>
              </a:rPr>
              <a:t>POSTĘPOWANIE INSPEKTORA </a:t>
            </a:r>
            <a:br>
              <a:rPr lang="pl-PL" sz="3600" b="1" smtClean="0">
                <a:solidFill>
                  <a:schemeClr val="folHlink"/>
                </a:solidFill>
              </a:rPr>
            </a:br>
            <a:r>
              <a:rPr lang="pl-PL" sz="3600" b="1" smtClean="0">
                <a:solidFill>
                  <a:schemeClr val="folHlink"/>
                </a:solidFill>
              </a:rPr>
              <a:t>W PRZYPADKU UTRUDNIANIANIA WYKONYWANIA CZYNNOŚCI KONTROLNYCH</a:t>
            </a:r>
            <a:r>
              <a:rPr lang="pl-PL" smtClean="0">
                <a:solidFill>
                  <a:schemeClr val="folHlink"/>
                </a:solidFill>
              </a:rPr>
              <a:t> </a:t>
            </a:r>
          </a:p>
        </p:txBody>
      </p:sp>
      <p:pic>
        <p:nvPicPr>
          <p:cNvPr id="68611" name="Picture 13" descr="policjant"/>
          <p:cNvPicPr>
            <a:picLocks noChangeAspect="1" noChangeArrowheads="1"/>
          </p:cNvPicPr>
          <p:nvPr/>
        </p:nvPicPr>
        <p:blipFill>
          <a:blip r:embed="rId2"/>
          <a:srcRect/>
          <a:stretch>
            <a:fillRect/>
          </a:stretch>
        </p:blipFill>
        <p:spPr bwMode="auto">
          <a:xfrm>
            <a:off x="179388" y="1268413"/>
            <a:ext cx="1755775" cy="21605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68611"/>
                                        </p:tgtEl>
                                        <p:attrNameLst>
                                          <p:attrName>style.visibility</p:attrName>
                                        </p:attrNameLst>
                                      </p:cBhvr>
                                      <p:to>
                                        <p:strVal val="visible"/>
                                      </p:to>
                                    </p:set>
                                    <p:anim calcmode="lin" valueType="num">
                                      <p:cBhvr>
                                        <p:cTn id="7" dur="2000" fill="hold"/>
                                        <p:tgtEl>
                                          <p:spTgt spid="68611"/>
                                        </p:tgtEl>
                                        <p:attrNameLst>
                                          <p:attrName>ppt_w</p:attrName>
                                        </p:attrNameLst>
                                      </p:cBhvr>
                                      <p:tavLst>
                                        <p:tav tm="0">
                                          <p:val>
                                            <p:fltVal val="0"/>
                                          </p:val>
                                        </p:tav>
                                        <p:tav tm="100000">
                                          <p:val>
                                            <p:strVal val="#ppt_w"/>
                                          </p:val>
                                        </p:tav>
                                      </p:tavLst>
                                    </p:anim>
                                    <p:anim calcmode="lin" valueType="num">
                                      <p:cBhvr>
                                        <p:cTn id="8" dur="2000" fill="hold"/>
                                        <p:tgtEl>
                                          <p:spTgt spid="68611"/>
                                        </p:tgtEl>
                                        <p:attrNameLst>
                                          <p:attrName>ppt_h</p:attrName>
                                        </p:attrNameLst>
                                      </p:cBhvr>
                                      <p:tavLst>
                                        <p:tav tm="0">
                                          <p:val>
                                            <p:fltVal val="0"/>
                                          </p:val>
                                        </p:tav>
                                        <p:tav tm="100000">
                                          <p:val>
                                            <p:strVal val="#ppt_h"/>
                                          </p:val>
                                        </p:tav>
                                      </p:tavLst>
                                    </p:anim>
                                    <p:anim calcmode="lin" valueType="num">
                                      <p:cBhvr>
                                        <p:cTn id="9" dur="2000" fill="hold"/>
                                        <p:tgtEl>
                                          <p:spTgt spid="68611"/>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686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bwMode="auto">
          <a:xfrm>
            <a:off x="0" y="1700213"/>
            <a:ext cx="9144000" cy="5157787"/>
          </a:xfrm>
          <a:prstGeom prst="rect">
            <a:avLst/>
          </a:prstGeom>
          <a:noFill/>
          <a:ln>
            <a:miter lim="800000"/>
            <a:headEnd/>
            <a:tailEnd/>
          </a:ln>
        </p:spPr>
        <p:txBody>
          <a:bodyPr/>
          <a:lstStyle/>
          <a:p>
            <a:pPr marL="609600" indent="-609600">
              <a:lnSpc>
                <a:spcPct val="80000"/>
              </a:lnSpc>
            </a:pPr>
            <a:r>
              <a:rPr lang="pl-PL" sz="2400" b="1" smtClean="0">
                <a:solidFill>
                  <a:schemeClr val="hlink"/>
                </a:solidFill>
              </a:rPr>
              <a:t>Utrudnianie bądź udaremnianie inspektorowi wykonywania czynności kontrolnych stanowi czyn zabroniony, który podlega sankcjom określonym w kodeksie karnym.</a:t>
            </a:r>
          </a:p>
          <a:p>
            <a:pPr marL="609600" indent="-609600">
              <a:lnSpc>
                <a:spcPct val="80000"/>
              </a:lnSpc>
            </a:pPr>
            <a:r>
              <a:rPr lang="pl-PL" sz="2400" b="1" smtClean="0">
                <a:solidFill>
                  <a:schemeClr val="hlink"/>
                </a:solidFill>
              </a:rPr>
              <a:t>Skuteczne zastosowanie przewidzianej kodeksem karnym sankcji, uwarunkowane jest udokumentowanym potwierdzeniem faktu utrudniania lub uniemożliwiania wykonania kontroli (np. zeznanie świadków). </a:t>
            </a:r>
          </a:p>
          <a:p>
            <a:pPr marL="609600" indent="-609600">
              <a:lnSpc>
                <a:spcPct val="80000"/>
              </a:lnSpc>
            </a:pPr>
            <a:r>
              <a:rPr lang="pl-PL" sz="2400" b="1" smtClean="0">
                <a:solidFill>
                  <a:schemeClr val="hlink"/>
                </a:solidFill>
              </a:rPr>
              <a:t>W protokole kontroli należy odnotować na czym polegało utrudnienie, fakt poinformowania osoby utrudniającej, iż określone jej zachowanie stanowi przeszkodę w wykonywaniu kontroli i że takie postępowanie zagrożone jest sankcją karną określoną w art. 225 §1 k.k. oraz wskazanie, iż utrudnienie </a:t>
            </a:r>
            <a:br>
              <a:rPr lang="pl-PL" sz="2400" b="1" smtClean="0">
                <a:solidFill>
                  <a:schemeClr val="hlink"/>
                </a:solidFill>
              </a:rPr>
            </a:br>
            <a:r>
              <a:rPr lang="pl-PL" sz="2400" b="1" smtClean="0">
                <a:solidFill>
                  <a:schemeClr val="hlink"/>
                </a:solidFill>
              </a:rPr>
              <a:t>w prowadzeniu kontroli nastąpiło wskutek zachowania konkretnej osoby (art. 1 § 3 k.k.) oraz, że takie zachowanie powiązane było z zamiarem utrudniania kontroli.</a:t>
            </a:r>
            <a:r>
              <a:rPr lang="pl-PL" sz="2400" b="1" smtClean="0"/>
              <a:t> </a:t>
            </a:r>
            <a:r>
              <a:rPr lang="pl-PL" sz="24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7" dur="5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Effect transition="in" filter="checkerboard(across)">
                                      <p:cBhvr>
                                        <p:cTn id="12" dur="500"/>
                                        <p:tgtEl>
                                          <p:spTgt spid="17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410">
                                            <p:txEl>
                                              <p:pRg st="2" end="2"/>
                                            </p:txEl>
                                          </p:spTgt>
                                        </p:tgtEl>
                                        <p:attrNameLst>
                                          <p:attrName>style.visibility</p:attrName>
                                        </p:attrNameLst>
                                      </p:cBhvr>
                                      <p:to>
                                        <p:strVal val="visible"/>
                                      </p:to>
                                    </p:set>
                                    <p:animEffect transition="in" filter="checkerboard(across)">
                                      <p:cBhvr>
                                        <p:cTn id="17" dur="5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80000"/>
              </a:lnSpc>
              <a:buFont typeface="Arial" charset="0"/>
              <a:buNone/>
            </a:pPr>
            <a:r>
              <a:rPr lang="pl-PL" sz="2800" b="1" smtClean="0"/>
              <a:t>	</a:t>
            </a:r>
            <a:r>
              <a:rPr lang="pl-PL" sz="2800" b="1" smtClean="0">
                <a:solidFill>
                  <a:schemeClr val="folHlink"/>
                </a:solidFill>
              </a:rPr>
              <a:t>Postępowanie w przypadku </a:t>
            </a:r>
            <a:r>
              <a:rPr lang="pl-PL" sz="2800" b="1" u="sng" smtClean="0">
                <a:solidFill>
                  <a:schemeClr val="folHlink"/>
                </a:solidFill>
              </a:rPr>
              <a:t>czynnego </a:t>
            </a:r>
            <a:r>
              <a:rPr lang="pl-PL" sz="2800" b="1" smtClean="0">
                <a:solidFill>
                  <a:schemeClr val="folHlink"/>
                </a:solidFill>
              </a:rPr>
              <a:t>utrudniania kontroli</a:t>
            </a:r>
            <a:endParaRPr lang="pl-PL" sz="2800" smtClean="0">
              <a:solidFill>
                <a:schemeClr val="folHlink"/>
              </a:solidFill>
            </a:endParaRPr>
          </a:p>
          <a:p>
            <a:pPr>
              <a:lnSpc>
                <a:spcPct val="80000"/>
              </a:lnSpc>
            </a:pPr>
            <a:r>
              <a:rPr lang="pl-PL" sz="2800" b="1" smtClean="0">
                <a:solidFill>
                  <a:schemeClr val="hlink"/>
                </a:solidFill>
              </a:rPr>
              <a:t>Czynną formę utrudniania kontroli stanowi podejmowanie konkretnych, fizycznych działań, np. udaremnianie bądź utrudnianie przez pracownika/pracowników wejścia inspektora na teren nieruchomości w celu skontaktowania się z kierownictwem lub uprawnionym przedstawicielem jednostki organizacyjnej lub osoby fizycznej. </a:t>
            </a:r>
          </a:p>
          <a:p>
            <a:pPr>
              <a:lnSpc>
                <a:spcPct val="80000"/>
              </a:lnSpc>
            </a:pPr>
            <a:r>
              <a:rPr lang="pl-PL" sz="2800" b="1" smtClean="0">
                <a:solidFill>
                  <a:schemeClr val="hlink"/>
                </a:solidFill>
              </a:rPr>
              <a:t>W takiej sytuacji inspektor informuje ww. osoby, że ten, kto utrudnia lub uniemożliwia przeprowadzenie kontroli, na podstawie art. 225 § 1 kodeksu karnego odpowiada za popełnienie przestępstwa zagrożonego karą pozbawienia wolności do lat 3.</a:t>
            </a:r>
            <a:r>
              <a:rPr lang="pl-PL" sz="2800" smtClean="0">
                <a:solidFill>
                  <a:schemeClr va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checkerboard(across)">
                                      <p:cBhvr>
                                        <p:cTn id="7" dur="500"/>
                                        <p:tgtEl>
                                          <p:spTgt spid="174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10">
                                            <p:txEl>
                                              <p:pRg st="2" end="2"/>
                                            </p:txEl>
                                          </p:spTgt>
                                        </p:tgtEl>
                                        <p:attrNameLst>
                                          <p:attrName>style.visibility</p:attrName>
                                        </p:attrNameLst>
                                      </p:cBhvr>
                                      <p:to>
                                        <p:strVal val="visible"/>
                                      </p:to>
                                    </p:set>
                                    <p:animEffect transition="in" filter="checkerboard(across)">
                                      <p:cBhvr>
                                        <p:cTn id="12" dur="5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lnSpc>
                <a:spcPct val="90000"/>
              </a:lnSpc>
            </a:pPr>
            <a:r>
              <a:rPr lang="pl-PL" sz="2400" b="1" smtClean="0">
                <a:solidFill>
                  <a:schemeClr val="hlink"/>
                </a:solidFill>
              </a:rPr>
              <a:t>Jeżeli w dalszym ciągu jest to nieskuteczne i równocześnie zachodzi uprawdopodobnione podejrzenie o popełnieniu istotnego naruszenia wymagań ochrony środowiska, inspektor w porozumieniu z wioś kontaktuje się z właściwym miejscowo komendantem Policji i wnioskuje o pomoc, w celu umożliwienia rozpoczęcia czynności kontrolnych. </a:t>
            </a:r>
          </a:p>
          <a:p>
            <a:pPr>
              <a:lnSpc>
                <a:spcPct val="90000"/>
              </a:lnSpc>
            </a:pPr>
            <a:r>
              <a:rPr lang="pl-PL" sz="2400" b="1" smtClean="0">
                <a:solidFill>
                  <a:schemeClr val="hlink"/>
                </a:solidFill>
              </a:rPr>
              <a:t>Inne czynne formy utrudniania kontroli mające przeszkodzić w wykonywaniu czynności kontrolnych to np. uniemożliwienie dostępu do konkretnych pomieszczeń lub na teren, gdzie mają być dokonywane czynności kontrolne, a także unieruchamianie przez kontrolowanego (lub pracowników) urządzeń związanych z użytkowaniem instalacji.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7" dur="5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Effect transition="in" filter="checkerboard(across)">
                                      <p:cBhvr>
                                        <p:cTn id="12" dur="500"/>
                                        <p:tgtEl>
                                          <p:spTgt spid="174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bwMode="auto">
          <a:xfrm>
            <a:off x="0" y="1412875"/>
            <a:ext cx="9144000" cy="5445125"/>
          </a:xfrm>
          <a:prstGeom prst="rect">
            <a:avLst/>
          </a:prstGeom>
          <a:noFill/>
          <a:ln>
            <a:miter lim="800000"/>
            <a:headEnd/>
            <a:tailEnd/>
          </a:ln>
        </p:spPr>
        <p:txBody>
          <a:bodyPr/>
          <a:lstStyle/>
          <a:p>
            <a:pPr marL="609600" indent="-609600">
              <a:lnSpc>
                <a:spcPct val="80000"/>
              </a:lnSpc>
              <a:buFont typeface="Arial" charset="0"/>
              <a:buNone/>
            </a:pPr>
            <a:r>
              <a:rPr lang="pl-PL" sz="2800" b="1" smtClean="0">
                <a:solidFill>
                  <a:schemeClr val="folHlink"/>
                </a:solidFill>
              </a:rPr>
              <a:t>Postępowania w przypadku </a:t>
            </a:r>
            <a:r>
              <a:rPr lang="pl-PL" sz="2800" b="1" u="sng" smtClean="0">
                <a:solidFill>
                  <a:schemeClr val="folHlink"/>
                </a:solidFill>
              </a:rPr>
              <a:t>biernego</a:t>
            </a:r>
            <a:r>
              <a:rPr lang="pl-PL" sz="2800" b="1" smtClean="0">
                <a:solidFill>
                  <a:schemeClr val="folHlink"/>
                </a:solidFill>
              </a:rPr>
              <a:t> utrudniania kontroli</a:t>
            </a:r>
          </a:p>
          <a:p>
            <a:pPr marL="609600" indent="-609600">
              <a:lnSpc>
                <a:spcPct val="80000"/>
              </a:lnSpc>
            </a:pPr>
            <a:r>
              <a:rPr lang="pl-PL" sz="2400" b="1" smtClean="0">
                <a:solidFill>
                  <a:schemeClr val="hlink"/>
                </a:solidFill>
              </a:rPr>
              <a:t>Bierną formą utrudniania wykonywania kontroli może być zaniechanie przez pracowników kontrolowanej jednostki organizacyjnej lub osoby fizycznej dokonania określonej czynności np. odmowa okazania dokumentów, (np. rejestrów, ewidencji) w rozumieniu przepisów kpa, mających związek z korzystaniem przez kontrolowany podmiot ze środowiska. </a:t>
            </a:r>
          </a:p>
          <a:p>
            <a:pPr marL="609600" indent="-609600">
              <a:lnSpc>
                <a:spcPct val="80000"/>
              </a:lnSpc>
            </a:pPr>
            <a:r>
              <a:rPr lang="pl-PL" sz="2400" b="1" smtClean="0">
                <a:solidFill>
                  <a:schemeClr val="hlink"/>
                </a:solidFill>
              </a:rPr>
              <a:t>Innymi formami biernego utrudniania lub rozpoczęcia kontroli są np.: nieobecność osoby upoważnionej na piśmie do reprezentowania kontrolowanej jednostki organizacyjnej lub osoby fizycznej niebędącej przedsiębiorcą. </a:t>
            </a:r>
          </a:p>
          <a:p>
            <a:pPr marL="609600" indent="-609600">
              <a:lnSpc>
                <a:spcPct val="80000"/>
              </a:lnSpc>
            </a:pPr>
            <a:r>
              <a:rPr lang="pl-PL" sz="2400" b="1" smtClean="0">
                <a:solidFill>
                  <a:schemeClr val="hlink"/>
                </a:solidFill>
              </a:rPr>
              <a:t>W tym przypadku należy odstąpić od kontroli i pisemnie wezwać podmiot do czynności kontrolnych informując go, że nieusprawiedliwione niezastosowanie się do wezwania może zostać potraktowane jako utrudnianie przeprowadzenia kontroli (naruszenie art. 225 k.k.).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checkerboard(across)">
                                      <p:cBhvr>
                                        <p:cTn id="7" dur="500"/>
                                        <p:tgtEl>
                                          <p:spTgt spid="174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10">
                                            <p:txEl>
                                              <p:pRg st="2" end="2"/>
                                            </p:txEl>
                                          </p:spTgt>
                                        </p:tgtEl>
                                        <p:attrNameLst>
                                          <p:attrName>style.visibility</p:attrName>
                                        </p:attrNameLst>
                                      </p:cBhvr>
                                      <p:to>
                                        <p:strVal val="visible"/>
                                      </p:to>
                                    </p:set>
                                    <p:animEffect transition="in" filter="checkerboard(across)">
                                      <p:cBhvr>
                                        <p:cTn id="12" dur="500"/>
                                        <p:tgtEl>
                                          <p:spTgt spid="174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410">
                                            <p:txEl>
                                              <p:pRg st="3" end="3"/>
                                            </p:txEl>
                                          </p:spTgt>
                                        </p:tgtEl>
                                        <p:attrNameLst>
                                          <p:attrName>style.visibility</p:attrName>
                                        </p:attrNameLst>
                                      </p:cBhvr>
                                      <p:to>
                                        <p:strVal val="visible"/>
                                      </p:to>
                                    </p:set>
                                    <p:animEffect transition="in" filter="checkerboard(across)">
                                      <p:cBhvr>
                                        <p:cTn id="17" dur="500"/>
                                        <p:tgtEl>
                                          <p:spTgt spid="174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W przypadku</a:t>
            </a:r>
            <a:r>
              <a:rPr lang="pl-PL" sz="2800" b="1" smtClean="0">
                <a:solidFill>
                  <a:schemeClr val="folHlink"/>
                </a:solidFill>
              </a:rPr>
              <a:t> kontroli w zakresie wyrobów wprowadzanych do obrotu (tzw. nadzór rynku),</a:t>
            </a:r>
            <a:r>
              <a:rPr lang="pl-PL" sz="2800" b="1" smtClean="0"/>
              <a:t> </a:t>
            </a:r>
            <a:r>
              <a:rPr lang="pl-PL" sz="2800" b="1" smtClean="0">
                <a:solidFill>
                  <a:schemeClr val="hlink"/>
                </a:solidFill>
              </a:rPr>
              <a:t>inspektor częściowo powinien skorzystać z </a:t>
            </a:r>
            <a:r>
              <a:rPr lang="pl-PL" sz="2800" b="1" i="1" smtClean="0">
                <a:solidFill>
                  <a:schemeClr val="hlink"/>
                </a:solidFill>
              </a:rPr>
              <a:t>szablonu protokołu kontroli problemowej</a:t>
            </a:r>
            <a:r>
              <a:rPr lang="pl-PL" sz="2800" b="1" smtClean="0">
                <a:solidFill>
                  <a:schemeClr val="hlink"/>
                </a:solidFill>
              </a:rPr>
              <a:t> (dokument 1.4.1.1.)</a:t>
            </a:r>
            <a:r>
              <a:rPr lang="pl-PL" sz="2800" b="1" i="1" smtClean="0">
                <a:solidFill>
                  <a:schemeClr val="hlink"/>
                </a:solidFill>
              </a:rPr>
              <a:t>,</a:t>
            </a:r>
            <a:r>
              <a:rPr lang="pl-PL" sz="2800" b="1" smtClean="0">
                <a:solidFill>
                  <a:schemeClr val="hlink"/>
                </a:solidFill>
              </a:rPr>
              <a:t> umieszczając w pierwszej części protokołu dane dotyczące: podstawy prawnej do przeprowadzenia kontroli, identyfikacji kontrolowanego podmiotu, wskazanie prowadzących kontrolę,</a:t>
            </a:r>
            <a:r>
              <a:rPr lang="pl-PL" sz="2800" b="1" i="1" smtClean="0">
                <a:solidFill>
                  <a:schemeClr val="hlink"/>
                </a:solidFill>
              </a:rPr>
              <a:t> </a:t>
            </a:r>
            <a:r>
              <a:rPr lang="pl-PL" sz="2800" b="1" smtClean="0">
                <a:solidFill>
                  <a:schemeClr val="hlink"/>
                </a:solidFill>
              </a:rPr>
              <a:t>przy czym zamiast </a:t>
            </a:r>
            <a:r>
              <a:rPr lang="pl-PL" sz="2800" b="1" i="1" smtClean="0">
                <a:solidFill>
                  <a:schemeClr val="hlink"/>
                </a:solidFill>
              </a:rPr>
              <a:t>pkt 1 Informacje ogólne</a:t>
            </a:r>
            <a:r>
              <a:rPr lang="pl-PL" sz="2800" b="1" smtClean="0">
                <a:solidFill>
                  <a:schemeClr val="hlink"/>
                </a:solidFill>
              </a:rPr>
              <a:t> należy wstawić </a:t>
            </a:r>
            <a:r>
              <a:rPr lang="pl-PL" sz="2800" b="1" i="1" smtClean="0">
                <a:solidFill>
                  <a:schemeClr val="hlink"/>
                </a:solidFill>
              </a:rPr>
              <a:t>załącznik 10.6 Ustalenia w zakresie nadzoru rynku.</a:t>
            </a:r>
            <a:r>
              <a:rPr lang="pl-PL" sz="2800" smtClean="0">
                <a:solidFill>
                  <a:schemeClr val="hlink"/>
                </a:solidFill>
              </a:rPr>
              <a:t>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marL="609600" indent="-609600">
              <a:lnSpc>
                <a:spcPct val="80000"/>
              </a:lnSpc>
            </a:pPr>
            <a:r>
              <a:rPr lang="pl-PL" sz="2400" b="1" smtClean="0">
                <a:solidFill>
                  <a:schemeClr val="hlink"/>
                </a:solidFill>
              </a:rPr>
              <a:t>nieobecność osoby upoważnionej na piśmie do reprezentowania kontrolowanego przedsiębiorcy – uniemożliwiająca rozpoczęcie kontroli. Niezapewnienie uprawnionej osoby do reprezentowania kontrolowanego przedsiębiorcy stanowi zgodnie z ustawą o swobodzie działalności gospodarczej wykroczenie zagrożone karą grzywny. Wojewódzki inspektor ochrony środowiska kieruje sprawę do właściwego sądu.</a:t>
            </a:r>
          </a:p>
          <a:p>
            <a:pPr marL="609600" indent="-609600">
              <a:lnSpc>
                <a:spcPct val="80000"/>
              </a:lnSpc>
            </a:pPr>
            <a:r>
              <a:rPr lang="pl-PL" sz="2400" b="1" smtClean="0">
                <a:solidFill>
                  <a:schemeClr val="hlink"/>
                </a:solidFill>
              </a:rPr>
              <a:t>odmowa wstrzymania ruchu instalacji oraz powstrzymania się od wykonywania innych czynności w zakresie, w jakim jest to wymagane do pobrania próbek oraz przeprowadzenia badań i pomiarów – niezbędnych dla skutecznego i bezpiecznego dla inspektora dokonania kontroli. </a:t>
            </a:r>
          </a:p>
          <a:p>
            <a:pPr marL="609600" indent="-609600">
              <a:lnSpc>
                <a:spcPct val="80000"/>
              </a:lnSpc>
            </a:pPr>
            <a:r>
              <a:rPr lang="pl-PL" sz="2400" b="1" smtClean="0">
                <a:solidFill>
                  <a:schemeClr val="hlink"/>
                </a:solidFill>
              </a:rPr>
              <a:t>odmowa włączenia urządzeń czy instalacji w celu przeprowadzenia potrzebnych badań i pomiarów – niezbędnych do skutecznego dokonania kontroli.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7" dur="5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Effect transition="in" filter="checkerboard(across)">
                                      <p:cBhvr>
                                        <p:cTn id="12" dur="500"/>
                                        <p:tgtEl>
                                          <p:spTgt spid="17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410">
                                            <p:txEl>
                                              <p:pRg st="2" end="2"/>
                                            </p:txEl>
                                          </p:spTgt>
                                        </p:tgtEl>
                                        <p:attrNameLst>
                                          <p:attrName>style.visibility</p:attrName>
                                        </p:attrNameLst>
                                      </p:cBhvr>
                                      <p:to>
                                        <p:strVal val="visible"/>
                                      </p:to>
                                    </p:set>
                                    <p:animEffect transition="in" filter="checkerboard(across)">
                                      <p:cBhvr>
                                        <p:cTn id="17" dur="5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pPr>
              <a:buFont typeface="Arial" charset="0"/>
              <a:buNone/>
            </a:pPr>
            <a:r>
              <a:rPr lang="pl-PL" smtClean="0">
                <a:solidFill>
                  <a:schemeClr val="hlink"/>
                </a:solidFill>
              </a:rPr>
              <a:t>		</a:t>
            </a:r>
            <a:r>
              <a:rPr lang="pl-PL" b="1" smtClean="0">
                <a:solidFill>
                  <a:schemeClr val="hlink"/>
                </a:solidFill>
              </a:rPr>
              <a:t>W przypadku ww. lub podobnych utrudnień </a:t>
            </a:r>
            <a:br>
              <a:rPr lang="pl-PL" b="1" smtClean="0">
                <a:solidFill>
                  <a:schemeClr val="hlink"/>
                </a:solidFill>
              </a:rPr>
            </a:br>
            <a:r>
              <a:rPr lang="pl-PL" b="1" smtClean="0">
                <a:solidFill>
                  <a:schemeClr val="hlink"/>
                </a:solidFill>
              </a:rPr>
              <a:t>w przeprowadzeniu czynności kontrolnych, osoba odpowiedzialna za utrudnienie zawsze powinna być poinformowana o odpowiedzialności karnej.</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3"/>
          <p:cNvSpPr>
            <a:spLocks noGrp="1" noChangeArrowheads="1"/>
          </p:cNvSpPr>
          <p:nvPr>
            <p:ph type="body" idx="4294967295"/>
          </p:nvPr>
        </p:nvSpPr>
        <p:spPr bwMode="auto">
          <a:xfrm>
            <a:off x="0" y="1196975"/>
            <a:ext cx="9144000" cy="5661025"/>
          </a:xfrm>
          <a:prstGeom prst="rect">
            <a:avLst/>
          </a:prstGeom>
          <a:noFill/>
          <a:ln>
            <a:miter lim="800000"/>
            <a:headEnd/>
            <a:tailEnd/>
          </a:ln>
        </p:spPr>
        <p:txBody>
          <a:bodyPr/>
          <a:lstStyle/>
          <a:p>
            <a:pPr marL="812800" indent="-812800">
              <a:lnSpc>
                <a:spcPct val="80000"/>
              </a:lnSpc>
              <a:buFont typeface="Arial" charset="0"/>
              <a:buNone/>
            </a:pPr>
            <a:r>
              <a:rPr lang="pl-PL" sz="2800" b="1" smtClean="0">
                <a:solidFill>
                  <a:schemeClr val="folHlink"/>
                </a:solidFill>
                <a:latin typeface="Arial" charset="0"/>
              </a:rPr>
              <a:t>	</a:t>
            </a:r>
            <a:r>
              <a:rPr lang="pl-PL" sz="2800" b="1" u="sng" smtClean="0">
                <a:solidFill>
                  <a:schemeClr val="folHlink"/>
                </a:solidFill>
              </a:rPr>
              <a:t>Propozycje zmian i uzupełnień.</a:t>
            </a:r>
          </a:p>
          <a:p>
            <a:pPr marL="812800" indent="-812800">
              <a:lnSpc>
                <a:spcPct val="80000"/>
              </a:lnSpc>
            </a:pPr>
            <a:r>
              <a:rPr lang="pl-PL" sz="2800" b="1" smtClean="0">
                <a:solidFill>
                  <a:schemeClr val="hlink"/>
                </a:solidFill>
              </a:rPr>
              <a:t>Rozszerzenie katalogu kontroli pozaplanowych </a:t>
            </a:r>
            <a:br>
              <a:rPr lang="pl-PL" sz="2800" b="1" smtClean="0">
                <a:solidFill>
                  <a:schemeClr val="hlink"/>
                </a:solidFill>
              </a:rPr>
            </a:br>
            <a:r>
              <a:rPr lang="pl-PL" sz="2800" b="1" smtClean="0">
                <a:solidFill>
                  <a:schemeClr val="hlink"/>
                </a:solidFill>
              </a:rPr>
              <a:t>o „inne kontrole pozaplanowe” np.:</a:t>
            </a:r>
          </a:p>
          <a:p>
            <a:pPr marL="812800" indent="-812800">
              <a:lnSpc>
                <a:spcPct val="80000"/>
              </a:lnSpc>
              <a:buFont typeface="Arial" charset="0"/>
              <a:buNone/>
            </a:pPr>
            <a:r>
              <a:rPr lang="pl-PL" sz="2800" b="1" smtClean="0">
                <a:solidFill>
                  <a:schemeClr val="hlink"/>
                </a:solidFill>
              </a:rPr>
              <a:t>	- kontrole z inicjatywy WIOŚ, </a:t>
            </a:r>
          </a:p>
          <a:p>
            <a:pPr marL="812800" indent="-812800">
              <a:lnSpc>
                <a:spcPct val="80000"/>
              </a:lnSpc>
              <a:buFont typeface="Arial" charset="0"/>
              <a:buNone/>
            </a:pPr>
            <a:r>
              <a:rPr lang="pl-PL" sz="2800" b="1" smtClean="0">
                <a:solidFill>
                  <a:schemeClr val="hlink"/>
                </a:solidFill>
              </a:rPr>
              <a:t>	- kontrole sprawdzające, jako kolejna kontrola w danym roku kalendarzowym</a:t>
            </a:r>
            <a:r>
              <a:rPr lang="pl-PL" sz="2800" b="1" smtClean="0">
                <a:solidFill>
                  <a:schemeClr val="hlink"/>
                </a:solidFill>
                <a:latin typeface="Arial" charset="0"/>
              </a:rPr>
              <a:t>.</a:t>
            </a:r>
          </a:p>
          <a:p>
            <a:pPr marL="812800" indent="-812800">
              <a:lnSpc>
                <a:spcPct val="80000"/>
              </a:lnSpc>
            </a:pPr>
            <a:r>
              <a:rPr lang="pl-PL" sz="2800" b="1" smtClean="0">
                <a:solidFill>
                  <a:schemeClr val="hlink"/>
                </a:solidFill>
              </a:rPr>
              <a:t>Rezygnacja ze „sztywnej” reguły, że kontrola interwencyjna odbywa się bez zawiadomienia podmiotu o zamiarze przeprowadzenia kontroli, </a:t>
            </a:r>
            <a:br>
              <a:rPr lang="pl-PL" sz="2800" b="1" smtClean="0">
                <a:solidFill>
                  <a:schemeClr val="hlink"/>
                </a:solidFill>
              </a:rPr>
            </a:br>
            <a:r>
              <a:rPr lang="pl-PL" sz="2800" b="1" smtClean="0">
                <a:solidFill>
                  <a:schemeClr val="hlink"/>
                </a:solidFill>
              </a:rPr>
              <a:t>w rozumieniu przepisów ustawy o swobodzie działalności gospodarczej</a:t>
            </a:r>
            <a:r>
              <a:rPr lang="pl-PL" sz="2800" b="1" smtClean="0">
                <a:solidFill>
                  <a:schemeClr val="hlink"/>
                </a:solidFill>
                <a:latin typeface="Arial" charset="0"/>
              </a:rPr>
              <a:t>.</a:t>
            </a:r>
          </a:p>
          <a:p>
            <a:pPr marL="812800" indent="-812800">
              <a:lnSpc>
                <a:spcPct val="80000"/>
              </a:lnSpc>
            </a:pPr>
            <a:r>
              <a:rPr lang="pl-PL" sz="2800" b="1" smtClean="0">
                <a:solidFill>
                  <a:schemeClr val="hlink"/>
                </a:solidFill>
              </a:rPr>
              <a:t>Rozważenie możliowości przeprowadzania pierwszej kontroli jako problemowej w odniesieniu do niektórych przypadków.</a:t>
            </a:r>
            <a:r>
              <a:rPr lang="pl-PL" sz="2600" b="1" smtClean="0">
                <a:solidFill>
                  <a:schemeClr val="hlink"/>
                </a:solidFill>
                <a:latin typeface="Arial" charset="0"/>
              </a:rPr>
              <a:t>   </a:t>
            </a:r>
          </a:p>
          <a:p>
            <a:pPr marL="812800" indent="-812800">
              <a:lnSpc>
                <a:spcPct val="80000"/>
              </a:lnSpc>
              <a:buFont typeface="Arial" charset="0"/>
              <a:buNone/>
            </a:pPr>
            <a:endParaRPr lang="pl-PL" sz="2600" b="1"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5777">
                                            <p:txEl>
                                              <p:pRg st="1" end="1"/>
                                            </p:txEl>
                                          </p:spTgt>
                                        </p:tgtEl>
                                        <p:attrNameLst>
                                          <p:attrName>style.visibility</p:attrName>
                                        </p:attrNameLst>
                                      </p:cBhvr>
                                      <p:to>
                                        <p:strVal val="visible"/>
                                      </p:to>
                                    </p:set>
                                    <p:anim calcmode="lin" valueType="num">
                                      <p:cBhvr>
                                        <p:cTn id="7" dur="1000" fill="hold"/>
                                        <p:tgtEl>
                                          <p:spTgt spid="75777">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75777">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7577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5777">
                                            <p:txEl>
                                              <p:pRg st="1" end="1"/>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75777">
                                            <p:txEl>
                                              <p:pRg st="2" end="2"/>
                                            </p:txEl>
                                          </p:spTgt>
                                        </p:tgtEl>
                                        <p:attrNameLst>
                                          <p:attrName>style.visibility</p:attrName>
                                        </p:attrNameLst>
                                      </p:cBhvr>
                                      <p:to>
                                        <p:strVal val="visible"/>
                                      </p:to>
                                    </p:set>
                                    <p:anim calcmode="lin" valueType="num">
                                      <p:cBhvr>
                                        <p:cTn id="13" dur="1000" fill="hold"/>
                                        <p:tgtEl>
                                          <p:spTgt spid="75777">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75777">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7577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75777">
                                            <p:txEl>
                                              <p:pRg st="2" end="2"/>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75777">
                                            <p:txEl>
                                              <p:pRg st="3" end="3"/>
                                            </p:txEl>
                                          </p:spTgt>
                                        </p:tgtEl>
                                        <p:attrNameLst>
                                          <p:attrName>style.visibility</p:attrName>
                                        </p:attrNameLst>
                                      </p:cBhvr>
                                      <p:to>
                                        <p:strVal val="visible"/>
                                      </p:to>
                                    </p:set>
                                    <p:anim calcmode="lin" valueType="num">
                                      <p:cBhvr>
                                        <p:cTn id="19" dur="1000" fill="hold"/>
                                        <p:tgtEl>
                                          <p:spTgt spid="75777">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75777">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7577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7577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75777">
                                            <p:txEl>
                                              <p:pRg st="4" end="4"/>
                                            </p:txEl>
                                          </p:spTgt>
                                        </p:tgtEl>
                                        <p:attrNameLst>
                                          <p:attrName>style.visibility</p:attrName>
                                        </p:attrNameLst>
                                      </p:cBhvr>
                                      <p:to>
                                        <p:strVal val="visible"/>
                                      </p:to>
                                    </p:set>
                                    <p:anim calcmode="lin" valueType="num">
                                      <p:cBhvr>
                                        <p:cTn id="27" dur="1000" fill="hold"/>
                                        <p:tgtEl>
                                          <p:spTgt spid="75777">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75777">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7577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7577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75777">
                                            <p:txEl>
                                              <p:pRg st="5" end="5"/>
                                            </p:txEl>
                                          </p:spTgt>
                                        </p:tgtEl>
                                        <p:attrNameLst>
                                          <p:attrName>style.visibility</p:attrName>
                                        </p:attrNameLst>
                                      </p:cBhvr>
                                      <p:to>
                                        <p:strVal val="visible"/>
                                      </p:to>
                                    </p:set>
                                    <p:anim calcmode="lin" valueType="num">
                                      <p:cBhvr>
                                        <p:cTn id="35" dur="1000" fill="hold"/>
                                        <p:tgtEl>
                                          <p:spTgt spid="75777">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75777">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7577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7577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7"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Grp="1" noChangeArrowheads="1"/>
          </p:cNvSpPr>
          <p:nvPr>
            <p:ph type="body" idx="4294967295"/>
          </p:nvPr>
        </p:nvSpPr>
        <p:spPr bwMode="auto">
          <a:xfrm>
            <a:off x="0" y="1196975"/>
            <a:ext cx="9144000" cy="5661025"/>
          </a:xfrm>
          <a:prstGeom prst="rect">
            <a:avLst/>
          </a:prstGeom>
          <a:noFill/>
          <a:ln>
            <a:miter lim="800000"/>
            <a:headEnd/>
            <a:tailEnd/>
          </a:ln>
        </p:spPr>
        <p:txBody>
          <a:bodyPr/>
          <a:lstStyle/>
          <a:p>
            <a:pPr marL="812800" indent="-812800">
              <a:buFont typeface="Arial" charset="0"/>
              <a:buNone/>
            </a:pPr>
            <a:r>
              <a:rPr lang="pl-PL" sz="2800" b="1" smtClean="0">
                <a:solidFill>
                  <a:schemeClr val="folHlink"/>
                </a:solidFill>
                <a:latin typeface="Arial" charset="0"/>
              </a:rPr>
              <a:t>	</a:t>
            </a:r>
            <a:r>
              <a:rPr lang="pl-PL" sz="2800" b="1" u="sng" smtClean="0">
                <a:solidFill>
                  <a:schemeClr val="folHlink"/>
                </a:solidFill>
              </a:rPr>
              <a:t>Propozycje zmian i uzupełnień.</a:t>
            </a:r>
          </a:p>
          <a:p>
            <a:pPr marL="812800" indent="-812800"/>
            <a:r>
              <a:rPr lang="pl-PL" sz="2800" b="1" smtClean="0">
                <a:solidFill>
                  <a:schemeClr val="hlink"/>
                </a:solidFill>
              </a:rPr>
              <a:t>Wyodrębnienie przypadków (rodzajów działalności, zakładów), dla których wskazane jest ww. zawiadomienie o kontroli (np. przypadki skarg na uciążliwości hałasowe pochodzące z lokali rozrywkowych czy działalności sezonowej).</a:t>
            </a:r>
          </a:p>
          <a:p>
            <a:pPr marL="812800" indent="-812800"/>
            <a:r>
              <a:rPr lang="pl-PL" sz="2800" b="1" smtClean="0">
                <a:solidFill>
                  <a:schemeClr val="hlink"/>
                </a:solidFill>
              </a:rPr>
              <a:t>Określenie procedury w przypadku, gdy kierownika kontrolowanej jednostki lub innej osoby upoważnionej do podpisania protokołu nie ma podczas zakończenia kontroli i przekazywania protokołu do podpisu.</a:t>
            </a:r>
            <a:r>
              <a:rPr lang="pl-PL" sz="3500" b="1" smtClean="0">
                <a:solidFill>
                  <a:schemeClr va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6801">
                                            <p:txEl>
                                              <p:pRg st="1" end="1"/>
                                            </p:txEl>
                                          </p:spTgt>
                                        </p:tgtEl>
                                        <p:attrNameLst>
                                          <p:attrName>style.visibility</p:attrName>
                                        </p:attrNameLst>
                                      </p:cBhvr>
                                      <p:to>
                                        <p:strVal val="visible"/>
                                      </p:to>
                                    </p:set>
                                    <p:anim calcmode="lin" valueType="num">
                                      <p:cBhvr>
                                        <p:cTn id="7" dur="1000" fill="hold"/>
                                        <p:tgtEl>
                                          <p:spTgt spid="76801">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76801">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7680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680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6801">
                                            <p:txEl>
                                              <p:pRg st="2" end="2"/>
                                            </p:txEl>
                                          </p:spTgt>
                                        </p:tgtEl>
                                        <p:attrNameLst>
                                          <p:attrName>style.visibility</p:attrName>
                                        </p:attrNameLst>
                                      </p:cBhvr>
                                      <p:to>
                                        <p:strVal val="visible"/>
                                      </p:to>
                                    </p:set>
                                    <p:anim calcmode="lin" valueType="num">
                                      <p:cBhvr>
                                        <p:cTn id="15" dur="1000" fill="hold"/>
                                        <p:tgtEl>
                                          <p:spTgt spid="76801">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76801">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7680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680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1"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ymbol zastępczy numeru slajdu 5"/>
          <p:cNvSpPr txBox="1">
            <a:spLocks noGrp="1"/>
          </p:cNvSpPr>
          <p:nvPr/>
        </p:nvSpPr>
        <p:spPr bwMode="auto">
          <a:xfrm>
            <a:off x="6553200" y="6356350"/>
            <a:ext cx="2133600" cy="365125"/>
          </a:xfrm>
          <a:prstGeom prst="rect">
            <a:avLst/>
          </a:prstGeom>
          <a:noFill/>
          <a:ln w="9525">
            <a:noFill/>
            <a:miter lim="800000"/>
            <a:headEnd/>
            <a:tailEnd/>
          </a:ln>
        </p:spPr>
        <p:txBody>
          <a:bodyPr/>
          <a:lstStyle/>
          <a:p>
            <a:pPr algn="r"/>
            <a:fld id="{1CDDE80D-DBC0-47E1-B3DD-CA81FB1965C2}" type="slidenum">
              <a:rPr lang="pl-PL"/>
              <a:pPr algn="r"/>
              <a:t>74</a:t>
            </a:fld>
            <a:endParaRPr lang="pl-PL"/>
          </a:p>
        </p:txBody>
      </p:sp>
      <p:sp>
        <p:nvSpPr>
          <p:cNvPr id="77826"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sz="2800" b="1" smtClean="0">
                <a:solidFill>
                  <a:schemeClr val="hlink"/>
                </a:solidFill>
              </a:rPr>
              <a:t>W niniejszej prezentacji wykorzystano informacje zawarte w </a:t>
            </a:r>
            <a:r>
              <a:rPr lang="pl-PL" sz="2800" b="1" i="1" smtClean="0">
                <a:solidFill>
                  <a:schemeClr val="folHlink"/>
                </a:solidFill>
              </a:rPr>
              <a:t>„Poradniku dla inspektorów w zakresie wykonywania kontroli planowych, ze wskazówkami wykorzystania zakupionego sprzętu”,</a:t>
            </a:r>
            <a:r>
              <a:rPr lang="pl-PL" sz="2800" b="1" smtClean="0">
                <a:solidFill>
                  <a:schemeClr val="hlink"/>
                </a:solidFill>
              </a:rPr>
              <a:t> oraz w </a:t>
            </a:r>
            <a:r>
              <a:rPr lang="pl-PL" sz="2800" b="1" i="1" smtClean="0">
                <a:solidFill>
                  <a:schemeClr val="folHlink"/>
                </a:solidFill>
              </a:rPr>
              <a:t>„Poradniku dla inspektorów w zakresie wykonywania kontroli pozaplanowych, </a:t>
            </a:r>
            <a:br>
              <a:rPr lang="pl-PL" sz="2800" b="1" i="1" smtClean="0">
                <a:solidFill>
                  <a:schemeClr val="folHlink"/>
                </a:solidFill>
              </a:rPr>
            </a:br>
            <a:r>
              <a:rPr lang="pl-PL" sz="2800" b="1" i="1" smtClean="0">
                <a:solidFill>
                  <a:schemeClr val="folHlink"/>
                </a:solidFill>
              </a:rPr>
              <a:t>ze wskazówkami wykorzystania zakupionego sprzętu”,</a:t>
            </a:r>
            <a:r>
              <a:rPr lang="pl-PL" sz="2800" b="1" smtClean="0">
                <a:solidFill>
                  <a:schemeClr val="hlink"/>
                </a:solidFill>
              </a:rPr>
              <a:t> opracowanych w ramach realizacji Projektu PL0100 „Wzrost efektywności działalności Inspekcji Ochrony Środowiska na podstawie doświadczeń norweskich”</a:t>
            </a:r>
            <a:r>
              <a:rPr lang="pl-PL" sz="2800" b="1" smtClean="0">
                <a:solidFill>
                  <a:schemeClr val="hlink"/>
                </a:solidFill>
                <a:latin typeface="Arial" charset="0"/>
              </a:rPr>
              <a:t>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3"/>
          <p:cNvSpPr>
            <a:spLocks noGrp="1" noChangeArrowheads="1"/>
          </p:cNvSpPr>
          <p:nvPr>
            <p:ph type="body" idx="4294967295"/>
          </p:nvPr>
        </p:nvSpPr>
        <p:spPr bwMode="auto">
          <a:xfrm>
            <a:off x="539750" y="1700213"/>
            <a:ext cx="8229600" cy="4508500"/>
          </a:xfrm>
          <a:prstGeom prst="rect">
            <a:avLst/>
          </a:prstGeom>
          <a:ln>
            <a:miter lim="800000"/>
            <a:headEnd/>
            <a:tailEnd/>
          </a:ln>
        </p:spPr>
        <p:txBody>
          <a:bodyPr/>
          <a:lstStyle/>
          <a:p>
            <a:pPr indent="12700" algn="ctr">
              <a:buFont typeface="Arial" charset="0"/>
              <a:buNone/>
              <a:defRPr/>
            </a:pPr>
            <a:r>
              <a:rPr lang="pl-PL" sz="4000" b="1" smtClean="0">
                <a:solidFill>
                  <a:schemeClr val="hlink"/>
                </a:solidFill>
                <a:effectLst>
                  <a:outerShdw blurRad="38100" dist="38100" dir="2700000" algn="tl">
                    <a:srgbClr val="C0C0C0"/>
                  </a:outerShdw>
                </a:effectLst>
                <a:latin typeface="Times New Roman" pitchFamily="18" charset="0"/>
              </a:rPr>
              <a:t>DZIĘKUJĘ ZA UWAGĘ</a:t>
            </a:r>
          </a:p>
        </p:txBody>
      </p:sp>
      <p:pic>
        <p:nvPicPr>
          <p:cNvPr id="78850" name="Picture 3" descr="AN00790_"/>
          <p:cNvPicPr>
            <a:picLocks noChangeAspect="1" noChangeArrowheads="1"/>
          </p:cNvPicPr>
          <p:nvPr/>
        </p:nvPicPr>
        <p:blipFill>
          <a:blip r:embed="rId2"/>
          <a:srcRect/>
          <a:stretch>
            <a:fillRect/>
          </a:stretch>
        </p:blipFill>
        <p:spPr bwMode="auto">
          <a:xfrm>
            <a:off x="2916238" y="2781300"/>
            <a:ext cx="3173412" cy="3311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6145">
                                            <p:txEl>
                                              <p:pRg st="0" end="0"/>
                                            </p:txEl>
                                          </p:spTgt>
                                        </p:tgtEl>
                                        <p:attrNameLst>
                                          <p:attrName>style.visibility</p:attrName>
                                        </p:attrNameLst>
                                      </p:cBhvr>
                                      <p:to>
                                        <p:strVal val="visible"/>
                                      </p:to>
                                    </p:set>
                                    <p:anim calcmode="lin" valueType="num">
                                      <p:cBhvr>
                                        <p:cTn id="7" dur="1000" fill="hold"/>
                                        <p:tgtEl>
                                          <p:spTgt spid="614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14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14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1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3"/>
          <p:cNvSpPr>
            <a:spLocks noGrp="1" noChangeArrowheads="1"/>
          </p:cNvSpPr>
          <p:nvPr>
            <p:ph type="body" idx="4294967295"/>
          </p:nvPr>
        </p:nvSpPr>
        <p:spPr bwMode="auto">
          <a:xfrm>
            <a:off x="0" y="1700213"/>
            <a:ext cx="9144000" cy="4784725"/>
          </a:xfrm>
          <a:prstGeom prst="rect">
            <a:avLst/>
          </a:prstGeom>
          <a:noFill/>
          <a:ln>
            <a:miter lim="800000"/>
            <a:headEnd/>
            <a:tailEnd/>
          </a:ln>
        </p:spPr>
        <p:txBody>
          <a:bodyPr/>
          <a:lstStyle/>
          <a:p>
            <a:r>
              <a:rPr lang="pl-PL" b="1" smtClean="0">
                <a:solidFill>
                  <a:schemeClr val="hlink"/>
                </a:solidFill>
              </a:rPr>
              <a:t>Do każdego protokołu, niezależnie od rodzaju kontroli, inspektor ma obowiązek dołączyć </a:t>
            </a:r>
            <a:br>
              <a:rPr lang="pl-PL" b="1" smtClean="0">
                <a:solidFill>
                  <a:schemeClr val="hlink"/>
                </a:solidFill>
              </a:rPr>
            </a:br>
            <a:r>
              <a:rPr lang="pl-PL" b="1" smtClean="0">
                <a:solidFill>
                  <a:schemeClr val="hlink"/>
                </a:solidFill>
              </a:rPr>
              <a:t>w formie załącznika </a:t>
            </a:r>
            <a:r>
              <a:rPr lang="pl-PL" b="1" smtClean="0">
                <a:solidFill>
                  <a:schemeClr val="folHlink"/>
                </a:solidFill>
              </a:rPr>
              <a:t>Tabelę czynności kontrolnych</a:t>
            </a:r>
            <a:r>
              <a:rPr lang="pl-PL" b="1" smtClean="0">
                <a:solidFill>
                  <a:schemeClr val="hlink"/>
                </a:solidFill>
              </a:rPr>
              <a:t> – w SK Dokument 1.4.2.   </a:t>
            </a:r>
          </a:p>
          <a:p>
            <a:r>
              <a:rPr lang="pl-PL" b="1" smtClean="0">
                <a:solidFill>
                  <a:schemeClr val="hlink"/>
                </a:solidFill>
              </a:rPr>
              <a:t>Tabela czynności kontrolnych powinna być podpisana przez kontrolującego inspektora oraz kontrolowanego lub osobę przez niego upoważnioną.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3"/>
          <p:cNvSpPr>
            <a:spLocks noGrp="1" noChangeArrowheads="1"/>
          </p:cNvSpPr>
          <p:nvPr>
            <p:ph type="body" idx="4294967295"/>
          </p:nvPr>
        </p:nvSpPr>
        <p:spPr bwMode="auto">
          <a:xfrm>
            <a:off x="0" y="1268413"/>
            <a:ext cx="9144000" cy="5359400"/>
          </a:xfrm>
          <a:prstGeom prst="rect">
            <a:avLst/>
          </a:prstGeom>
          <a:noFill/>
          <a:ln>
            <a:miter lim="800000"/>
            <a:headEnd/>
            <a:tailEnd/>
          </a:ln>
        </p:spPr>
        <p:txBody>
          <a:bodyPr/>
          <a:lstStyle/>
          <a:p>
            <a:pPr algn="ctr">
              <a:lnSpc>
                <a:spcPct val="80000"/>
              </a:lnSpc>
              <a:buFont typeface="Arial" charset="0"/>
              <a:buNone/>
            </a:pPr>
            <a:r>
              <a:rPr lang="pl-PL" sz="2400" b="1" smtClean="0"/>
              <a:t>	</a:t>
            </a:r>
            <a:r>
              <a:rPr lang="pl-PL" sz="2400" b="1" u="sng" smtClean="0">
                <a:solidFill>
                  <a:schemeClr val="folHlink"/>
                </a:solidFill>
              </a:rPr>
              <a:t>ROZPOCZĘCIE KONTROLI</a:t>
            </a:r>
          </a:p>
          <a:p>
            <a:pPr>
              <a:lnSpc>
                <a:spcPct val="80000"/>
              </a:lnSpc>
              <a:buFont typeface="Arial" charset="0"/>
              <a:buNone/>
            </a:pPr>
            <a:r>
              <a:rPr lang="pl-PL" sz="2400" b="1" smtClean="0">
                <a:solidFill>
                  <a:schemeClr val="folHlink"/>
                </a:solidFill>
              </a:rPr>
              <a:t>	KROK I</a:t>
            </a:r>
          </a:p>
          <a:p>
            <a:pPr>
              <a:lnSpc>
                <a:spcPct val="80000"/>
              </a:lnSpc>
            </a:pPr>
            <a:r>
              <a:rPr lang="pl-PL" sz="2600" b="1" smtClean="0">
                <a:solidFill>
                  <a:schemeClr val="hlink"/>
                </a:solidFill>
              </a:rPr>
              <a:t>Inspektor, po wejściu na teren zakładu i okazaniu legitymacji służbowej, kontaktuje się bezpośrednio z kierownictwem zakładu lub osobą przez niego upoważnioną do jego reprezentowania (upoważnienie potwierdzone notarialnie lub przez wniesienie opłaty skarbowej za pełnomocnictwo). </a:t>
            </a:r>
          </a:p>
          <a:p>
            <a:pPr>
              <a:lnSpc>
                <a:spcPct val="80000"/>
              </a:lnSpc>
            </a:pPr>
            <a:r>
              <a:rPr lang="pl-PL" sz="2600" b="1" smtClean="0">
                <a:solidFill>
                  <a:schemeClr val="hlink"/>
                </a:solidFill>
              </a:rPr>
              <a:t>W przypadku ustalenia na etapie przygotowania do kontroli podmiotu, nie podlegającego pod przepisy ustawy </a:t>
            </a:r>
            <a:br>
              <a:rPr lang="pl-PL" sz="2600" b="1" smtClean="0">
                <a:solidFill>
                  <a:schemeClr val="hlink"/>
                </a:solidFill>
              </a:rPr>
            </a:br>
            <a:r>
              <a:rPr lang="pl-PL" sz="2600" b="1" smtClean="0">
                <a:solidFill>
                  <a:schemeClr val="hlink"/>
                </a:solidFill>
              </a:rPr>
              <a:t>o swobodzie działalności gospodarczej, że nie ma przeciwwskazań do niezapowiedzianego rozpoczęcia kontroli (np. ze względu na konieczność kontrolnego pomiaru/poboru prób), możliwe jest ustalenie z kierownikiem jednostki lub osobą przez niego upoważnioną, terminu rozpoczęcia kontroli, w celu jej sprawnego przeprowadzenia, co pozwala uniknąć zbędnego wyjazdu w teren.</a:t>
            </a:r>
          </a:p>
          <a:p>
            <a:pPr>
              <a:lnSpc>
                <a:spcPct val="80000"/>
              </a:lnSpc>
            </a:pPr>
            <a:endParaRPr lang="pl-PL" sz="2400" b="1"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5">
                                            <p:txEl>
                                              <p:pRg st="2" end="2"/>
                                            </p:txEl>
                                          </p:spTgt>
                                        </p:tgtEl>
                                        <p:attrNameLst>
                                          <p:attrName>style.visibility</p:attrName>
                                        </p:attrNameLst>
                                      </p:cBhvr>
                                      <p:to>
                                        <p:strVal val="visible"/>
                                      </p:to>
                                    </p:set>
                                    <p:anim calcmode="lin" valueType="num">
                                      <p:cBhvr additive="base">
                                        <p:cTn id="7" dur="500" fill="hold"/>
                                        <p:tgtEl>
                                          <p:spTgt spid="1126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5">
                                            <p:txEl>
                                              <p:pRg st="3" end="3"/>
                                            </p:txEl>
                                          </p:spTgt>
                                        </p:tgtEl>
                                        <p:attrNameLst>
                                          <p:attrName>style.visibility</p:attrName>
                                        </p:attrNameLst>
                                      </p:cBhvr>
                                      <p:to>
                                        <p:strVal val="visible"/>
                                      </p:to>
                                    </p:set>
                                    <p:anim calcmode="lin" valueType="num">
                                      <p:cBhvr additive="base">
                                        <p:cTn id="13" dur="500" fill="hold"/>
                                        <p:tgtEl>
                                          <p:spTgt spid="1126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uiExpand="1" build="p"/>
    </p:bldLst>
  </p:timing>
</p:sld>
</file>

<file path=ppt/theme/theme1.xml><?xml version="1.0" encoding="utf-8"?>
<a:theme xmlns:a="http://schemas.openxmlformats.org/drawingml/2006/main" name="szablonABab">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szablonABab</Template>
  <TotalTime>518</TotalTime>
  <Words>4321</Words>
  <Application>Microsoft Office PowerPoint</Application>
  <PresentationFormat>On-screen Show (4:3)</PresentationFormat>
  <Paragraphs>257</Paragraphs>
  <Slides>75</Slides>
  <Notes>0</Notes>
  <HiddenSlides>0</HiddenSlides>
  <MMClips>0</MMClips>
  <ScaleCrop>false</ScaleCrop>
  <HeadingPairs>
    <vt:vector size="6" baseType="variant">
      <vt:variant>
        <vt:lpstr>Używane czcionki</vt:lpstr>
      </vt:variant>
      <vt:variant>
        <vt:i4>4</vt:i4>
      </vt:variant>
      <vt:variant>
        <vt:lpstr>Szablon projektu</vt:lpstr>
      </vt:variant>
      <vt:variant>
        <vt:i4>2</vt:i4>
      </vt:variant>
      <vt:variant>
        <vt:lpstr>Tytuły slajdów</vt:lpstr>
      </vt:variant>
      <vt:variant>
        <vt:i4>75</vt:i4>
      </vt:variant>
    </vt:vector>
  </HeadingPairs>
  <TitlesOfParts>
    <vt:vector size="81" baseType="lpstr">
      <vt:lpstr>Calibri</vt:lpstr>
      <vt:lpstr>Arial</vt:lpstr>
      <vt:lpstr>Bookman Old Style</vt:lpstr>
      <vt:lpstr>Times New Roman</vt:lpstr>
      <vt:lpstr>szablonABab</vt:lpstr>
      <vt:lpstr>szablonABab</vt:lpstr>
      <vt:lpstr>ZASADY WYKONYWANIA KONTROLI PLANOWYCH I POZAPLANOWYCH  Z WYJAZDEM W TEREN    Warsztat II – Procedowanie  i przeprowadzanie kontroli  z wykorzystaniem ISWK  realizowanego w ramach Działania 3       5-8.11.2013 r.</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lpstr>Slajd 54</vt:lpstr>
      <vt:lpstr>Slajd 55</vt:lpstr>
      <vt:lpstr>Slajd 56</vt:lpstr>
      <vt:lpstr>Slajd 57</vt:lpstr>
      <vt:lpstr>Slajd 58</vt:lpstr>
      <vt:lpstr>Slajd 59</vt:lpstr>
      <vt:lpstr>Slajd 60</vt:lpstr>
      <vt:lpstr>Slajd 61</vt:lpstr>
      <vt:lpstr>Slajd 62</vt:lpstr>
      <vt:lpstr>Slajd 63</vt:lpstr>
      <vt:lpstr>Slajd 64</vt:lpstr>
      <vt:lpstr>Slajd 65</vt:lpstr>
      <vt:lpstr>Slajd 66</vt:lpstr>
      <vt:lpstr>Slajd 67</vt:lpstr>
      <vt:lpstr>Slajd 68</vt:lpstr>
      <vt:lpstr>Slajd 69</vt:lpstr>
      <vt:lpstr>Slajd 70</vt:lpstr>
      <vt:lpstr>Slajd 71</vt:lpstr>
      <vt:lpstr>Slajd 72</vt:lpstr>
      <vt:lpstr>Slajd 73</vt:lpstr>
      <vt:lpstr>Slajd 74</vt:lpstr>
      <vt:lpstr>Slajd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a.bronisz</dc:creator>
  <cp:lastModifiedBy>Wiesieks</cp:lastModifiedBy>
  <cp:revision>63</cp:revision>
  <dcterms:created xsi:type="dcterms:W3CDTF">2013-06-04T07:25:46Z</dcterms:created>
  <dcterms:modified xsi:type="dcterms:W3CDTF">2013-11-02T18:17:21Z</dcterms:modified>
</cp:coreProperties>
</file>