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5"/>
  </p:notesMasterIdLst>
  <p:sldIdLst>
    <p:sldId id="264" r:id="rId2"/>
    <p:sldId id="265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6" r:id="rId12"/>
    <p:sldId id="277" r:id="rId13"/>
    <p:sldId id="275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120" autoAdjust="0"/>
  </p:normalViewPr>
  <p:slideViewPr>
    <p:cSldViewPr>
      <p:cViewPr>
        <p:scale>
          <a:sx n="70" d="100"/>
          <a:sy n="70" d="100"/>
        </p:scale>
        <p:origin x="-516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E1E282-E051-4378-87E1-37E913664680}" type="datetimeFigureOut">
              <a:rPr lang="pl-PL" smtClean="0"/>
              <a:pPr/>
              <a:t>2014-03-05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55814-8D09-47C5-9F78-60E779F858B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4724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55814-8D09-47C5-9F78-60E779F858B4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309660-09CF-43F7-99DD-9A062C7D1F6B}" type="datetime1">
              <a:rPr lang="pl-PL" smtClean="0"/>
              <a:pPr/>
              <a:t>2014-03-05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11 czerwca 2013 r. 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01A7D6-C70B-408F-BDBD-2AE5A83EBB2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/>
          <p:cNvSpPr txBox="1">
            <a:spLocks/>
          </p:cNvSpPr>
          <p:nvPr/>
        </p:nvSpPr>
        <p:spPr>
          <a:xfrm>
            <a:off x="107504" y="188640"/>
            <a:ext cx="6264696" cy="129614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Monitoring efektów realizacji Projektu PL0100 „Wzrost efektywności działalności Inspekcji Ochrony Środowiska, na podstawie doświadczeń norweskich”</a:t>
            </a: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907704" y="2348880"/>
            <a:ext cx="6400800" cy="1752600"/>
          </a:xfrm>
        </p:spPr>
        <p:txBody>
          <a:bodyPr/>
          <a:lstStyle/>
          <a:p>
            <a:pPr marL="457200" lvl="0" indent="-457200"/>
            <a:endParaRPr lang="pl-PL" sz="2000" u="sng" dirty="0" smtClean="0">
              <a:solidFill>
                <a:schemeClr val="tx1"/>
              </a:solidFill>
            </a:endParaRPr>
          </a:p>
          <a:p>
            <a:pPr marL="457200" lvl="0" indent="-457200"/>
            <a:r>
              <a:rPr lang="pl-PL" sz="3600" b="1" dirty="0" smtClean="0">
                <a:solidFill>
                  <a:schemeClr val="tx1"/>
                </a:solidFill>
              </a:rPr>
              <a:t>Zestawienie propozycji formuł analizy wielokryterialnej</a:t>
            </a:r>
            <a:endParaRPr lang="pl-PL" sz="3600" dirty="0">
              <a:solidFill>
                <a:schemeClr val="tx1"/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pl-PL" dirty="0" smtClean="0"/>
              <a:t>4-5.03.2014  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467544" y="1268760"/>
            <a:ext cx="8208912" cy="4226024"/>
          </a:xfrm>
        </p:spPr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Uwagi zgłaszane przez członków GP3:</a:t>
            </a:r>
          </a:p>
          <a:p>
            <a:pPr marL="514350" indent="-514350" algn="l">
              <a:buAutoNum type="arabicPeriod"/>
            </a:pPr>
            <a:r>
              <a:rPr lang="pl-PL" sz="2800" dirty="0" smtClean="0">
                <a:solidFill>
                  <a:schemeClr val="tx1"/>
                </a:solidFill>
              </a:rPr>
              <a:t>poparcie dla „symulacji 3” M. Galla (B. </a:t>
            </a:r>
            <a:r>
              <a:rPr lang="pl-PL" sz="2800" dirty="0" err="1" smtClean="0">
                <a:solidFill>
                  <a:schemeClr val="tx1"/>
                </a:solidFill>
              </a:rPr>
              <a:t>Skrypkowska</a:t>
            </a:r>
            <a:r>
              <a:rPr lang="pl-PL" sz="2800" dirty="0" smtClean="0">
                <a:solidFill>
                  <a:schemeClr val="tx1"/>
                </a:solidFill>
              </a:rPr>
              <a:t>, D. Rogóż)</a:t>
            </a:r>
          </a:p>
          <a:p>
            <a:pPr marL="514350" indent="-514350" algn="l">
              <a:buAutoNum type="arabicPeriod"/>
            </a:pPr>
            <a:r>
              <a:rPr lang="pl-PL" sz="2800" dirty="0" smtClean="0">
                <a:solidFill>
                  <a:schemeClr val="tx1"/>
                </a:solidFill>
              </a:rPr>
              <a:t>poparcie dla „symulacji 4” W. Steinke (Ł. Kuczmierczyk - zaproponował kryteria dla ustalenia kategorii)</a:t>
            </a:r>
          </a:p>
          <a:p>
            <a:pPr marL="514350" indent="-514350" algn="l">
              <a:buAutoNum type="arabicPeriod"/>
            </a:pPr>
            <a:r>
              <a:rPr lang="pl-PL" sz="2800" dirty="0" smtClean="0">
                <a:solidFill>
                  <a:schemeClr val="tx1"/>
                </a:solidFill>
              </a:rPr>
              <a:t>poparcie dla „symulacji: 3, 4, </a:t>
            </a:r>
            <a:r>
              <a:rPr lang="pl-PL" sz="2800" dirty="0" smtClean="0">
                <a:solidFill>
                  <a:schemeClr val="tx1"/>
                </a:solidFill>
              </a:rPr>
              <a:t>9” </a:t>
            </a:r>
            <a:r>
              <a:rPr lang="pl-PL" sz="2800" dirty="0" smtClean="0">
                <a:solidFill>
                  <a:schemeClr val="tx1"/>
                </a:solidFill>
              </a:rPr>
              <a:t>(A. Dębowiec)</a:t>
            </a:r>
          </a:p>
          <a:p>
            <a:pPr marL="514350" indent="-514350" algn="l">
              <a:buAutoNum type="arabicPeriod"/>
            </a:pPr>
            <a:r>
              <a:rPr lang="pl-PL" sz="2800" dirty="0" smtClean="0">
                <a:solidFill>
                  <a:schemeClr val="tx1"/>
                </a:solidFill>
              </a:rPr>
              <a:t>Skrajne opinie dot. użycia naruszeń do określania kategorii zakładu: np. W. Steinke – jest „za”, </a:t>
            </a:r>
            <a:r>
              <a:rPr lang="pl-PL" sz="2800" dirty="0" err="1" smtClean="0">
                <a:solidFill>
                  <a:schemeClr val="tx1"/>
                </a:solidFill>
              </a:rPr>
              <a:t>M.Nowotczyński</a:t>
            </a:r>
            <a:r>
              <a:rPr lang="pl-PL" sz="2800" dirty="0" smtClean="0">
                <a:solidFill>
                  <a:schemeClr val="tx1"/>
                </a:solidFill>
              </a:rPr>
              <a:t> jest „przeciw”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8208912" cy="4154016"/>
          </a:xfrm>
        </p:spPr>
        <p:txBody>
          <a:bodyPr/>
          <a:lstStyle/>
          <a:p>
            <a:pPr marL="514350" indent="-514350" algn="l">
              <a:buFont typeface="+mj-lt"/>
              <a:buAutoNum type="arabicPeriod" startAt="4"/>
            </a:pPr>
            <a:r>
              <a:rPr lang="pl-PL" dirty="0" smtClean="0">
                <a:solidFill>
                  <a:schemeClr val="tx1"/>
                </a:solidFill>
              </a:rPr>
              <a:t>różne opinie dot. uwzględnienia systemów zarządzania środowiskiem: np. </a:t>
            </a:r>
            <a:r>
              <a:rPr lang="pl-PL" dirty="0" err="1" smtClean="0">
                <a:solidFill>
                  <a:schemeClr val="tx1"/>
                </a:solidFill>
              </a:rPr>
              <a:t>W.Steinke</a:t>
            </a:r>
            <a:r>
              <a:rPr lang="pl-PL" dirty="0" smtClean="0">
                <a:solidFill>
                  <a:schemeClr val="tx1"/>
                </a:solidFill>
              </a:rPr>
              <a:t> jest „przeciw”, </a:t>
            </a:r>
            <a:r>
              <a:rPr lang="pl-PL" dirty="0" err="1" smtClean="0">
                <a:solidFill>
                  <a:schemeClr val="tx1"/>
                </a:solidFill>
              </a:rPr>
              <a:t>A.Nadolski</a:t>
            </a:r>
            <a:r>
              <a:rPr lang="pl-PL" dirty="0" smtClean="0">
                <a:solidFill>
                  <a:schemeClr val="tx1"/>
                </a:solidFill>
              </a:rPr>
              <a:t> jest „za”</a:t>
            </a:r>
          </a:p>
          <a:p>
            <a:pPr marL="514350" indent="-514350" algn="l">
              <a:buFont typeface="+mj-lt"/>
              <a:buAutoNum type="arabicPeriod" startAt="4"/>
            </a:pPr>
            <a:r>
              <a:rPr lang="pl-PL" dirty="0" smtClean="0">
                <a:solidFill>
                  <a:schemeClr val="tx1"/>
                </a:solidFill>
              </a:rPr>
              <a:t>propozycja usunięcia (lub przedefiniowania) wskaźnika w</a:t>
            </a:r>
            <a:r>
              <a:rPr lang="pl-PL" baseline="-25000" dirty="0" smtClean="0">
                <a:solidFill>
                  <a:schemeClr val="tx1"/>
                </a:solidFill>
              </a:rPr>
              <a:t>2</a:t>
            </a:r>
            <a:r>
              <a:rPr lang="pl-PL" dirty="0" smtClean="0">
                <a:solidFill>
                  <a:schemeClr val="tx1"/>
                </a:solidFill>
              </a:rPr>
              <a:t>, który jest zbyt kłopotliwy dla inspektorów (</a:t>
            </a:r>
            <a:r>
              <a:rPr lang="pl-PL" dirty="0" err="1" smtClean="0">
                <a:solidFill>
                  <a:schemeClr val="tx1"/>
                </a:solidFill>
              </a:rPr>
              <a:t>G.Rusinek</a:t>
            </a:r>
            <a:r>
              <a:rPr lang="pl-PL" dirty="0" smtClean="0">
                <a:solidFill>
                  <a:schemeClr val="tx1"/>
                </a:solidFill>
              </a:rPr>
              <a:t>, </a:t>
            </a:r>
            <a:r>
              <a:rPr lang="pl-PL" dirty="0" err="1" smtClean="0">
                <a:solidFill>
                  <a:schemeClr val="tx1"/>
                </a:solidFill>
              </a:rPr>
              <a:t>D.Rogóż</a:t>
            </a:r>
            <a:r>
              <a:rPr lang="pl-PL" dirty="0" smtClean="0">
                <a:solidFill>
                  <a:schemeClr val="tx1"/>
                </a:solidFill>
              </a:rPr>
              <a:t>)</a:t>
            </a:r>
          </a:p>
          <a:p>
            <a:pPr marL="514350" indent="-514350" algn="l">
              <a:buFont typeface="+mj-lt"/>
              <a:buAutoNum type="arabicPeriod" startAt="4"/>
            </a:pPr>
            <a:r>
              <a:rPr lang="pl-PL" dirty="0" smtClean="0">
                <a:solidFill>
                  <a:schemeClr val="tx1"/>
                </a:solidFill>
              </a:rPr>
              <a:t>do kategorii I kwalifikowane byłyby wyłącznie zakłady „z mocy prawa” (M. Gall)</a:t>
            </a: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755576" y="1700808"/>
            <a:ext cx="7016824" cy="4298032"/>
          </a:xfrm>
        </p:spPr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Propozycja dalszych działań grupy:</a:t>
            </a:r>
          </a:p>
          <a:p>
            <a:endParaRPr lang="pl-PL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r>
              <a:rPr lang="pl-PL" dirty="0" smtClean="0">
                <a:solidFill>
                  <a:schemeClr val="tx1"/>
                </a:solidFill>
              </a:rPr>
              <a:t>wybór formuły (w oparciu o dokonane analizy)</a:t>
            </a:r>
          </a:p>
          <a:p>
            <a:pPr marL="514350" indent="-514350" algn="l">
              <a:buAutoNum type="arabicPeriod"/>
            </a:pPr>
            <a:r>
              <a:rPr lang="pl-PL" dirty="0" smtClean="0">
                <a:solidFill>
                  <a:schemeClr val="tx1"/>
                </a:solidFill>
              </a:rPr>
              <a:t>ustalenie kryteriów poszczególnych parametrów</a:t>
            </a: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179512" y="1340768"/>
            <a:ext cx="8784976" cy="4680520"/>
          </a:xfrm>
        </p:spPr>
        <p:txBody>
          <a:bodyPr/>
          <a:lstStyle/>
          <a:p>
            <a:r>
              <a:rPr lang="pl-PL" smtClean="0">
                <a:solidFill>
                  <a:schemeClr val="tx1"/>
                </a:solidFill>
              </a:rPr>
              <a:t>Propozycja funkcjonowania ISWK </a:t>
            </a:r>
            <a:r>
              <a:rPr lang="pl-PL" dirty="0" smtClean="0">
                <a:solidFill>
                  <a:schemeClr val="tx1"/>
                </a:solidFill>
              </a:rPr>
              <a:t>w związku ze stwierdzonymi w czasie kontroli naruszeniami:</a:t>
            </a:r>
          </a:p>
          <a:p>
            <a:pPr marL="514350" indent="-514350" algn="l">
              <a:buAutoNum type="arabicPeriod"/>
            </a:pPr>
            <a:r>
              <a:rPr lang="pl-PL" sz="2800" dirty="0" smtClean="0">
                <a:solidFill>
                  <a:schemeClr val="tx1"/>
                </a:solidFill>
              </a:rPr>
              <a:t>ISWK mógłby rejestrować poszczególne powody zakwalifikowania naruszeń </a:t>
            </a:r>
            <a:r>
              <a:rPr lang="pl-PL" sz="2000" dirty="0" smtClean="0">
                <a:solidFill>
                  <a:schemeClr val="tx1"/>
                </a:solidFill>
              </a:rPr>
              <a:t>(np. „brak lub naruszenie warunków zgłoszenia” w przypadku klasy 1, czy „zanieczyszczenie środowiska” w przypadku klasy 2; można rozważyć możliwość zaznaczania kliku występujących naruszeń, ISWK ustalałby samodzielnie klasę naruszenia)</a:t>
            </a:r>
          </a:p>
          <a:p>
            <a:pPr marL="514350" indent="-514350" algn="l">
              <a:buAutoNum type="arabicPeriod"/>
            </a:pPr>
            <a:r>
              <a:rPr lang="pl-PL" sz="2800" dirty="0" smtClean="0">
                <a:solidFill>
                  <a:schemeClr val="tx1"/>
                </a:solidFill>
              </a:rPr>
              <a:t>ISWK mógłby nadzorować prawidłowość wprowadzonej klasy naruszeń </a:t>
            </a:r>
            <a:r>
              <a:rPr lang="pl-PL" sz="2000" dirty="0" smtClean="0">
                <a:solidFill>
                  <a:schemeClr val="tx1"/>
                </a:solidFill>
              </a:rPr>
              <a:t>(np. wprowadzenie zarządzenia do ISWK, powoduje, że ISWK ostrzeże inspektora, w przypadku wystąpienia niespójności danych - np. kontrola została zarejestrowana jako kontrola bez naruszeń; wpisanie uwag w zakładce kontroli „naruszenia”  spowoduje, że ISWK nie pozwoli na zakończenie kontroli bez ustalenia klasy naruszeń)</a:t>
            </a:r>
            <a:endParaRPr lang="pl-PL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611560" y="1700808"/>
            <a:ext cx="7992888" cy="4536504"/>
          </a:xfrm>
        </p:spPr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Symulacja 1 (Łukasz Kuczmierczyk)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K = w + z + s + r + n</a:t>
            </a:r>
          </a:p>
          <a:p>
            <a:pPr algn="l"/>
            <a:endParaRPr lang="pl-PL" sz="2400" dirty="0" smtClean="0">
              <a:solidFill>
                <a:schemeClr val="tx1"/>
              </a:solidFill>
            </a:endParaRPr>
          </a:p>
          <a:p>
            <a:pPr algn="l"/>
            <a:r>
              <a:rPr lang="pl-PL" sz="2400" dirty="0" smtClean="0">
                <a:solidFill>
                  <a:schemeClr val="tx1"/>
                </a:solidFill>
              </a:rPr>
              <a:t>oznaczenia – jak w dotychczasowej AW</a:t>
            </a:r>
          </a:p>
          <a:p>
            <a:pPr algn="l"/>
            <a:endParaRPr lang="pl-PL" sz="2400" dirty="0" smtClean="0">
              <a:solidFill>
                <a:schemeClr val="tx1"/>
              </a:solidFill>
            </a:endParaRPr>
          </a:p>
          <a:p>
            <a:pPr algn="l"/>
            <a:r>
              <a:rPr lang="pl-PL" sz="2400" dirty="0" smtClean="0">
                <a:solidFill>
                  <a:schemeClr val="tx1"/>
                </a:solidFill>
              </a:rPr>
              <a:t>Wszystkie składowe o jednakowym znaczeniu</a:t>
            </a:r>
          </a:p>
          <a:p>
            <a:pPr algn="l"/>
            <a:endParaRPr lang="pl-PL" sz="2400" dirty="0" smtClean="0">
              <a:solidFill>
                <a:schemeClr val="tx1"/>
              </a:solidFill>
            </a:endParaRPr>
          </a:p>
          <a:p>
            <a:pPr algn="l"/>
            <a:r>
              <a:rPr lang="pl-PL" sz="2400" dirty="0" smtClean="0">
                <a:solidFill>
                  <a:schemeClr val="tx1"/>
                </a:solidFill>
              </a:rPr>
              <a:t>Wyniki: większość zakładów mieści się w kategorii III, praktycznie każde naruszenie powoduje zmianę kategorii. </a:t>
            </a:r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68568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611560" y="1700808"/>
            <a:ext cx="7848872" cy="4536504"/>
          </a:xfrm>
        </p:spPr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Symulacja 2 (Łukasz Kuczmierczyk)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K = (w + z + s + r) × n</a:t>
            </a:r>
          </a:p>
          <a:p>
            <a:pPr algn="l"/>
            <a:endParaRPr lang="pl-PL" sz="2400" dirty="0" smtClean="0">
              <a:solidFill>
                <a:schemeClr val="tx1"/>
              </a:solidFill>
            </a:endParaRPr>
          </a:p>
          <a:p>
            <a:pPr algn="l"/>
            <a:r>
              <a:rPr lang="pl-PL" sz="2400" dirty="0" smtClean="0">
                <a:solidFill>
                  <a:schemeClr val="tx1"/>
                </a:solidFill>
              </a:rPr>
              <a:t>oznaczenia – jak w dotychczasowej AW</a:t>
            </a:r>
          </a:p>
          <a:p>
            <a:pPr algn="l"/>
            <a:endParaRPr lang="pl-PL" sz="2400" dirty="0" smtClean="0">
              <a:solidFill>
                <a:schemeClr val="tx1"/>
              </a:solidFill>
            </a:endParaRPr>
          </a:p>
          <a:p>
            <a:pPr algn="l"/>
            <a:r>
              <a:rPr lang="pl-PL" sz="2400" dirty="0" smtClean="0">
                <a:solidFill>
                  <a:schemeClr val="tx1"/>
                </a:solidFill>
              </a:rPr>
              <a:t>n – wskaźnik o dużym znaczeniu (tak jak dawne r)</a:t>
            </a:r>
          </a:p>
          <a:p>
            <a:pPr algn="l"/>
            <a:endParaRPr lang="pl-PL" sz="2400" dirty="0" smtClean="0">
              <a:solidFill>
                <a:schemeClr val="tx1"/>
              </a:solidFill>
            </a:endParaRPr>
          </a:p>
          <a:p>
            <a:pPr algn="l"/>
            <a:r>
              <a:rPr lang="pl-PL" sz="2400" dirty="0" smtClean="0">
                <a:solidFill>
                  <a:schemeClr val="tx1"/>
                </a:solidFill>
              </a:rPr>
              <a:t>Wyniki: większość zakładów mieści się w kategorii III, każde naruszenie bardzo silnie wpływa na zmianę kategorii. </a:t>
            </a:r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93860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251520" y="1700808"/>
            <a:ext cx="8640960" cy="4536504"/>
          </a:xfrm>
        </p:spPr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Symulacja 3 (Marek Gall)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K = </a:t>
            </a:r>
            <a:r>
              <a:rPr lang="pl-PL" dirty="0" err="1" smtClean="0">
                <a:solidFill>
                  <a:schemeClr val="tx1"/>
                </a:solidFill>
              </a:rPr>
              <a:t>u×p</a:t>
            </a:r>
            <a:endParaRPr lang="pl-PL" dirty="0" smtClean="0">
              <a:solidFill>
                <a:schemeClr val="tx1"/>
              </a:solidFill>
            </a:endParaRPr>
          </a:p>
          <a:p>
            <a:r>
              <a:rPr lang="pl-PL" dirty="0" smtClean="0">
                <a:solidFill>
                  <a:schemeClr val="tx1"/>
                </a:solidFill>
              </a:rPr>
              <a:t>U </a:t>
            </a:r>
            <a:r>
              <a:rPr lang="pl-PL" sz="2000" dirty="0">
                <a:solidFill>
                  <a:schemeClr val="tx1"/>
                </a:solidFill>
              </a:rPr>
              <a:t>(uciążliwość) </a:t>
            </a:r>
            <a:r>
              <a:rPr lang="pl-PL" dirty="0">
                <a:solidFill>
                  <a:schemeClr val="tx1"/>
                </a:solidFill>
              </a:rPr>
              <a:t>= w </a:t>
            </a:r>
            <a:r>
              <a:rPr lang="pl-PL" sz="2000" dirty="0">
                <a:solidFill>
                  <a:schemeClr val="tx1"/>
                </a:solidFill>
              </a:rPr>
              <a:t>(wrażliwość) </a:t>
            </a:r>
            <a:r>
              <a:rPr lang="pl-PL" dirty="0">
                <a:solidFill>
                  <a:schemeClr val="tx1"/>
                </a:solidFill>
              </a:rPr>
              <a:t>+ s </a:t>
            </a:r>
            <a:r>
              <a:rPr lang="pl-PL" sz="2000" dirty="0">
                <a:solidFill>
                  <a:schemeClr val="tx1"/>
                </a:solidFill>
              </a:rPr>
              <a:t>(oddziaływani) </a:t>
            </a:r>
            <a:r>
              <a:rPr lang="pl-PL" dirty="0">
                <a:solidFill>
                  <a:schemeClr val="tx1"/>
                </a:solidFill>
              </a:rPr>
              <a:t>+ r </a:t>
            </a:r>
            <a:r>
              <a:rPr lang="pl-PL" sz="2000" dirty="0">
                <a:solidFill>
                  <a:schemeClr val="tx1"/>
                </a:solidFill>
              </a:rPr>
              <a:t>(ryzyko)</a:t>
            </a:r>
          </a:p>
          <a:p>
            <a:r>
              <a:rPr lang="pl-PL" dirty="0">
                <a:solidFill>
                  <a:schemeClr val="tx1"/>
                </a:solidFill>
              </a:rPr>
              <a:t>P</a:t>
            </a:r>
            <a:r>
              <a:rPr lang="pl-PL" sz="2400" dirty="0">
                <a:solidFill>
                  <a:schemeClr val="tx1"/>
                </a:solidFill>
              </a:rPr>
              <a:t> </a:t>
            </a:r>
            <a:r>
              <a:rPr lang="pl-PL" sz="2000" dirty="0">
                <a:solidFill>
                  <a:schemeClr val="tx1"/>
                </a:solidFill>
              </a:rPr>
              <a:t>(prawdopodobieństwo) </a:t>
            </a:r>
            <a:r>
              <a:rPr lang="pl-PL" dirty="0">
                <a:solidFill>
                  <a:schemeClr val="tx1"/>
                </a:solidFill>
              </a:rPr>
              <a:t>= z </a:t>
            </a:r>
            <a:r>
              <a:rPr lang="pl-PL" sz="2000" dirty="0">
                <a:solidFill>
                  <a:schemeClr val="tx1"/>
                </a:solidFill>
              </a:rPr>
              <a:t>(zabezpieczenia) </a:t>
            </a:r>
            <a:r>
              <a:rPr lang="pl-PL" dirty="0">
                <a:solidFill>
                  <a:schemeClr val="tx1"/>
                </a:solidFill>
              </a:rPr>
              <a:t>x n </a:t>
            </a:r>
            <a:r>
              <a:rPr lang="pl-PL" sz="2000" dirty="0">
                <a:solidFill>
                  <a:schemeClr val="tx1"/>
                </a:solidFill>
              </a:rPr>
              <a:t>(naruszenia) </a:t>
            </a:r>
            <a:endParaRPr lang="pl-PL" sz="2000" dirty="0" smtClean="0">
              <a:solidFill>
                <a:schemeClr val="tx1"/>
              </a:solidFill>
            </a:endParaRPr>
          </a:p>
          <a:p>
            <a:r>
              <a:rPr lang="pl-PL" sz="2800" dirty="0" smtClean="0">
                <a:solidFill>
                  <a:schemeClr val="tx1"/>
                </a:solidFill>
              </a:rPr>
              <a:t>z = z</a:t>
            </a:r>
            <a:r>
              <a:rPr lang="pl-PL" sz="2800" baseline="-25000" dirty="0" smtClean="0">
                <a:solidFill>
                  <a:schemeClr val="tx1"/>
                </a:solidFill>
              </a:rPr>
              <a:t>1</a:t>
            </a:r>
            <a:r>
              <a:rPr lang="pl-PL" sz="2800" dirty="0" smtClean="0">
                <a:solidFill>
                  <a:schemeClr val="tx1"/>
                </a:solidFill>
              </a:rPr>
              <a:t> + z</a:t>
            </a:r>
            <a:r>
              <a:rPr lang="pl-PL" sz="2800" baseline="-25000" dirty="0" smtClean="0">
                <a:solidFill>
                  <a:schemeClr val="tx1"/>
                </a:solidFill>
              </a:rPr>
              <a:t>2</a:t>
            </a:r>
          </a:p>
          <a:p>
            <a:r>
              <a:rPr lang="pl-PL" sz="2800" dirty="0" smtClean="0">
                <a:solidFill>
                  <a:schemeClr val="tx1"/>
                </a:solidFill>
              </a:rPr>
              <a:t>Wagi: r: 1-5: ZZR, 2 – 10: ZDR</a:t>
            </a:r>
          </a:p>
          <a:p>
            <a:r>
              <a:rPr lang="pl-PL" sz="2800" dirty="0" smtClean="0">
                <a:solidFill>
                  <a:schemeClr val="tx1"/>
                </a:solidFill>
              </a:rPr>
              <a:t>z</a:t>
            </a:r>
            <a:r>
              <a:rPr lang="pl-PL" sz="2800" baseline="-25000" dirty="0" smtClean="0">
                <a:solidFill>
                  <a:schemeClr val="tx1"/>
                </a:solidFill>
              </a:rPr>
              <a:t>1</a:t>
            </a:r>
            <a:r>
              <a:rPr lang="pl-PL" sz="2800" dirty="0" smtClean="0">
                <a:solidFill>
                  <a:schemeClr val="tx1"/>
                </a:solidFill>
              </a:rPr>
              <a:t>, z</a:t>
            </a:r>
            <a:r>
              <a:rPr lang="pl-PL" sz="2800" baseline="-25000" dirty="0" smtClean="0">
                <a:solidFill>
                  <a:schemeClr val="tx1"/>
                </a:solidFill>
              </a:rPr>
              <a:t>2</a:t>
            </a:r>
            <a:r>
              <a:rPr lang="pl-PL" sz="2800" dirty="0" smtClean="0">
                <a:solidFill>
                  <a:schemeClr val="tx1"/>
                </a:solidFill>
              </a:rPr>
              <a:t> = 0,1; 0,2; 0,3; 0,4; 0,5</a:t>
            </a:r>
          </a:p>
          <a:p>
            <a:r>
              <a:rPr lang="pl-PL" sz="2800" dirty="0" smtClean="0">
                <a:solidFill>
                  <a:schemeClr val="tx1"/>
                </a:solidFill>
              </a:rPr>
              <a:t>Kategoria I – zarezerwowana dla zakładów z „mocy prawa”</a:t>
            </a:r>
            <a:endParaRPr lang="pl-PL" sz="2800" dirty="0">
              <a:solidFill>
                <a:schemeClr val="tx1"/>
              </a:solidFill>
            </a:endParaRPr>
          </a:p>
          <a:p>
            <a:endParaRPr lang="pl-PL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84953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251520" y="1700808"/>
            <a:ext cx="8640960" cy="4536504"/>
          </a:xfrm>
        </p:spPr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Symulacja 4 (Wiesław Steinke)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K </a:t>
            </a:r>
            <a:r>
              <a:rPr lang="pl-PL" dirty="0">
                <a:solidFill>
                  <a:schemeClr val="tx1"/>
                </a:solidFill>
              </a:rPr>
              <a:t>= n</a:t>
            </a:r>
            <a:r>
              <a:rPr lang="pl-PL" baseline="-25000" dirty="0">
                <a:solidFill>
                  <a:schemeClr val="tx1"/>
                </a:solidFill>
              </a:rPr>
              <a:t>i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t-BR" dirty="0">
                <a:solidFill>
                  <a:schemeClr val="tx1"/>
                </a:solidFill>
              </a:rPr>
              <a:t>×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>
                <a:solidFill>
                  <a:schemeClr val="tx1"/>
                </a:solidFill>
              </a:rPr>
              <a:t>(∑</a:t>
            </a:r>
            <a:r>
              <a:rPr lang="pl-PL" dirty="0" err="1">
                <a:solidFill>
                  <a:schemeClr val="tx1"/>
                </a:solidFill>
              </a:rPr>
              <a:t>w</a:t>
            </a:r>
            <a:r>
              <a:rPr lang="pl-PL" baseline="-25000" dirty="0" err="1">
                <a:solidFill>
                  <a:schemeClr val="tx1"/>
                </a:solidFill>
              </a:rPr>
              <a:t>i</a:t>
            </a:r>
            <a:r>
              <a:rPr lang="pl-PL" dirty="0">
                <a:solidFill>
                  <a:schemeClr val="tx1"/>
                </a:solidFill>
              </a:rPr>
              <a:t>  + ∑s</a:t>
            </a:r>
            <a:r>
              <a:rPr lang="pl-PL" baseline="-25000" dirty="0">
                <a:solidFill>
                  <a:schemeClr val="tx1"/>
                </a:solidFill>
              </a:rPr>
              <a:t>i</a:t>
            </a:r>
            <a:r>
              <a:rPr lang="pl-PL" dirty="0">
                <a:solidFill>
                  <a:schemeClr val="tx1"/>
                </a:solidFill>
              </a:rPr>
              <a:t>  + ∑</a:t>
            </a:r>
            <a:r>
              <a:rPr lang="pl-PL" dirty="0" err="1">
                <a:solidFill>
                  <a:schemeClr val="tx1"/>
                </a:solidFill>
              </a:rPr>
              <a:t>z</a:t>
            </a:r>
            <a:r>
              <a:rPr lang="pl-PL" baseline="-25000" dirty="0" err="1">
                <a:solidFill>
                  <a:schemeClr val="tx1"/>
                </a:solidFill>
              </a:rPr>
              <a:t>i</a:t>
            </a:r>
            <a:r>
              <a:rPr lang="pl-PL" dirty="0">
                <a:solidFill>
                  <a:schemeClr val="tx1"/>
                </a:solidFill>
              </a:rPr>
              <a:t>  + r</a:t>
            </a:r>
            <a:r>
              <a:rPr lang="pl-PL" dirty="0" smtClean="0">
                <a:solidFill>
                  <a:schemeClr val="tx1"/>
                </a:solidFill>
              </a:rPr>
              <a:t>)</a:t>
            </a:r>
          </a:p>
          <a:p>
            <a:r>
              <a:rPr lang="pl-PL" sz="2800" dirty="0" smtClean="0">
                <a:solidFill>
                  <a:schemeClr val="tx1"/>
                </a:solidFill>
              </a:rPr>
              <a:t>Wagi: r: 50, 30, 20, 10, 0</a:t>
            </a:r>
          </a:p>
          <a:p>
            <a:r>
              <a:rPr lang="pl-PL" sz="2800" dirty="0" smtClean="0">
                <a:solidFill>
                  <a:schemeClr val="tx1"/>
                </a:solidFill>
              </a:rPr>
              <a:t>Formuła zbliżona do symulacji 2</a:t>
            </a:r>
          </a:p>
          <a:p>
            <a:endParaRPr lang="pl-PL" sz="1400" dirty="0" smtClean="0">
              <a:solidFill>
                <a:schemeClr val="tx1"/>
              </a:solidFill>
            </a:endParaRPr>
          </a:p>
          <a:p>
            <a:r>
              <a:rPr lang="pl-PL" dirty="0" smtClean="0">
                <a:solidFill>
                  <a:schemeClr val="tx1"/>
                </a:solidFill>
              </a:rPr>
              <a:t>Na ogół kategorie zakładów wypadają niżej niż dotychczasowe kategorie – zastosowanie kryteriów podanych przez Ł. Kuczmierczyka lepiej różnicuje kategorie zakładów, silny wpływ naruszeń na wynik</a:t>
            </a:r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1279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251520" y="1700808"/>
            <a:ext cx="8640960" cy="4536504"/>
          </a:xfrm>
        </p:spPr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Symulacja 5 (Wiesław Steinke)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K </a:t>
            </a:r>
            <a:r>
              <a:rPr lang="pl-PL" dirty="0">
                <a:solidFill>
                  <a:schemeClr val="tx1"/>
                </a:solidFill>
              </a:rPr>
              <a:t>= ∑ (n</a:t>
            </a:r>
            <a:r>
              <a:rPr lang="pl-PL" baseline="-25000" dirty="0">
                <a:solidFill>
                  <a:schemeClr val="tx1"/>
                </a:solidFill>
              </a:rPr>
              <a:t>i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t-BR" dirty="0">
                <a:solidFill>
                  <a:schemeClr val="tx1"/>
                </a:solidFill>
              </a:rPr>
              <a:t>×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>
                <a:solidFill>
                  <a:schemeClr val="tx1"/>
                </a:solidFill>
              </a:rPr>
              <a:t>s</a:t>
            </a:r>
            <a:r>
              <a:rPr lang="pl-PL" baseline="-25000" dirty="0">
                <a:solidFill>
                  <a:schemeClr val="tx1"/>
                </a:solidFill>
              </a:rPr>
              <a:t>i</a:t>
            </a:r>
            <a:r>
              <a:rPr lang="pl-PL" dirty="0">
                <a:solidFill>
                  <a:schemeClr val="tx1"/>
                </a:solidFill>
              </a:rPr>
              <a:t>) + (∑</a:t>
            </a:r>
            <a:r>
              <a:rPr lang="pl-PL" dirty="0" err="1">
                <a:solidFill>
                  <a:schemeClr val="tx1"/>
                </a:solidFill>
              </a:rPr>
              <a:t>w</a:t>
            </a:r>
            <a:r>
              <a:rPr lang="pl-PL" baseline="-25000" dirty="0" err="1">
                <a:solidFill>
                  <a:schemeClr val="tx1"/>
                </a:solidFill>
              </a:rPr>
              <a:t>i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smtClean="0">
                <a:solidFill>
                  <a:schemeClr val="tx1"/>
                </a:solidFill>
              </a:rPr>
              <a:t>+ </a:t>
            </a:r>
            <a:r>
              <a:rPr lang="pl-PL" dirty="0">
                <a:solidFill>
                  <a:schemeClr val="tx1"/>
                </a:solidFill>
              </a:rPr>
              <a:t>o </a:t>
            </a:r>
            <a:r>
              <a:rPr lang="pl-PL" dirty="0" smtClean="0">
                <a:solidFill>
                  <a:schemeClr val="tx1"/>
                </a:solidFill>
              </a:rPr>
              <a:t>+ </a:t>
            </a:r>
            <a:r>
              <a:rPr lang="pl-PL" dirty="0">
                <a:solidFill>
                  <a:schemeClr val="tx1"/>
                </a:solidFill>
              </a:rPr>
              <a:t>∑</a:t>
            </a:r>
            <a:r>
              <a:rPr lang="pl-PL" dirty="0" err="1">
                <a:solidFill>
                  <a:schemeClr val="tx1"/>
                </a:solidFill>
              </a:rPr>
              <a:t>z</a:t>
            </a:r>
            <a:r>
              <a:rPr lang="pl-PL" baseline="-25000" dirty="0" err="1">
                <a:solidFill>
                  <a:schemeClr val="tx1"/>
                </a:solidFill>
              </a:rPr>
              <a:t>i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smtClean="0">
                <a:solidFill>
                  <a:schemeClr val="tx1"/>
                </a:solidFill>
              </a:rPr>
              <a:t>+ </a:t>
            </a:r>
            <a:r>
              <a:rPr lang="pl-PL" dirty="0">
                <a:solidFill>
                  <a:schemeClr val="tx1"/>
                </a:solidFill>
              </a:rPr>
              <a:t>r</a:t>
            </a:r>
            <a:r>
              <a:rPr lang="pl-PL" dirty="0" smtClean="0">
                <a:solidFill>
                  <a:schemeClr val="tx1"/>
                </a:solidFill>
              </a:rPr>
              <a:t>)</a:t>
            </a:r>
          </a:p>
          <a:p>
            <a:endParaRPr lang="pl-PL" sz="2800" dirty="0" smtClean="0">
              <a:solidFill>
                <a:schemeClr val="tx1"/>
              </a:solidFill>
            </a:endParaRPr>
          </a:p>
          <a:p>
            <a:r>
              <a:rPr lang="pl-PL" sz="2800" dirty="0" smtClean="0">
                <a:solidFill>
                  <a:schemeClr val="tx1"/>
                </a:solidFill>
              </a:rPr>
              <a:t>o – rodzaj przedsięwzięcia (dawne s</a:t>
            </a:r>
            <a:r>
              <a:rPr lang="pl-PL" sz="2800" baseline="-25000" dirty="0" smtClean="0">
                <a:solidFill>
                  <a:schemeClr val="tx1"/>
                </a:solidFill>
              </a:rPr>
              <a:t>1</a:t>
            </a:r>
            <a:r>
              <a:rPr lang="pl-PL" sz="2800" dirty="0" smtClean="0">
                <a:solidFill>
                  <a:schemeClr val="tx1"/>
                </a:solidFill>
              </a:rPr>
              <a:t>), dotychczasowe s</a:t>
            </a:r>
            <a:r>
              <a:rPr lang="pl-PL" sz="2800" baseline="-25000" dirty="0" smtClean="0">
                <a:solidFill>
                  <a:schemeClr val="tx1"/>
                </a:solidFill>
              </a:rPr>
              <a:t>2</a:t>
            </a:r>
            <a:r>
              <a:rPr lang="pl-PL" sz="2800" dirty="0" smtClean="0">
                <a:solidFill>
                  <a:schemeClr val="tx1"/>
                </a:solidFill>
              </a:rPr>
              <a:t> staje się s</a:t>
            </a:r>
            <a:r>
              <a:rPr lang="pl-PL" sz="2800" baseline="-25000" dirty="0" smtClean="0">
                <a:solidFill>
                  <a:schemeClr val="tx1"/>
                </a:solidFill>
              </a:rPr>
              <a:t>1</a:t>
            </a:r>
            <a:r>
              <a:rPr lang="pl-PL" sz="2800" dirty="0" smtClean="0">
                <a:solidFill>
                  <a:schemeClr val="tx1"/>
                </a:solidFill>
              </a:rPr>
              <a:t>, s</a:t>
            </a:r>
            <a:r>
              <a:rPr lang="pl-PL" sz="2800" baseline="-25000" dirty="0" smtClean="0">
                <a:solidFill>
                  <a:schemeClr val="tx1"/>
                </a:solidFill>
              </a:rPr>
              <a:t>3</a:t>
            </a:r>
            <a:r>
              <a:rPr lang="pl-PL" sz="2800" dirty="0" smtClean="0">
                <a:solidFill>
                  <a:schemeClr val="tx1"/>
                </a:solidFill>
              </a:rPr>
              <a:t> staje się s</a:t>
            </a:r>
            <a:r>
              <a:rPr lang="pl-PL" sz="2800" baseline="-25000" dirty="0" smtClean="0">
                <a:solidFill>
                  <a:schemeClr val="tx1"/>
                </a:solidFill>
              </a:rPr>
              <a:t>2</a:t>
            </a:r>
            <a:r>
              <a:rPr lang="pl-PL" sz="2800" dirty="0" smtClean="0">
                <a:solidFill>
                  <a:schemeClr val="tx1"/>
                </a:solidFill>
              </a:rPr>
              <a:t> itd.</a:t>
            </a:r>
          </a:p>
          <a:p>
            <a:r>
              <a:rPr lang="pl-PL" sz="2800" dirty="0" smtClean="0">
                <a:solidFill>
                  <a:schemeClr val="tx1"/>
                </a:solidFill>
              </a:rPr>
              <a:t>propozycja dodania nowego s5 - PEM</a:t>
            </a:r>
          </a:p>
          <a:p>
            <a:r>
              <a:rPr lang="pl-PL" sz="2800" dirty="0" smtClean="0">
                <a:solidFill>
                  <a:schemeClr val="tx1"/>
                </a:solidFill>
              </a:rPr>
              <a:t>Wagi dla r: 20, 10, 5, 3, 0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Silny wpływ naruszeń na wynik współczynnika „k”</a:t>
            </a:r>
          </a:p>
          <a:p>
            <a:r>
              <a:rPr lang="pl-PL" sz="2400" dirty="0" smtClean="0">
                <a:solidFill>
                  <a:schemeClr val="tx1"/>
                </a:solidFill>
              </a:rPr>
              <a:t>Z uwagi na wprowadzenie si – nie da się wykorzystać dotychczasowej analizy wielokryterialnej</a:t>
            </a:r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93305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251520" y="1700808"/>
            <a:ext cx="8640960" cy="4536504"/>
          </a:xfrm>
        </p:spPr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Symulacja 6 (Marek </a:t>
            </a:r>
            <a:r>
              <a:rPr lang="pl-PL" dirty="0" err="1" smtClean="0">
                <a:solidFill>
                  <a:schemeClr val="tx1"/>
                </a:solidFill>
              </a:rPr>
              <a:t>Nowotczyński</a:t>
            </a:r>
            <a:r>
              <a:rPr lang="pl-PL" dirty="0" smtClean="0">
                <a:solidFill>
                  <a:schemeClr val="tx1"/>
                </a:solidFill>
              </a:rPr>
              <a:t>)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k </a:t>
            </a:r>
            <a:r>
              <a:rPr lang="pt-BR" dirty="0">
                <a:solidFill>
                  <a:schemeClr val="tx1"/>
                </a:solidFill>
              </a:rPr>
              <a:t>= r ×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>
                <a:solidFill>
                  <a:schemeClr val="tx1"/>
                </a:solidFill>
              </a:rPr>
              <a:t>(∑w</a:t>
            </a:r>
            <a:r>
              <a:rPr lang="pt-BR" baseline="-25000" dirty="0">
                <a:solidFill>
                  <a:schemeClr val="tx1"/>
                </a:solidFill>
              </a:rPr>
              <a:t>1-3</a:t>
            </a:r>
            <a:r>
              <a:rPr lang="pt-BR" dirty="0">
                <a:solidFill>
                  <a:schemeClr val="tx1"/>
                </a:solidFill>
              </a:rPr>
              <a:t> + ∑</a:t>
            </a:r>
            <a:r>
              <a:rPr lang="pt-BR" dirty="0" smtClean="0">
                <a:solidFill>
                  <a:schemeClr val="tx1"/>
                </a:solidFill>
              </a:rPr>
              <a:t>s</a:t>
            </a:r>
            <a:r>
              <a:rPr lang="pt-BR" baseline="-25000" dirty="0" smtClean="0">
                <a:solidFill>
                  <a:schemeClr val="tx1"/>
                </a:solidFill>
              </a:rPr>
              <a:t>1-</a:t>
            </a:r>
            <a:r>
              <a:rPr lang="pl-PL" baseline="-25000" dirty="0" smtClean="0">
                <a:solidFill>
                  <a:schemeClr val="tx1"/>
                </a:solidFill>
              </a:rPr>
              <a:t>6</a:t>
            </a:r>
            <a:r>
              <a:rPr lang="pt-BR" baseline="-25000" dirty="0" smtClean="0">
                <a:solidFill>
                  <a:schemeClr val="tx1"/>
                </a:solidFill>
              </a:rPr>
              <a:t> </a:t>
            </a:r>
            <a:r>
              <a:rPr lang="pt-BR" dirty="0">
                <a:solidFill>
                  <a:schemeClr val="tx1"/>
                </a:solidFill>
              </a:rPr>
              <a:t>+ ∑z</a:t>
            </a:r>
            <a:r>
              <a:rPr lang="pt-BR" baseline="-25000" dirty="0">
                <a:solidFill>
                  <a:schemeClr val="tx1"/>
                </a:solidFill>
              </a:rPr>
              <a:t>1-3</a:t>
            </a:r>
            <a:r>
              <a:rPr lang="pt-BR" dirty="0" smtClean="0">
                <a:solidFill>
                  <a:schemeClr val="tx1"/>
                </a:solidFill>
              </a:rPr>
              <a:t>)</a:t>
            </a:r>
            <a:endParaRPr lang="pl-PL" dirty="0" smtClean="0">
              <a:solidFill>
                <a:schemeClr val="tx1"/>
              </a:solidFill>
            </a:endParaRPr>
          </a:p>
          <a:p>
            <a:endParaRPr lang="pl-PL" sz="2800" dirty="0" smtClean="0">
              <a:solidFill>
                <a:schemeClr val="tx1"/>
              </a:solidFill>
            </a:endParaRPr>
          </a:p>
          <a:p>
            <a:r>
              <a:rPr lang="pl-PL" sz="2800" dirty="0" smtClean="0">
                <a:solidFill>
                  <a:schemeClr val="tx1"/>
                </a:solidFill>
              </a:rPr>
              <a:t>Uwzględniono dodatkowy komponent (pobór wody), przedefiniowano kryteria dla odpadów</a:t>
            </a:r>
          </a:p>
          <a:p>
            <a:r>
              <a:rPr lang="pl-PL" sz="2800" dirty="0" smtClean="0">
                <a:solidFill>
                  <a:schemeClr val="tx1"/>
                </a:solidFill>
              </a:rPr>
              <a:t>Wagi dla r: 1,5; 1,4; 1,3; 1,2; 1,0</a:t>
            </a:r>
          </a:p>
          <a:p>
            <a:r>
              <a:rPr lang="pl-PL" sz="2800" dirty="0" smtClean="0">
                <a:solidFill>
                  <a:schemeClr val="tx1"/>
                </a:solidFill>
              </a:rPr>
              <a:t>z: 10, 8, 6, 4, 1</a:t>
            </a:r>
          </a:p>
          <a:p>
            <a:r>
              <a:rPr lang="pl-PL" sz="2800" dirty="0" smtClean="0">
                <a:solidFill>
                  <a:schemeClr val="tx1"/>
                </a:solidFill>
              </a:rPr>
              <a:t>Z uwagi na wprowadzenie wskaźnika dot. poboru wody – nie da się wykorzystać dotychczasowej analizy</a:t>
            </a:r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7041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251520" y="1700808"/>
            <a:ext cx="8640960" cy="4536504"/>
          </a:xfrm>
        </p:spPr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Symulacja 7 (Maria Siwiak)</a:t>
            </a:r>
          </a:p>
          <a:p>
            <a:r>
              <a:rPr lang="pl-PL" dirty="0" smtClean="0">
                <a:solidFill>
                  <a:schemeClr val="tx1"/>
                </a:solidFill>
              </a:rPr>
              <a:t>Symulacja 8 (Grzegorz Rusinek)</a:t>
            </a:r>
          </a:p>
          <a:p>
            <a:endParaRPr lang="pl-PL" dirty="0" smtClean="0">
              <a:solidFill>
                <a:schemeClr val="tx1"/>
              </a:solidFill>
            </a:endParaRPr>
          </a:p>
          <a:p>
            <a:r>
              <a:rPr lang="pt-BR" dirty="0">
                <a:solidFill>
                  <a:schemeClr val="tx1"/>
                </a:solidFill>
              </a:rPr>
              <a:t>k = ∑r</a:t>
            </a:r>
            <a:r>
              <a:rPr lang="pt-BR" baseline="-25000" dirty="0">
                <a:solidFill>
                  <a:schemeClr val="tx1"/>
                </a:solidFill>
              </a:rPr>
              <a:t>1-2</a:t>
            </a:r>
            <a:r>
              <a:rPr lang="pt-BR" dirty="0">
                <a:solidFill>
                  <a:schemeClr val="tx1"/>
                </a:solidFill>
              </a:rPr>
              <a:t> +∑w</a:t>
            </a:r>
            <a:r>
              <a:rPr lang="pt-BR" baseline="-25000" dirty="0">
                <a:solidFill>
                  <a:schemeClr val="tx1"/>
                </a:solidFill>
              </a:rPr>
              <a:t>1-3</a:t>
            </a:r>
            <a:r>
              <a:rPr lang="pt-BR" dirty="0">
                <a:solidFill>
                  <a:schemeClr val="tx1"/>
                </a:solidFill>
              </a:rPr>
              <a:t> + ∑s</a:t>
            </a:r>
            <a:r>
              <a:rPr lang="pt-BR" baseline="-25000" dirty="0">
                <a:solidFill>
                  <a:schemeClr val="tx1"/>
                </a:solidFill>
              </a:rPr>
              <a:t>1-5</a:t>
            </a:r>
            <a:r>
              <a:rPr lang="pt-BR" dirty="0">
                <a:solidFill>
                  <a:schemeClr val="tx1"/>
                </a:solidFill>
              </a:rPr>
              <a:t> + ∑</a:t>
            </a:r>
            <a:r>
              <a:rPr lang="pt-BR" dirty="0" smtClean="0">
                <a:solidFill>
                  <a:schemeClr val="tx1"/>
                </a:solidFill>
              </a:rPr>
              <a:t>z</a:t>
            </a:r>
            <a:r>
              <a:rPr lang="pt-BR" baseline="-25000" dirty="0" smtClean="0">
                <a:solidFill>
                  <a:schemeClr val="tx1"/>
                </a:solidFill>
              </a:rPr>
              <a:t>1-3</a:t>
            </a:r>
            <a:endParaRPr lang="pl-PL" baseline="-25000" dirty="0" smtClean="0">
              <a:solidFill>
                <a:schemeClr val="tx1"/>
              </a:solidFill>
            </a:endParaRPr>
          </a:p>
          <a:p>
            <a:endParaRPr lang="pl-PL" sz="2800" dirty="0" smtClean="0">
              <a:solidFill>
                <a:schemeClr val="tx1"/>
              </a:solidFill>
            </a:endParaRPr>
          </a:p>
          <a:p>
            <a:r>
              <a:rPr lang="pl-PL" sz="2800" dirty="0" smtClean="0">
                <a:solidFill>
                  <a:schemeClr val="tx1"/>
                </a:solidFill>
              </a:rPr>
              <a:t>Wprowadzono nowy wskaźnik: r</a:t>
            </a:r>
            <a:r>
              <a:rPr lang="pl-PL" sz="2800" baseline="-25000" dirty="0" smtClean="0">
                <a:solidFill>
                  <a:schemeClr val="tx1"/>
                </a:solidFill>
              </a:rPr>
              <a:t>2</a:t>
            </a:r>
            <a:r>
              <a:rPr lang="pl-PL" sz="2800" dirty="0" smtClean="0">
                <a:solidFill>
                  <a:schemeClr val="tx1"/>
                </a:solidFill>
              </a:rPr>
              <a:t>, drobne różnice między symulacją 7 i 8 dot. wagi dla r</a:t>
            </a:r>
            <a:r>
              <a:rPr lang="pl-PL" sz="2800" baseline="-25000" dirty="0" smtClean="0">
                <a:solidFill>
                  <a:schemeClr val="tx1"/>
                </a:solidFill>
              </a:rPr>
              <a:t>1</a:t>
            </a:r>
            <a:r>
              <a:rPr lang="pl-PL" sz="2800" dirty="0" smtClean="0">
                <a:solidFill>
                  <a:schemeClr val="tx1"/>
                </a:solidFill>
              </a:rPr>
              <a:t> (dawne r)</a:t>
            </a:r>
          </a:p>
          <a:p>
            <a:r>
              <a:rPr lang="pl-PL" sz="2800" dirty="0" smtClean="0">
                <a:solidFill>
                  <a:schemeClr val="tx1"/>
                </a:solidFill>
              </a:rPr>
              <a:t>Przedefiniowano parametry wskaźników: w, s, z</a:t>
            </a:r>
          </a:p>
          <a:p>
            <a:r>
              <a:rPr lang="pl-PL" sz="2400" dirty="0" smtClean="0">
                <a:solidFill>
                  <a:schemeClr val="tx1"/>
                </a:solidFill>
              </a:rPr>
              <a:t>Nie da się wykorzystać dotychczasowej analizy wielokryterialnej</a:t>
            </a:r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79545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251520" y="1700808"/>
            <a:ext cx="8640960" cy="4536504"/>
          </a:xfrm>
        </p:spPr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Symulacja 9 (Adam Nadolski)</a:t>
            </a:r>
          </a:p>
          <a:p>
            <a:endParaRPr lang="pl-PL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K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=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r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× (w+n×s+z</a:t>
            </a:r>
            <a:r>
              <a:rPr lang="pt-BR" baseline="-25000" dirty="0" smtClean="0">
                <a:solidFill>
                  <a:schemeClr val="tx1"/>
                </a:solidFill>
              </a:rPr>
              <a:t>1</a:t>
            </a:r>
            <a:r>
              <a:rPr lang="pt-BR" dirty="0" smtClean="0">
                <a:solidFill>
                  <a:schemeClr val="tx1"/>
                </a:solidFill>
              </a:rPr>
              <a:t>)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×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SZŚ</a:t>
            </a:r>
            <a:endParaRPr lang="pl-PL" dirty="0" smtClean="0">
              <a:solidFill>
                <a:schemeClr val="tx1"/>
              </a:solidFill>
            </a:endParaRPr>
          </a:p>
          <a:p>
            <a:endParaRPr lang="pl-PL" sz="2800" dirty="0" smtClean="0">
              <a:solidFill>
                <a:schemeClr val="tx1"/>
              </a:solidFill>
            </a:endParaRPr>
          </a:p>
          <a:p>
            <a:r>
              <a:rPr lang="pl-PL" sz="2800" dirty="0" smtClean="0">
                <a:solidFill>
                  <a:schemeClr val="tx1"/>
                </a:solidFill>
              </a:rPr>
              <a:t>Zrezygnowano ze wskaźników z</a:t>
            </a:r>
            <a:r>
              <a:rPr lang="pl-PL" sz="2800" baseline="-25000" dirty="0" smtClean="0">
                <a:solidFill>
                  <a:schemeClr val="tx1"/>
                </a:solidFill>
              </a:rPr>
              <a:t>2</a:t>
            </a:r>
            <a:r>
              <a:rPr lang="pl-PL" sz="2800" dirty="0" smtClean="0">
                <a:solidFill>
                  <a:schemeClr val="tx1"/>
                </a:solidFill>
              </a:rPr>
              <a:t> i z</a:t>
            </a:r>
            <a:r>
              <a:rPr lang="pl-PL" sz="2800" baseline="-25000" dirty="0" smtClean="0">
                <a:solidFill>
                  <a:schemeClr val="tx1"/>
                </a:solidFill>
              </a:rPr>
              <a:t>3</a:t>
            </a:r>
            <a:r>
              <a:rPr lang="pl-PL" sz="2800" dirty="0" smtClean="0">
                <a:solidFill>
                  <a:schemeClr val="tx1"/>
                </a:solidFill>
              </a:rPr>
              <a:t>, gdyż zastąpiły je wskaźniki: n oraz SZŚ</a:t>
            </a:r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25681337"/>
      </p:ext>
    </p:extLst>
  </p:cSld>
  <p:clrMapOvr>
    <a:masterClrMapping/>
  </p:clrMapOvr>
</p:sld>
</file>

<file path=ppt/theme/theme1.xml><?xml version="1.0" encoding="utf-8"?>
<a:theme xmlns:a="http://schemas.openxmlformats.org/drawingml/2006/main" name="szablonABab">
  <a:themeElements>
    <a:clrScheme name="Niestandardowy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5B3D7"/>
      </a:accent1>
      <a:accent2>
        <a:srgbClr val="C0504D"/>
      </a:accent2>
      <a:accent3>
        <a:srgbClr val="9BBB59"/>
      </a:accent3>
      <a:accent4>
        <a:srgbClr val="8064A2"/>
      </a:accent4>
      <a:accent5>
        <a:srgbClr val="8DB3E2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691</TotalTime>
  <Words>791</Words>
  <Application>Microsoft Office PowerPoint</Application>
  <PresentationFormat>Pokaz na ekranie (4:3)</PresentationFormat>
  <Paragraphs>98</Paragraphs>
  <Slides>13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szablonABab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a.bronisz</dc:creator>
  <cp:lastModifiedBy>user</cp:lastModifiedBy>
  <cp:revision>52</cp:revision>
  <dcterms:created xsi:type="dcterms:W3CDTF">2013-06-04T07:25:46Z</dcterms:created>
  <dcterms:modified xsi:type="dcterms:W3CDTF">2014-03-05T18:59:23Z</dcterms:modified>
</cp:coreProperties>
</file>