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sldIdLst>
    <p:sldId id="264" r:id="rId2"/>
    <p:sldId id="266" r:id="rId3"/>
    <p:sldId id="267" r:id="rId4"/>
    <p:sldId id="268" r:id="rId5"/>
    <p:sldId id="270" r:id="rId6"/>
    <p:sldId id="271" r:id="rId7"/>
    <p:sldId id="269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5" r:id="rId18"/>
    <p:sldId id="281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80" autoAdjust="0"/>
  </p:normalViewPr>
  <p:slideViewPr>
    <p:cSldViewPr>
      <p:cViewPr>
        <p:scale>
          <a:sx n="113" d="100"/>
          <a:sy n="113" d="100"/>
        </p:scale>
        <p:origin x="-150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E282-E051-4378-87E1-37E913664680}" type="datetimeFigureOut">
              <a:rPr lang="pl-PL" smtClean="0"/>
              <a:pPr/>
              <a:t>2013-11-05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55814-8D09-47C5-9F78-60E779F858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33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55814-8D09-47C5-9F78-60E779F858B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309660-09CF-43F7-99DD-9A062C7D1F6B}" type="datetime1">
              <a:rPr lang="pl-PL" smtClean="0"/>
              <a:pPr/>
              <a:t>2013-11-05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11 czerwca 2013 r.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01A7D6-C70B-408F-BDBD-2AE5A83EBB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/>
        </p:nvSpPr>
        <p:spPr>
          <a:xfrm>
            <a:off x="107504" y="188640"/>
            <a:ext cx="6264696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Monitoring efektów realizacji Projektu PL0100 „Wzrost efektywności działalności Inspekcji Ochrony Środowiska, na podstawie doświadczeń norweskich”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424936" cy="5112568"/>
          </a:xfrm>
        </p:spPr>
        <p:txBody>
          <a:bodyPr/>
          <a:lstStyle/>
          <a:p>
            <a:pPr marL="457200" lvl="0" indent="-457200"/>
            <a:endParaRPr lang="pl-PL" sz="3600" b="1" dirty="0" smtClean="0">
              <a:solidFill>
                <a:schemeClr val="tx1"/>
              </a:solidFill>
            </a:endParaRPr>
          </a:p>
          <a:p>
            <a:pPr marL="457200" lvl="0" indent="-457200"/>
            <a:endParaRPr lang="pl-PL" sz="3600" b="1" dirty="0" smtClean="0">
              <a:solidFill>
                <a:schemeClr val="tx1"/>
              </a:solidFill>
            </a:endParaRPr>
          </a:p>
          <a:p>
            <a:pPr marL="457200" lvl="0" indent="-457200"/>
            <a:r>
              <a:rPr lang="pl-PL" sz="3600" b="1" dirty="0" smtClean="0">
                <a:solidFill>
                  <a:schemeClr val="tx1"/>
                </a:solidFill>
              </a:rPr>
              <a:t>Przegląd zasad wykonywania kontroli </a:t>
            </a:r>
          </a:p>
          <a:p>
            <a:pPr marL="457200" lvl="0" indent="-457200"/>
            <a:r>
              <a:rPr lang="pl-PL" sz="3600" b="1" dirty="0" smtClean="0">
                <a:solidFill>
                  <a:schemeClr val="tx1"/>
                </a:solidFill>
              </a:rPr>
              <a:t>w ramach cykli kontrolnych </a:t>
            </a:r>
          </a:p>
          <a:p>
            <a:pPr marL="457200" lvl="0" indent="-457200" algn="l"/>
            <a:endParaRPr lang="pl-PL" sz="28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pl-PL" sz="2800" dirty="0" smtClean="0">
              <a:solidFill>
                <a:schemeClr val="tx1"/>
              </a:solidFill>
            </a:endParaRPr>
          </a:p>
          <a:p>
            <a:pPr marL="457200" lvl="0" indent="-457200" algn="l"/>
            <a:r>
              <a:rPr lang="pl-PL" sz="2800" dirty="0" smtClean="0">
                <a:solidFill>
                  <a:schemeClr val="tx1"/>
                </a:solidFill>
              </a:rPr>
              <a:t>Marta </a:t>
            </a:r>
            <a:r>
              <a:rPr lang="pl-PL" sz="2800" dirty="0" err="1" smtClean="0">
                <a:solidFill>
                  <a:schemeClr val="tx1"/>
                </a:solidFill>
              </a:rPr>
              <a:t>Wojtaczka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457200" lvl="0" indent="-457200" algn="l"/>
            <a:r>
              <a:rPr lang="pl-PL" sz="2800" dirty="0" smtClean="0">
                <a:solidFill>
                  <a:schemeClr val="tx1"/>
                </a:solidFill>
              </a:rPr>
              <a:t>Wydział Inspekcji </a:t>
            </a:r>
          </a:p>
          <a:p>
            <a:pPr marL="457200" lvl="0" indent="-457200" algn="l"/>
            <a:r>
              <a:rPr lang="pl-PL" sz="2800" dirty="0" smtClean="0">
                <a:solidFill>
                  <a:schemeClr val="tx1"/>
                </a:solidFill>
              </a:rPr>
              <a:t>WIOŚ w Warszawie</a:t>
            </a:r>
            <a:endParaRPr lang="pl-PL" sz="2800" b="1" u="sng" dirty="0" smtClean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31976" cy="365125"/>
          </a:xfrm>
        </p:spPr>
        <p:txBody>
          <a:bodyPr/>
          <a:lstStyle/>
          <a:p>
            <a:r>
              <a:rPr lang="pl-PL" dirty="0" smtClean="0"/>
              <a:t>Ołtarzew - 6  listopada 2013 r.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12968" cy="5112568"/>
          </a:xfrm>
        </p:spPr>
        <p:txBody>
          <a:bodyPr/>
          <a:lstStyle/>
          <a:p>
            <a:r>
              <a:rPr lang="pl-PL" sz="2800" dirty="0" smtClean="0">
                <a:solidFill>
                  <a:srgbClr val="00B050"/>
                </a:solidFill>
              </a:rPr>
              <a:t>ELEMENT POSIŁKOWY</a:t>
            </a:r>
          </a:p>
          <a:p>
            <a:pPr algn="just"/>
            <a:r>
              <a:rPr lang="pl-PL" sz="2400" dirty="0" smtClean="0">
                <a:solidFill>
                  <a:srgbClr val="0070C0"/>
                </a:solidFill>
              </a:rPr>
              <a:t>Zaleca </a:t>
            </a:r>
            <a:r>
              <a:rPr lang="pl-PL" sz="2400" dirty="0">
                <a:solidFill>
                  <a:srgbClr val="0070C0"/>
                </a:solidFill>
              </a:rPr>
              <a:t>się by inspektorzy </a:t>
            </a:r>
            <a:r>
              <a:rPr lang="pl-PL" sz="2400" dirty="0" smtClean="0">
                <a:solidFill>
                  <a:srgbClr val="0070C0"/>
                </a:solidFill>
              </a:rPr>
              <a:t>w </a:t>
            </a:r>
            <a:r>
              <a:rPr lang="pl-PL" sz="2400" dirty="0">
                <a:solidFill>
                  <a:srgbClr val="0070C0"/>
                </a:solidFill>
              </a:rPr>
              <a:t>trakcie realizacji cyklu kontrolnego </a:t>
            </a:r>
            <a:r>
              <a:rPr lang="pl-PL" sz="2400" dirty="0" smtClean="0">
                <a:solidFill>
                  <a:srgbClr val="0070C0"/>
                </a:solidFill>
              </a:rPr>
              <a:t>kontaktowali się z koordynatorem oraz wykorzystywali utworzone </a:t>
            </a:r>
            <a:br>
              <a:rPr lang="pl-PL" sz="2400" dirty="0" smtClean="0">
                <a:solidFill>
                  <a:srgbClr val="0070C0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w ramach Projektu PL0100 internetowe Forum wymiany doświadczeń inspektorów. W przypadku wątpliwości organizowane są spotkania inspektorów prowadzących kontrole w ramach cyklu, </a:t>
            </a:r>
            <a:br>
              <a:rPr lang="pl-PL" sz="2400" dirty="0" smtClean="0">
                <a:solidFill>
                  <a:srgbClr val="0070C0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w celu ujednolicenia podejścia do problematycznych zagadnień </a:t>
            </a:r>
            <a:br>
              <a:rPr lang="pl-PL" sz="2400" dirty="0" smtClean="0">
                <a:solidFill>
                  <a:srgbClr val="0070C0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w uzgodnieniu z GIOŚ.</a:t>
            </a:r>
          </a:p>
          <a:p>
            <a:pPr algn="just">
              <a:spcBef>
                <a:spcPts val="600"/>
              </a:spcBef>
            </a:pPr>
            <a:r>
              <a:rPr lang="pl-PL" sz="2400" dirty="0" smtClean="0">
                <a:solidFill>
                  <a:srgbClr val="00B050"/>
                </a:solidFill>
              </a:rPr>
              <a:t>Pozwala to na sprawniejsze rozwiązywanie problemów, które mogą wystąpić podczas kontroli. Forum może być wykorzystywane również do wymiany spostrzeżeń między inspektorami z różnych województw na temat konkretnych zagadnień objętych cyklem kontrolnym. </a:t>
            </a:r>
            <a:endParaRPr lang="pl-PL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96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5112568"/>
          </a:xfrm>
        </p:spPr>
        <p:txBody>
          <a:bodyPr/>
          <a:lstStyle/>
          <a:p>
            <a:r>
              <a:rPr lang="pl-PL" sz="2400" b="1" dirty="0" smtClean="0">
                <a:solidFill>
                  <a:srgbClr val="00B050"/>
                </a:solidFill>
              </a:rPr>
              <a:t>DZIAŁANIA POKONTROLNE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Zakres </a:t>
            </a:r>
            <a:r>
              <a:rPr lang="pl-PL" sz="2400" dirty="0">
                <a:solidFill>
                  <a:schemeClr val="tx1"/>
                </a:solidFill>
              </a:rPr>
              <a:t>stosowanych działań po kontrolach wykonanych w ramach cyklu kontrolnego jest taki sam jak dla innych </a:t>
            </a:r>
            <a:r>
              <a:rPr lang="pl-PL" sz="2400" dirty="0" smtClean="0">
                <a:solidFill>
                  <a:schemeClr val="tx1"/>
                </a:solidFill>
              </a:rPr>
              <a:t>kontroli m.in.:</a:t>
            </a:r>
            <a:endParaRPr lang="pl-PL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</a:rPr>
              <a:t>p</a:t>
            </a:r>
            <a:r>
              <a:rPr lang="pl-PL" sz="2400" dirty="0" smtClean="0">
                <a:solidFill>
                  <a:schemeClr val="tx1"/>
                </a:solidFill>
              </a:rPr>
              <a:t>ouczenie, grzywna w drodze mandatu karnego,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1"/>
                </a:solidFill>
              </a:rPr>
              <a:t>zarządzenie pokontrolne,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wystąpienie </a:t>
            </a:r>
            <a:r>
              <a:rPr lang="pl-PL" sz="2400" dirty="0">
                <a:solidFill>
                  <a:schemeClr val="tx1"/>
                </a:solidFill>
              </a:rPr>
              <a:t>do innego </a:t>
            </a:r>
            <a:r>
              <a:rPr lang="pl-PL" sz="2400" dirty="0" smtClean="0">
                <a:solidFill>
                  <a:schemeClr val="tx1"/>
                </a:solidFill>
              </a:rPr>
              <a:t>organu,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1"/>
                </a:solidFill>
              </a:rPr>
              <a:t>wszczęcie </a:t>
            </a:r>
            <a:r>
              <a:rPr lang="pl-PL" sz="2400" dirty="0">
                <a:solidFill>
                  <a:schemeClr val="tx1"/>
                </a:solidFill>
              </a:rPr>
              <a:t>postępowania administracyjnego w sprawie </a:t>
            </a:r>
            <a:r>
              <a:rPr lang="pl-PL" sz="2400" dirty="0" smtClean="0">
                <a:solidFill>
                  <a:schemeClr val="tx1"/>
                </a:solidFill>
              </a:rPr>
              <a:t>wymierzenia </a:t>
            </a:r>
            <a:r>
              <a:rPr lang="pl-PL" sz="2400" dirty="0">
                <a:solidFill>
                  <a:schemeClr val="tx1"/>
                </a:solidFill>
              </a:rPr>
              <a:t>kary pieniężnej lub wstrzymania działalności albo użytkowania </a:t>
            </a:r>
            <a:r>
              <a:rPr lang="pl-PL" sz="2400" dirty="0" smtClean="0">
                <a:solidFill>
                  <a:schemeClr val="tx1"/>
                </a:solidFill>
              </a:rPr>
              <a:t>instalacji,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1"/>
                </a:solidFill>
              </a:rPr>
              <a:t>zawiadomienie </a:t>
            </a:r>
            <a:r>
              <a:rPr lang="pl-PL" sz="2400" dirty="0">
                <a:solidFill>
                  <a:schemeClr val="tx1"/>
                </a:solidFill>
              </a:rPr>
              <a:t>organów ścigania o popełnieniu </a:t>
            </a:r>
            <a:r>
              <a:rPr lang="pl-PL" sz="2400" dirty="0" smtClean="0">
                <a:solidFill>
                  <a:schemeClr val="tx1"/>
                </a:solidFill>
              </a:rPr>
              <a:t>przestępstwa,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1"/>
                </a:solidFill>
              </a:rPr>
              <a:t>skierowanie </a:t>
            </a:r>
            <a:r>
              <a:rPr lang="pl-PL" sz="2400" dirty="0">
                <a:solidFill>
                  <a:schemeClr val="tx1"/>
                </a:solidFill>
              </a:rPr>
              <a:t>wniosku o ukaranie za wykroczenia do </a:t>
            </a:r>
            <a:r>
              <a:rPr lang="pl-PL" sz="2400" dirty="0" smtClean="0">
                <a:solidFill>
                  <a:schemeClr val="tx1"/>
                </a:solidFill>
              </a:rPr>
              <a:t>sądu,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1"/>
                </a:solidFill>
              </a:rPr>
              <a:t>zorganizowanie </a:t>
            </a:r>
            <a:r>
              <a:rPr lang="pl-PL" sz="2400" dirty="0">
                <a:solidFill>
                  <a:schemeClr val="tx1"/>
                </a:solidFill>
              </a:rPr>
              <a:t>narady </a:t>
            </a:r>
            <a:r>
              <a:rPr lang="pl-PL" sz="2400" dirty="0" smtClean="0">
                <a:solidFill>
                  <a:schemeClr val="tx1"/>
                </a:solidFill>
              </a:rPr>
              <a:t>pokontrolnej.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1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5256584"/>
          </a:xfrm>
        </p:spPr>
        <p:txBody>
          <a:bodyPr/>
          <a:lstStyle/>
          <a:p>
            <a:pPr algn="just"/>
            <a:r>
              <a:rPr lang="pl-PL" sz="2600" b="1" dirty="0">
                <a:solidFill>
                  <a:srgbClr val="00B050"/>
                </a:solidFill>
              </a:rPr>
              <a:t>Raport zbiorczy </a:t>
            </a:r>
            <a:r>
              <a:rPr lang="pl-PL" sz="2600" dirty="0">
                <a:solidFill>
                  <a:schemeClr val="tx1"/>
                </a:solidFill>
              </a:rPr>
              <a:t>powinien zawierać wszystkie informacje określone w W</a:t>
            </a:r>
            <a:r>
              <a:rPr lang="pl-PL" sz="2600" dirty="0" smtClean="0">
                <a:solidFill>
                  <a:schemeClr val="tx1"/>
                </a:solidFill>
              </a:rPr>
              <a:t>ytycznych do cyklu. </a:t>
            </a:r>
          </a:p>
          <a:p>
            <a:pPr algn="just"/>
            <a:r>
              <a:rPr lang="pl-PL" sz="2600" b="1" dirty="0" smtClean="0">
                <a:solidFill>
                  <a:srgbClr val="00B050"/>
                </a:solidFill>
              </a:rPr>
              <a:t>Ponadto: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</a:rPr>
              <a:t>z</a:t>
            </a:r>
            <a:r>
              <a:rPr lang="pl-PL" sz="2400" dirty="0" smtClean="0">
                <a:solidFill>
                  <a:srgbClr val="0070C0"/>
                </a:solidFill>
              </a:rPr>
              <a:t>alecane </a:t>
            </a:r>
            <a:r>
              <a:rPr lang="pl-PL" sz="2400" dirty="0">
                <a:solidFill>
                  <a:srgbClr val="0070C0"/>
                </a:solidFill>
              </a:rPr>
              <a:t>jest takie jego opracowanie, aby mógł stanowić materiał samodzielny do zaprezentowania na stronie internetowej </a:t>
            </a:r>
            <a:r>
              <a:rPr lang="pl-PL" sz="2400" dirty="0" err="1">
                <a:solidFill>
                  <a:srgbClr val="0070C0"/>
                </a:solidFill>
              </a:rPr>
              <a:t>wioś</a:t>
            </a:r>
            <a:r>
              <a:rPr lang="pl-PL" sz="2400" dirty="0">
                <a:solidFill>
                  <a:srgbClr val="0070C0"/>
                </a:solidFill>
              </a:rPr>
              <a:t>, jako raport </a:t>
            </a:r>
            <a:r>
              <a:rPr lang="pl-PL" sz="2400" dirty="0" smtClean="0">
                <a:solidFill>
                  <a:srgbClr val="0070C0"/>
                </a:solidFill>
              </a:rPr>
              <a:t>regionalny, </a:t>
            </a:r>
            <a:endParaRPr lang="pl-PL" sz="240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70C0"/>
                </a:solidFill>
              </a:rPr>
              <a:t>podanie </a:t>
            </a:r>
            <a:r>
              <a:rPr lang="pl-PL" sz="2400" dirty="0">
                <a:solidFill>
                  <a:srgbClr val="0070C0"/>
                </a:solidFill>
              </a:rPr>
              <a:t>w raporcie informacji o liczbie inspektorów zaangażowanych w realizację cyklu i czasie </a:t>
            </a:r>
            <a:r>
              <a:rPr lang="pl-PL" sz="2400" dirty="0" smtClean="0">
                <a:solidFill>
                  <a:srgbClr val="0070C0"/>
                </a:solidFill>
              </a:rPr>
              <a:t>poświęconym </a:t>
            </a:r>
            <a:r>
              <a:rPr lang="pl-PL" sz="2400" dirty="0">
                <a:solidFill>
                  <a:srgbClr val="0070C0"/>
                </a:solidFill>
              </a:rPr>
              <a:t>przez nich na wykonanie tego </a:t>
            </a:r>
            <a:r>
              <a:rPr lang="pl-PL" sz="2400" dirty="0" smtClean="0">
                <a:solidFill>
                  <a:srgbClr val="0070C0"/>
                </a:solidFill>
              </a:rPr>
              <a:t>zadania,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70C0"/>
                </a:solidFill>
              </a:rPr>
              <a:t>w </a:t>
            </a:r>
            <a:r>
              <a:rPr lang="pl-PL" sz="2400" dirty="0">
                <a:solidFill>
                  <a:srgbClr val="0070C0"/>
                </a:solidFill>
              </a:rPr>
              <a:t>podsumowaniu raportu powinny znaleźć się ogólne wnioski na poziomie województwa, sugestie zmian legislacyjnych oraz ewentualne wskazanie, czy jest potrzeba przeprowadzenia ponownego cyklu kontrolnego, a jeśli tak, to w jakim </a:t>
            </a:r>
            <a:r>
              <a:rPr lang="pl-PL" sz="2400" dirty="0" smtClean="0">
                <a:solidFill>
                  <a:srgbClr val="0070C0"/>
                </a:solidFill>
              </a:rPr>
              <a:t>terminie. 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5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4968552"/>
          </a:xfrm>
        </p:spPr>
        <p:txBody>
          <a:bodyPr/>
          <a:lstStyle/>
          <a:p>
            <a:pPr algn="just"/>
            <a:r>
              <a:rPr lang="pl-PL" sz="2300" dirty="0">
                <a:solidFill>
                  <a:srgbClr val="0070C0"/>
                </a:solidFill>
              </a:rPr>
              <a:t>Projekt raportu zbiorczego </a:t>
            </a:r>
            <a:r>
              <a:rPr lang="pl-PL" sz="2300" dirty="0" smtClean="0">
                <a:solidFill>
                  <a:srgbClr val="0070C0"/>
                </a:solidFill>
              </a:rPr>
              <a:t>powinno się </a:t>
            </a:r>
            <a:r>
              <a:rPr lang="pl-PL" sz="2300" dirty="0">
                <a:solidFill>
                  <a:srgbClr val="0070C0"/>
                </a:solidFill>
              </a:rPr>
              <a:t>przedłożyć wojewódzkiemu inspektorowi ochrony środowiska do zatwierdzenia co najmniej na dwa tygodnie przed wyznaczonym w </a:t>
            </a:r>
            <a:r>
              <a:rPr lang="pl-PL" sz="2300" dirty="0" smtClean="0">
                <a:solidFill>
                  <a:srgbClr val="0070C0"/>
                </a:solidFill>
              </a:rPr>
              <a:t>Wytycznych </a:t>
            </a:r>
            <a:r>
              <a:rPr lang="pl-PL" sz="2300" dirty="0">
                <a:solidFill>
                  <a:srgbClr val="0070C0"/>
                </a:solidFill>
              </a:rPr>
              <a:t>terminem przekazania go do Głównego Inspektoratu Ochrony Środowiska</a:t>
            </a:r>
            <a:r>
              <a:rPr lang="pl-PL" sz="2300" dirty="0" smtClean="0">
                <a:solidFill>
                  <a:srgbClr val="0070C0"/>
                </a:solidFill>
              </a:rPr>
              <a:t>. </a:t>
            </a:r>
            <a:br>
              <a:rPr lang="pl-PL" sz="2300" dirty="0" smtClean="0">
                <a:solidFill>
                  <a:srgbClr val="0070C0"/>
                </a:solidFill>
              </a:rPr>
            </a:br>
            <a:r>
              <a:rPr lang="pl-PL" sz="2300" dirty="0" smtClean="0">
                <a:solidFill>
                  <a:srgbClr val="00B050"/>
                </a:solidFill>
              </a:rPr>
              <a:t>Z doświadczeń wynika, że terminu przekazania projektu do uzgodnienia bardzo trudno jest dochować.</a:t>
            </a:r>
            <a:r>
              <a:rPr lang="pl-PL" sz="2300" dirty="0" smtClean="0">
                <a:solidFill>
                  <a:srgbClr val="0070C0"/>
                </a:solidFill>
              </a:rPr>
              <a:t> </a:t>
            </a:r>
            <a:r>
              <a:rPr lang="pl-PL" sz="2300" dirty="0" smtClean="0">
                <a:solidFill>
                  <a:srgbClr val="00B050"/>
                </a:solidFill>
              </a:rPr>
              <a:t>Co do zasady Raport zbiorczy powinien być podpisywany przez wojewódzkiego inspektora, bez względu na to, która delegatura przygotowała jego projekt.</a:t>
            </a:r>
            <a:endParaRPr lang="pl-PL" sz="2300" dirty="0">
              <a:solidFill>
                <a:srgbClr val="00B050"/>
              </a:solidFill>
            </a:endParaRPr>
          </a:p>
          <a:p>
            <a:endParaRPr lang="pl-PL" sz="2300" dirty="0">
              <a:solidFill>
                <a:schemeClr val="tx1"/>
              </a:solidFill>
            </a:endParaRPr>
          </a:p>
          <a:p>
            <a:r>
              <a:rPr lang="pl-PL" sz="2300" b="1" dirty="0">
                <a:solidFill>
                  <a:srgbClr val="002060"/>
                </a:solidFill>
              </a:rPr>
              <a:t>Raport zbiorczy po zatwierdzeniu przez wojewódzkiego inspektora ochrony środowiska zostaje przesłany do Głównego Inspektoratu Ochrony Środowiska. </a:t>
            </a:r>
          </a:p>
          <a:p>
            <a:endParaRPr lang="pl-PL" sz="23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05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752528"/>
          </a:xfrm>
        </p:spPr>
        <p:txBody>
          <a:bodyPr/>
          <a:lstStyle/>
          <a:p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aleca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się przekazać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raport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również do wojewody oraz do organów administracji samorządowej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w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województwie, co stanowić będzie wypełnienie zadania wynikającego z art. 8a ustawy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o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Inspekcji Ochrony Środowiska.</a:t>
            </a:r>
          </a:p>
          <a:p>
            <a:endParaRPr lang="pl-PL" sz="2800" dirty="0"/>
          </a:p>
          <a:p>
            <a:r>
              <a:rPr lang="pl-PL" sz="2800" dirty="0" smtClean="0">
                <a:solidFill>
                  <a:srgbClr val="0070C0"/>
                </a:solidFill>
              </a:rPr>
              <a:t>Dobrą praktyką jest zamieszczanie, w formie możliwej do udostępnienia (bez tzw. danych wrażliwych przedsiębiorstwa) komunikatu o zrealizowanym cyklu </a:t>
            </a:r>
            <a:br>
              <a:rPr lang="pl-PL" sz="2800" dirty="0" smtClean="0">
                <a:solidFill>
                  <a:srgbClr val="0070C0"/>
                </a:solidFill>
              </a:rPr>
            </a:br>
            <a:r>
              <a:rPr lang="pl-PL" sz="2800" dirty="0" smtClean="0">
                <a:solidFill>
                  <a:srgbClr val="0070C0"/>
                </a:solidFill>
              </a:rPr>
              <a:t>i jego podstawowych ustaleniach.</a:t>
            </a:r>
            <a:endParaRPr lang="pl-PL" sz="2800" dirty="0">
              <a:solidFill>
                <a:srgbClr val="0070C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766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328592"/>
          </a:xfrm>
        </p:spPr>
        <p:txBody>
          <a:bodyPr/>
          <a:lstStyle/>
          <a:p>
            <a:r>
              <a:rPr lang="pl-PL" sz="2400" b="1" dirty="0" smtClean="0">
                <a:solidFill>
                  <a:srgbClr val="00B0F0"/>
                </a:solidFill>
              </a:rPr>
              <a:t>PODSUMOWANIE</a:t>
            </a:r>
          </a:p>
          <a:p>
            <a:pPr algn="just"/>
            <a:r>
              <a:rPr lang="pl-PL" sz="2400" dirty="0" smtClean="0">
                <a:solidFill>
                  <a:srgbClr val="0070C0"/>
                </a:solidFill>
              </a:rPr>
              <a:t>Poszczególne etapy wykonywania przez wojewódzkie inspektoraty ochrony środowiska cykli kontrolnych: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solidFill>
                  <a:srgbClr val="0070C0"/>
                </a:solidFill>
              </a:rPr>
              <a:t>a</a:t>
            </a:r>
            <a:r>
              <a:rPr lang="pl-PL" sz="2400" dirty="0" smtClean="0">
                <a:solidFill>
                  <a:srgbClr val="0070C0"/>
                </a:solidFill>
              </a:rPr>
              <a:t>naliza </a:t>
            </a:r>
            <a:r>
              <a:rPr lang="pl-PL" sz="2400" dirty="0">
                <a:solidFill>
                  <a:srgbClr val="0070C0"/>
                </a:solidFill>
              </a:rPr>
              <a:t>W</a:t>
            </a:r>
            <a:r>
              <a:rPr lang="pl-PL" sz="2400" dirty="0" smtClean="0">
                <a:solidFill>
                  <a:srgbClr val="0070C0"/>
                </a:solidFill>
              </a:rPr>
              <a:t>ytycznych </a:t>
            </a:r>
            <a:r>
              <a:rPr lang="pl-PL" sz="2400" dirty="0">
                <a:solidFill>
                  <a:srgbClr val="0070C0"/>
                </a:solidFill>
              </a:rPr>
              <a:t>realizacji cyklu </a:t>
            </a:r>
            <a:r>
              <a:rPr lang="pl-PL" sz="2400" dirty="0" smtClean="0">
                <a:solidFill>
                  <a:srgbClr val="0070C0"/>
                </a:solidFill>
              </a:rPr>
              <a:t>kontrolnego lub ich sporządzenie w przypadku cykli regionalnych,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solidFill>
                  <a:srgbClr val="0070C0"/>
                </a:solidFill>
              </a:rPr>
              <a:t>p</a:t>
            </a:r>
            <a:r>
              <a:rPr lang="pl-PL" sz="2400" dirty="0" smtClean="0">
                <a:solidFill>
                  <a:srgbClr val="0070C0"/>
                </a:solidFill>
              </a:rPr>
              <a:t>owołanie </a:t>
            </a:r>
            <a:r>
              <a:rPr lang="pl-PL" sz="2400" dirty="0">
                <a:solidFill>
                  <a:srgbClr val="0070C0"/>
                </a:solidFill>
              </a:rPr>
              <a:t>zespołu pracowników i koordynatora </a:t>
            </a:r>
            <a:r>
              <a:rPr lang="pl-PL" sz="2400" dirty="0" smtClean="0">
                <a:solidFill>
                  <a:srgbClr val="0070C0"/>
                </a:solidFill>
              </a:rPr>
              <a:t>do realizacji </a:t>
            </a:r>
            <a:r>
              <a:rPr lang="pl-PL" sz="2400" dirty="0">
                <a:solidFill>
                  <a:srgbClr val="0070C0"/>
                </a:solidFill>
              </a:rPr>
              <a:t>zadań określonych w W</a:t>
            </a:r>
            <a:r>
              <a:rPr lang="pl-PL" sz="2400" dirty="0" smtClean="0">
                <a:solidFill>
                  <a:srgbClr val="0070C0"/>
                </a:solidFill>
              </a:rPr>
              <a:t>ytycznych,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solidFill>
                  <a:srgbClr val="0070C0"/>
                </a:solidFill>
              </a:rPr>
              <a:t>p</a:t>
            </a:r>
            <a:r>
              <a:rPr lang="pl-PL" sz="2400" dirty="0" smtClean="0">
                <a:solidFill>
                  <a:srgbClr val="0070C0"/>
                </a:solidFill>
              </a:rPr>
              <a:t>rzeprowadzenie </a:t>
            </a:r>
            <a:r>
              <a:rPr lang="pl-PL" sz="2400" dirty="0">
                <a:solidFill>
                  <a:srgbClr val="0070C0"/>
                </a:solidFill>
              </a:rPr>
              <a:t>narady z określeniem zakresu zadań dla członków zespołu i terminów ich </a:t>
            </a:r>
            <a:r>
              <a:rPr lang="pl-PL" sz="2400" dirty="0" smtClean="0">
                <a:solidFill>
                  <a:srgbClr val="0070C0"/>
                </a:solidFill>
              </a:rPr>
              <a:t>realizacji,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solidFill>
                  <a:srgbClr val="0070C0"/>
                </a:solidFill>
              </a:rPr>
              <a:t>w</a:t>
            </a:r>
            <a:r>
              <a:rPr lang="pl-PL" sz="2400" dirty="0" smtClean="0">
                <a:solidFill>
                  <a:srgbClr val="0070C0"/>
                </a:solidFill>
              </a:rPr>
              <a:t>ybór </a:t>
            </a:r>
            <a:r>
              <a:rPr lang="pl-PL" sz="2400" dirty="0">
                <a:solidFill>
                  <a:srgbClr val="0070C0"/>
                </a:solidFill>
              </a:rPr>
              <a:t>zakładów do </a:t>
            </a:r>
            <a:r>
              <a:rPr lang="pl-PL" sz="2400" dirty="0" smtClean="0">
                <a:solidFill>
                  <a:srgbClr val="0070C0"/>
                </a:solidFill>
              </a:rPr>
              <a:t>kontroli, w miarę potrzeby </a:t>
            </a:r>
            <a:r>
              <a:rPr lang="pl-PL" sz="2400" dirty="0" smtClean="0">
                <a:solidFill>
                  <a:srgbClr val="0070C0"/>
                </a:solidFill>
              </a:rPr>
              <a:t>wnioskowanie </a:t>
            </a:r>
            <a:r>
              <a:rPr lang="pl-PL" sz="2400" dirty="0" smtClean="0">
                <a:solidFill>
                  <a:srgbClr val="0070C0"/>
                </a:solidFill>
              </a:rPr>
              <a:t/>
            </a:r>
            <a:br>
              <a:rPr lang="pl-PL" sz="2400" dirty="0" smtClean="0">
                <a:solidFill>
                  <a:srgbClr val="0070C0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o korektę rocznego planu kontroli zakładów,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solidFill>
                  <a:srgbClr val="0070C0"/>
                </a:solidFill>
              </a:rPr>
              <a:t>o</a:t>
            </a:r>
            <a:r>
              <a:rPr lang="pl-PL" sz="2400" dirty="0" smtClean="0">
                <a:solidFill>
                  <a:srgbClr val="0070C0"/>
                </a:solidFill>
              </a:rPr>
              <a:t>pracowanie </a:t>
            </a:r>
            <a:r>
              <a:rPr lang="pl-PL" sz="2400" dirty="0">
                <a:solidFill>
                  <a:srgbClr val="0070C0"/>
                </a:solidFill>
              </a:rPr>
              <a:t>dokumentów (narzędzi) pomocniczych do wykorzystania podczas kontroli w terenie (listy kontrolne</a:t>
            </a:r>
            <a:r>
              <a:rPr lang="pl-PL" sz="2400" dirty="0" smtClean="0">
                <a:solidFill>
                  <a:srgbClr val="0070C0"/>
                </a:solidFill>
              </a:rPr>
              <a:t>),</a:t>
            </a: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3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80920" cy="5184576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6"/>
            </a:pPr>
            <a:r>
              <a:rPr lang="pl-PL" sz="2400" dirty="0">
                <a:solidFill>
                  <a:srgbClr val="0070C0"/>
                </a:solidFill>
              </a:rPr>
              <a:t>w</a:t>
            </a:r>
            <a:r>
              <a:rPr lang="pl-PL" sz="2400" dirty="0" smtClean="0">
                <a:solidFill>
                  <a:srgbClr val="0070C0"/>
                </a:solidFill>
              </a:rPr>
              <a:t>ykonanie </a:t>
            </a:r>
            <a:r>
              <a:rPr lang="pl-PL" sz="2400" dirty="0">
                <a:solidFill>
                  <a:srgbClr val="0070C0"/>
                </a:solidFill>
              </a:rPr>
              <a:t>kontroli zakładu w terenie </a:t>
            </a:r>
            <a:r>
              <a:rPr lang="pl-PL" sz="2400" dirty="0" smtClean="0">
                <a:solidFill>
                  <a:srgbClr val="0070C0"/>
                </a:solidFill>
              </a:rPr>
              <a:t>(o ile jest wymagana) oraz </a:t>
            </a:r>
            <a:r>
              <a:rPr lang="pl-PL" sz="2400" dirty="0">
                <a:solidFill>
                  <a:srgbClr val="0070C0"/>
                </a:solidFill>
              </a:rPr>
              <a:t>bieżąca komunikacja inspektorów z </a:t>
            </a:r>
            <a:r>
              <a:rPr lang="pl-PL" sz="2400" dirty="0" smtClean="0">
                <a:solidFill>
                  <a:srgbClr val="0070C0"/>
                </a:solidFill>
              </a:rPr>
              <a:t>koordynatorem,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l-PL" sz="2400" dirty="0">
                <a:solidFill>
                  <a:srgbClr val="0070C0"/>
                </a:solidFill>
              </a:rPr>
              <a:t>d</a:t>
            </a:r>
            <a:r>
              <a:rPr lang="pl-PL" sz="2400" dirty="0" smtClean="0">
                <a:solidFill>
                  <a:srgbClr val="0070C0"/>
                </a:solidFill>
              </a:rPr>
              <a:t>ziałania pokontrolne,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l-PL" sz="2400" dirty="0">
                <a:solidFill>
                  <a:srgbClr val="0070C0"/>
                </a:solidFill>
              </a:rPr>
              <a:t>p</a:t>
            </a:r>
            <a:r>
              <a:rPr lang="pl-PL" sz="2400" dirty="0" smtClean="0">
                <a:solidFill>
                  <a:srgbClr val="0070C0"/>
                </a:solidFill>
              </a:rPr>
              <a:t>rzekazanie </a:t>
            </a:r>
            <a:r>
              <a:rPr lang="pl-PL" sz="2400" dirty="0">
                <a:solidFill>
                  <a:srgbClr val="0070C0"/>
                </a:solidFill>
              </a:rPr>
              <a:t>protokołów kontroli i dokumentów pokontrolnych </a:t>
            </a:r>
            <a:r>
              <a:rPr lang="pl-PL" sz="2400" dirty="0" smtClean="0">
                <a:solidFill>
                  <a:srgbClr val="0070C0"/>
                </a:solidFill>
              </a:rPr>
              <a:t>koordynatorowi, 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l-PL" sz="2400" dirty="0">
                <a:solidFill>
                  <a:srgbClr val="0070C0"/>
                </a:solidFill>
              </a:rPr>
              <a:t>o</a:t>
            </a:r>
            <a:r>
              <a:rPr lang="pl-PL" sz="2400" dirty="0" smtClean="0">
                <a:solidFill>
                  <a:srgbClr val="0070C0"/>
                </a:solidFill>
              </a:rPr>
              <a:t>pracowanie </a:t>
            </a:r>
            <a:r>
              <a:rPr lang="pl-PL" sz="2400" dirty="0">
                <a:solidFill>
                  <a:srgbClr val="0070C0"/>
                </a:solidFill>
              </a:rPr>
              <a:t>raportu zbiorczego, spełniającego co do treści </a:t>
            </a:r>
            <a:r>
              <a:rPr lang="pl-PL" sz="2400" dirty="0" smtClean="0">
                <a:solidFill>
                  <a:srgbClr val="0070C0"/>
                </a:solidFill>
              </a:rPr>
              <a:t/>
            </a:r>
            <a:br>
              <a:rPr lang="pl-PL" sz="2400" dirty="0" smtClean="0">
                <a:solidFill>
                  <a:srgbClr val="0070C0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i </a:t>
            </a:r>
            <a:r>
              <a:rPr lang="pl-PL" sz="2400" dirty="0">
                <a:solidFill>
                  <a:srgbClr val="0070C0"/>
                </a:solidFill>
              </a:rPr>
              <a:t>formy wymagania określone w W</a:t>
            </a:r>
            <a:r>
              <a:rPr lang="pl-PL" sz="2400" dirty="0" smtClean="0">
                <a:solidFill>
                  <a:srgbClr val="0070C0"/>
                </a:solidFill>
              </a:rPr>
              <a:t>ytycznych,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l-PL" sz="2400" dirty="0">
                <a:solidFill>
                  <a:srgbClr val="0070C0"/>
                </a:solidFill>
              </a:rPr>
              <a:t>z</a:t>
            </a:r>
            <a:r>
              <a:rPr lang="pl-PL" sz="2400" dirty="0" smtClean="0">
                <a:solidFill>
                  <a:srgbClr val="0070C0"/>
                </a:solidFill>
              </a:rPr>
              <a:t>atwierdzenie </a:t>
            </a:r>
            <a:r>
              <a:rPr lang="pl-PL" sz="2400" dirty="0">
                <a:solidFill>
                  <a:srgbClr val="0070C0"/>
                </a:solidFill>
              </a:rPr>
              <a:t>raportu przez wojewódzkiego inspektora ochrony środowiska i przekazanie go do Głównego Inspektoratu Ochrony </a:t>
            </a:r>
            <a:r>
              <a:rPr lang="pl-PL" sz="2400" dirty="0" smtClean="0">
                <a:solidFill>
                  <a:srgbClr val="0070C0"/>
                </a:solidFill>
              </a:rPr>
              <a:t>Środowiska, 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l-PL" sz="2400" dirty="0">
                <a:solidFill>
                  <a:srgbClr val="0070C0"/>
                </a:solidFill>
              </a:rPr>
              <a:t>u</a:t>
            </a:r>
            <a:r>
              <a:rPr lang="pl-PL" sz="2400" dirty="0" smtClean="0">
                <a:solidFill>
                  <a:srgbClr val="0070C0"/>
                </a:solidFill>
              </a:rPr>
              <a:t>publicznienie </a:t>
            </a:r>
            <a:r>
              <a:rPr lang="pl-PL" sz="2400" dirty="0">
                <a:solidFill>
                  <a:srgbClr val="0070C0"/>
                </a:solidFill>
              </a:rPr>
              <a:t>raportu </a:t>
            </a:r>
            <a:r>
              <a:rPr lang="pl-PL" sz="2400" dirty="0" smtClean="0">
                <a:solidFill>
                  <a:srgbClr val="0070C0"/>
                </a:solidFill>
              </a:rPr>
              <a:t>zbiorczego (opracowanie raportu zbiorczego w sposób, który może być zamieszczony na stronie www).</a:t>
            </a:r>
            <a:endParaRPr lang="pl-PL" sz="2400" dirty="0">
              <a:solidFill>
                <a:srgbClr val="0070C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098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5184576"/>
          </a:xfrm>
        </p:spPr>
        <p:txBody>
          <a:bodyPr/>
          <a:lstStyle/>
          <a:p>
            <a:pPr lvl="0" algn="just"/>
            <a:r>
              <a:rPr lang="pl-PL" sz="2600" dirty="0" smtClean="0">
                <a:solidFill>
                  <a:srgbClr val="0070C0"/>
                </a:solidFill>
              </a:rPr>
              <a:t>Problemy i propozycje ich rozwiązania: </a:t>
            </a:r>
          </a:p>
          <a:p>
            <a:pPr marL="457200" lvl="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pl-PL" sz="2300" dirty="0">
                <a:solidFill>
                  <a:srgbClr val="002060"/>
                </a:solidFill>
              </a:rPr>
              <a:t>z</a:t>
            </a:r>
            <a:r>
              <a:rPr lang="pl-PL" sz="2300" dirty="0" smtClean="0">
                <a:solidFill>
                  <a:srgbClr val="002060"/>
                </a:solidFill>
              </a:rPr>
              <a:t>miany w planowaniu kontroli oraz przeprowadzaniu korekt pozwalające </a:t>
            </a:r>
            <a:r>
              <a:rPr lang="pl-PL" sz="2300" dirty="0">
                <a:solidFill>
                  <a:srgbClr val="002060"/>
                </a:solidFill>
              </a:rPr>
              <a:t>na efektywniejsze wykorzystanie </a:t>
            </a:r>
            <a:r>
              <a:rPr lang="pl-PL" sz="2300" dirty="0" smtClean="0">
                <a:solidFill>
                  <a:srgbClr val="002060"/>
                </a:solidFill>
              </a:rPr>
              <a:t>zasobów, w celu umożliwienia uwzględniania </a:t>
            </a:r>
            <a:r>
              <a:rPr lang="pl-PL" sz="2300" dirty="0">
                <a:solidFill>
                  <a:srgbClr val="002060"/>
                </a:solidFill>
              </a:rPr>
              <a:t>w planie kontroli </a:t>
            </a:r>
            <a:r>
              <a:rPr lang="pl-PL" sz="2300" dirty="0" smtClean="0">
                <a:solidFill>
                  <a:srgbClr val="002060"/>
                </a:solidFill>
              </a:rPr>
              <a:t>zakładów objętych </a:t>
            </a:r>
            <a:r>
              <a:rPr lang="pl-PL" sz="2300" dirty="0">
                <a:solidFill>
                  <a:srgbClr val="002060"/>
                </a:solidFill>
              </a:rPr>
              <a:t>kontrolą w ramach cykli kontrolnych (plany kontroli rocznych ustala </a:t>
            </a:r>
            <a:r>
              <a:rPr lang="pl-PL" sz="2300" dirty="0" smtClean="0">
                <a:solidFill>
                  <a:srgbClr val="002060"/>
                </a:solidFill>
              </a:rPr>
              <a:t>się w listopadzie</a:t>
            </a:r>
            <a:r>
              <a:rPr lang="pl-PL" sz="2300" dirty="0">
                <a:solidFill>
                  <a:srgbClr val="002060"/>
                </a:solidFill>
              </a:rPr>
              <a:t>, kiedy </a:t>
            </a:r>
            <a:r>
              <a:rPr lang="pl-PL" sz="2300" dirty="0" smtClean="0">
                <a:solidFill>
                  <a:srgbClr val="002060"/>
                </a:solidFill>
              </a:rPr>
              <a:t>często nie </a:t>
            </a:r>
            <a:r>
              <a:rPr lang="pl-PL" sz="2300" dirty="0">
                <a:solidFill>
                  <a:srgbClr val="002060"/>
                </a:solidFill>
              </a:rPr>
              <a:t>ma W</a:t>
            </a:r>
            <a:r>
              <a:rPr lang="pl-PL" sz="2300" dirty="0" smtClean="0">
                <a:solidFill>
                  <a:srgbClr val="002060"/>
                </a:solidFill>
              </a:rPr>
              <a:t>ytycznych </a:t>
            </a:r>
            <a:r>
              <a:rPr lang="pl-PL" sz="2300" dirty="0">
                <a:solidFill>
                  <a:srgbClr val="002060"/>
                </a:solidFill>
              </a:rPr>
              <a:t>do cykli kontrolnych, co powoduje </a:t>
            </a:r>
            <a:r>
              <a:rPr lang="pl-PL" sz="2300" dirty="0" smtClean="0">
                <a:solidFill>
                  <a:srgbClr val="002060"/>
                </a:solidFill>
              </a:rPr>
              <a:t>niewłaściwy </a:t>
            </a:r>
            <a:r>
              <a:rPr lang="pl-PL" sz="2300" dirty="0">
                <a:solidFill>
                  <a:srgbClr val="002060"/>
                </a:solidFill>
              </a:rPr>
              <a:t>dobór podmiotów i konieczność korekty planu</a:t>
            </a:r>
            <a:r>
              <a:rPr lang="pl-PL" sz="2300" dirty="0" smtClean="0">
                <a:solidFill>
                  <a:srgbClr val="002060"/>
                </a:solidFill>
              </a:rPr>
              <a:t>),</a:t>
            </a:r>
          </a:p>
          <a:p>
            <a:pPr marL="457200" lvl="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pl-PL" sz="2300" dirty="0">
                <a:solidFill>
                  <a:srgbClr val="002060"/>
                </a:solidFill>
              </a:rPr>
              <a:t>p</a:t>
            </a:r>
            <a:r>
              <a:rPr lang="pl-PL" sz="2300" dirty="0" smtClean="0">
                <a:solidFill>
                  <a:srgbClr val="002060"/>
                </a:solidFill>
              </a:rPr>
              <a:t>rzekazywanie Wytycznych do realizacji cykli kontrolnych na etapie sporządzania </a:t>
            </a:r>
            <a:r>
              <a:rPr lang="pl-PL" sz="2300" dirty="0" smtClean="0">
                <a:solidFill>
                  <a:srgbClr val="002060"/>
                </a:solidFill>
              </a:rPr>
              <a:t>przez </a:t>
            </a:r>
            <a:r>
              <a:rPr lang="pl-PL" sz="2300" dirty="0" smtClean="0">
                <a:solidFill>
                  <a:srgbClr val="002060"/>
                </a:solidFill>
              </a:rPr>
              <a:t>WIOŚ rocznych planów kontroli zakładów </a:t>
            </a:r>
            <a:br>
              <a:rPr lang="pl-PL" sz="2300" dirty="0" smtClean="0">
                <a:solidFill>
                  <a:srgbClr val="002060"/>
                </a:solidFill>
              </a:rPr>
            </a:br>
            <a:r>
              <a:rPr lang="pl-PL" sz="2300" dirty="0" smtClean="0">
                <a:solidFill>
                  <a:srgbClr val="002060"/>
                </a:solidFill>
              </a:rPr>
              <a:t>(do listopada).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endParaRPr lang="pl-PL" dirty="0" smtClean="0">
              <a:solidFill>
                <a:srgbClr val="0070C0"/>
              </a:solidFill>
            </a:endParaRPr>
          </a:p>
          <a:p>
            <a:endParaRPr lang="pl-PL" dirty="0">
              <a:solidFill>
                <a:srgbClr val="0070C0"/>
              </a:solidFill>
            </a:endParaRPr>
          </a:p>
          <a:p>
            <a:r>
              <a:rPr lang="pl-PL" sz="4400" dirty="0" smtClean="0">
                <a:solidFill>
                  <a:srgbClr val="0070C0"/>
                </a:solidFill>
              </a:rPr>
              <a:t>DZIĘKUJĘ</a:t>
            </a:r>
            <a:endParaRPr lang="pl-PL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0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16824" cy="4010000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  <a:latin typeface="Calibri" pitchFamily="34" charset="0"/>
                <a:ea typeface="Times New Roman"/>
                <a:cs typeface="Calibri" pitchFamily="34" charset="0"/>
              </a:rPr>
              <a:t>Cykl kontrolny </a:t>
            </a:r>
            <a:r>
              <a:rPr lang="pl-PL" dirty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może dotyczyć rozpoznania określonego problemu środowiskowego na danym obszarze, egzekwowania przestrzegania konkretnych przepisów przez wybraną grupę podmiotów korzystających ze środowiska lub spełniania wymagań stawianych wybranemu rodzajowi </a:t>
            </a:r>
            <a:r>
              <a:rPr lang="pl-PL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instalacji.</a:t>
            </a:r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3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96855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Głównym inicjatorem </a:t>
            </a:r>
            <a:r>
              <a:rPr lang="pl-PL" dirty="0">
                <a:solidFill>
                  <a:schemeClr val="tx1"/>
                </a:solidFill>
              </a:rPr>
              <a:t>cyklu kontrolnego </a:t>
            </a:r>
            <a:r>
              <a:rPr lang="pl-PL" dirty="0" smtClean="0">
                <a:solidFill>
                  <a:schemeClr val="tx1"/>
                </a:solidFill>
              </a:rPr>
              <a:t>jest </a:t>
            </a:r>
            <a:r>
              <a:rPr lang="pl-PL" dirty="0">
                <a:solidFill>
                  <a:srgbClr val="0070C0"/>
                </a:solidFill>
              </a:rPr>
              <a:t>Główny Inspektor Ochrony </a:t>
            </a:r>
            <a:r>
              <a:rPr lang="pl-PL" dirty="0" smtClean="0">
                <a:solidFill>
                  <a:srgbClr val="0070C0"/>
                </a:solidFill>
              </a:rPr>
              <a:t>Środowiska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(na </a:t>
            </a:r>
            <a:r>
              <a:rPr lang="pl-PL" dirty="0">
                <a:solidFill>
                  <a:schemeClr val="tx1"/>
                </a:solidFill>
              </a:rPr>
              <a:t>poziomie </a:t>
            </a:r>
            <a:r>
              <a:rPr lang="pl-PL" dirty="0" smtClean="0">
                <a:solidFill>
                  <a:schemeClr val="tx1"/>
                </a:solidFill>
              </a:rPr>
              <a:t>krajowym</a:t>
            </a:r>
            <a:r>
              <a:rPr lang="pl-PL" dirty="0" smtClean="0">
                <a:solidFill>
                  <a:schemeClr val="tx1"/>
                </a:solidFill>
              </a:rPr>
              <a:t>). 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sz="800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Istnieje również możliwość </a:t>
            </a:r>
            <a:r>
              <a:rPr lang="pl-PL" dirty="0">
                <a:solidFill>
                  <a:schemeClr val="tx1"/>
                </a:solidFill>
              </a:rPr>
              <a:t>organizowania wojewódzkich cykli kontrolnych przez </a:t>
            </a:r>
            <a:r>
              <a:rPr lang="pl-PL" dirty="0">
                <a:solidFill>
                  <a:srgbClr val="0070C0"/>
                </a:solidFill>
              </a:rPr>
              <a:t>wojewódzkich inspektorów ochrony </a:t>
            </a:r>
            <a:r>
              <a:rPr lang="pl-PL" dirty="0" smtClean="0">
                <a:solidFill>
                  <a:srgbClr val="0070C0"/>
                </a:solidFill>
              </a:rPr>
              <a:t>środowiska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(na poziomie regionalnym</a:t>
            </a:r>
            <a:r>
              <a:rPr lang="pl-PL" dirty="0" smtClean="0">
                <a:solidFill>
                  <a:srgbClr val="0070C0"/>
                </a:solidFill>
              </a:rPr>
              <a:t>).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2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6864" cy="4680520"/>
          </a:xfrm>
        </p:spPr>
        <p:txBody>
          <a:bodyPr/>
          <a:lstStyle/>
          <a:p>
            <a:pPr algn="just"/>
            <a:r>
              <a:rPr lang="pl-PL" dirty="0">
                <a:solidFill>
                  <a:srgbClr val="0070C0"/>
                </a:solidFill>
              </a:rPr>
              <a:t>Wykonywanie </a:t>
            </a:r>
            <a:r>
              <a:rPr lang="pl-PL" dirty="0" smtClean="0">
                <a:solidFill>
                  <a:srgbClr val="0070C0"/>
                </a:solidFill>
              </a:rPr>
              <a:t>kontroli w </a:t>
            </a:r>
            <a:r>
              <a:rPr lang="pl-PL" dirty="0">
                <a:solidFill>
                  <a:srgbClr val="0070C0"/>
                </a:solidFill>
              </a:rPr>
              <a:t>ramach każdego cyklu kontrolnego odbywa </a:t>
            </a:r>
            <a:r>
              <a:rPr lang="pl-PL" dirty="0" smtClean="0">
                <a:solidFill>
                  <a:srgbClr val="0070C0"/>
                </a:solidFill>
              </a:rPr>
              <a:t>się: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po </a:t>
            </a:r>
            <a:r>
              <a:rPr lang="pl-PL" sz="2800" dirty="0">
                <a:solidFill>
                  <a:schemeClr val="tx1"/>
                </a:solidFill>
              </a:rPr>
              <a:t>uprzednim opracowaniu odpowiednich </a:t>
            </a:r>
            <a:r>
              <a:rPr lang="pl-PL" sz="2800" dirty="0" smtClean="0">
                <a:solidFill>
                  <a:schemeClr val="tx1"/>
                </a:solidFill>
              </a:rPr>
              <a:t>Wytycznych </a:t>
            </a:r>
            <a:r>
              <a:rPr lang="pl-PL" sz="2800" dirty="0">
                <a:solidFill>
                  <a:schemeClr val="tx1"/>
                </a:solidFill>
              </a:rPr>
              <a:t>i ich zatwierdzeniu przez Głównego Inspektora Ochrony Środowiska</a:t>
            </a:r>
            <a:r>
              <a:rPr lang="pl-PL" sz="2800" dirty="0" smtClean="0">
                <a:solidFill>
                  <a:schemeClr val="tx1"/>
                </a:solidFill>
              </a:rPr>
              <a:t>,</a:t>
            </a:r>
            <a:r>
              <a:rPr lang="pl-PL" sz="2800" dirty="0">
                <a:solidFill>
                  <a:schemeClr val="tx1"/>
                </a:solidFill>
              </a:rPr>
              <a:t> w przypadku cyklu o zasięgu </a:t>
            </a:r>
            <a:r>
              <a:rPr lang="pl-PL" sz="2800" dirty="0" smtClean="0">
                <a:solidFill>
                  <a:schemeClr val="tx1"/>
                </a:solidFill>
              </a:rPr>
              <a:t>krajowym,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po uprzednim opracowaniu odpowiednich </a:t>
            </a:r>
            <a:r>
              <a:rPr lang="pl-PL" sz="2800" dirty="0" smtClean="0">
                <a:solidFill>
                  <a:schemeClr val="tx1"/>
                </a:solidFill>
              </a:rPr>
              <a:t>Wytycznych </a:t>
            </a:r>
            <a:r>
              <a:rPr lang="pl-PL" sz="2800" dirty="0">
                <a:solidFill>
                  <a:schemeClr val="tx1"/>
                </a:solidFill>
              </a:rPr>
              <a:t>i ich zatwierdzeniu </a:t>
            </a:r>
            <a:r>
              <a:rPr lang="pl-PL" sz="2800" dirty="0" smtClean="0">
                <a:solidFill>
                  <a:schemeClr val="tx1"/>
                </a:solidFill>
              </a:rPr>
              <a:t>przez </a:t>
            </a:r>
            <a:r>
              <a:rPr lang="pl-PL" sz="2800" dirty="0">
                <a:solidFill>
                  <a:schemeClr val="tx1"/>
                </a:solidFill>
              </a:rPr>
              <a:t>właściwego wojewódzkiego inspektora ochrony środowiska, w przypadku cyklu </a:t>
            </a:r>
            <a:r>
              <a:rPr lang="pl-PL" sz="2800" dirty="0" smtClean="0">
                <a:solidFill>
                  <a:schemeClr val="tx1"/>
                </a:solidFill>
              </a:rPr>
              <a:t>regionalnego.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0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856984" cy="5256584"/>
          </a:xfrm>
        </p:spPr>
        <p:txBody>
          <a:bodyPr/>
          <a:lstStyle/>
          <a:p>
            <a:pPr algn="just"/>
            <a:r>
              <a:rPr lang="pl-PL" sz="2200" dirty="0" smtClean="0">
                <a:solidFill>
                  <a:srgbClr val="0070C0"/>
                </a:solidFill>
              </a:rPr>
              <a:t>Dobrą </a:t>
            </a:r>
            <a:r>
              <a:rPr lang="pl-PL" sz="2200" dirty="0">
                <a:solidFill>
                  <a:srgbClr val="0070C0"/>
                </a:solidFill>
              </a:rPr>
              <a:t>praktyką </a:t>
            </a:r>
            <a:r>
              <a:rPr lang="pl-PL" sz="2200" dirty="0" smtClean="0">
                <a:solidFill>
                  <a:srgbClr val="0070C0"/>
                </a:solidFill>
              </a:rPr>
              <a:t>jest </a:t>
            </a:r>
            <a:r>
              <a:rPr lang="pl-PL" sz="2200" dirty="0" smtClean="0">
                <a:solidFill>
                  <a:schemeClr val="tx1"/>
                </a:solidFill>
              </a:rPr>
              <a:t>przekazanie wojewódzkim inspektorom </a:t>
            </a:r>
            <a:r>
              <a:rPr lang="pl-PL" sz="2200" dirty="0">
                <a:solidFill>
                  <a:schemeClr val="tx1"/>
                </a:solidFill>
              </a:rPr>
              <a:t>ochrony </a:t>
            </a:r>
            <a:r>
              <a:rPr lang="pl-PL" sz="2200" dirty="0" smtClean="0">
                <a:solidFill>
                  <a:schemeClr val="tx1"/>
                </a:solidFill>
              </a:rPr>
              <a:t>środowiska informacji o zatwierdzonych do przeprowadzenia cyklach kontrolnych o </a:t>
            </a:r>
            <a:r>
              <a:rPr lang="pl-PL" sz="2200" dirty="0">
                <a:solidFill>
                  <a:schemeClr val="tx1"/>
                </a:solidFill>
              </a:rPr>
              <a:t>określonej tematyce z odpowiednim </a:t>
            </a:r>
            <a:r>
              <a:rPr lang="pl-PL" sz="2200" dirty="0" smtClean="0">
                <a:solidFill>
                  <a:schemeClr val="tx1"/>
                </a:solidFill>
              </a:rPr>
              <a:t>wyprzedzeniem – (przed </a:t>
            </a:r>
            <a:r>
              <a:rPr lang="pl-PL" sz="2200" dirty="0">
                <a:solidFill>
                  <a:schemeClr val="tx1"/>
                </a:solidFill>
              </a:rPr>
              <a:t>rozpoczęciem procedury przygotowania planu pracy </a:t>
            </a:r>
            <a:r>
              <a:rPr lang="pl-PL" sz="2200" dirty="0" smtClean="0">
                <a:solidFill>
                  <a:schemeClr val="tx1"/>
                </a:solidFill>
              </a:rPr>
              <a:t>na </a:t>
            </a:r>
            <a:r>
              <a:rPr lang="pl-PL" sz="2200" dirty="0">
                <a:solidFill>
                  <a:schemeClr val="tx1"/>
                </a:solidFill>
              </a:rPr>
              <a:t>kolejny </a:t>
            </a:r>
            <a:r>
              <a:rPr lang="pl-PL" sz="2200" dirty="0" smtClean="0">
                <a:solidFill>
                  <a:schemeClr val="tx1"/>
                </a:solidFill>
              </a:rPr>
              <a:t>rok). </a:t>
            </a:r>
          </a:p>
          <a:p>
            <a:pPr algn="just">
              <a:spcBef>
                <a:spcPts val="1200"/>
              </a:spcBef>
            </a:pPr>
            <a:r>
              <a:rPr lang="pl-PL" sz="2200" dirty="0" smtClean="0">
                <a:solidFill>
                  <a:schemeClr val="tx1"/>
                </a:solidFill>
              </a:rPr>
              <a:t>Optymalnym </a:t>
            </a:r>
            <a:r>
              <a:rPr lang="pl-PL" sz="2200" dirty="0">
                <a:solidFill>
                  <a:schemeClr val="tx1"/>
                </a:solidFill>
              </a:rPr>
              <a:t>terminem przekazania takich informacji </a:t>
            </a:r>
            <a:r>
              <a:rPr lang="pl-PL" sz="2200" dirty="0" smtClean="0">
                <a:solidFill>
                  <a:srgbClr val="FF0000"/>
                </a:solidFill>
              </a:rPr>
              <a:t>(zgodnie z SK Dokument nr 1.3.1.1)</a:t>
            </a:r>
            <a:r>
              <a:rPr lang="pl-PL" sz="2200" dirty="0" smtClean="0">
                <a:solidFill>
                  <a:schemeClr val="tx1"/>
                </a:solidFill>
              </a:rPr>
              <a:t> jest </a:t>
            </a:r>
            <a:r>
              <a:rPr lang="pl-PL" sz="2200" dirty="0" smtClean="0">
                <a:solidFill>
                  <a:schemeClr val="tx1"/>
                </a:solidFill>
              </a:rPr>
              <a:t>czerwiec. </a:t>
            </a:r>
            <a:r>
              <a:rPr lang="pl-PL" sz="2200" dirty="0">
                <a:solidFill>
                  <a:schemeClr val="tx1"/>
                </a:solidFill>
              </a:rPr>
              <a:t>Wytyczne do </a:t>
            </a:r>
            <a:r>
              <a:rPr lang="pl-PL" sz="2200" dirty="0" smtClean="0">
                <a:solidFill>
                  <a:schemeClr val="tx1"/>
                </a:solidFill>
              </a:rPr>
              <a:t>każdego  cyklu powinny </a:t>
            </a:r>
            <a:r>
              <a:rPr lang="pl-PL" sz="2200" dirty="0">
                <a:solidFill>
                  <a:schemeClr val="tx1"/>
                </a:solidFill>
              </a:rPr>
              <a:t>zostać </a:t>
            </a:r>
            <a:r>
              <a:rPr lang="pl-PL" sz="2200" dirty="0" smtClean="0">
                <a:solidFill>
                  <a:schemeClr val="tx1"/>
                </a:solidFill>
              </a:rPr>
              <a:t>opracowane i </a:t>
            </a:r>
            <a:r>
              <a:rPr lang="pl-PL" sz="2200" dirty="0">
                <a:solidFill>
                  <a:schemeClr val="tx1"/>
                </a:solidFill>
              </a:rPr>
              <a:t>przekazane do </a:t>
            </a:r>
            <a:r>
              <a:rPr lang="pl-PL" sz="2200" dirty="0" smtClean="0">
                <a:solidFill>
                  <a:schemeClr val="tx1"/>
                </a:solidFill>
              </a:rPr>
              <a:t>inspektoratów w roku </a:t>
            </a:r>
            <a:r>
              <a:rPr lang="pl-PL" sz="2200" dirty="0">
                <a:solidFill>
                  <a:schemeClr val="tx1"/>
                </a:solidFill>
              </a:rPr>
              <a:t>poprzedzającym realizację cyklu – </a:t>
            </a:r>
            <a:r>
              <a:rPr lang="pl-PL" sz="2200" dirty="0" smtClean="0">
                <a:solidFill>
                  <a:schemeClr val="tx1"/>
                </a:solidFill>
              </a:rPr>
              <a:t>wrzesień/październik </a:t>
            </a:r>
            <a:r>
              <a:rPr lang="pl-PL" sz="2200" dirty="0" smtClean="0">
                <a:solidFill>
                  <a:srgbClr val="FF0000"/>
                </a:solidFill>
              </a:rPr>
              <a:t>(podanie co najmniej liczby podmiotów do kontroli oraz ogólnych zasad ich typowania, co umożliwi prawidłową konstrukcję rocznego planu pracy z ich uwzględnieniem jako kontroli planowych. Plan jest przekazywany Wojewodzie do zatwierdzenia do 30 listopada na rok następny. Korekty dokonuje się po I półroczu.  </a:t>
            </a:r>
            <a:br>
              <a:rPr lang="pl-PL" sz="2200" dirty="0" smtClean="0">
                <a:solidFill>
                  <a:srgbClr val="FF0000"/>
                </a:solidFill>
              </a:rPr>
            </a:br>
            <a:r>
              <a:rPr lang="pl-PL" sz="2200" dirty="0" smtClean="0">
                <a:solidFill>
                  <a:srgbClr val="FF0000"/>
                </a:solidFill>
              </a:rPr>
              <a:t>W przypadku konieczności podjęcia kontroli w ramach cyklu w I i/lub II kwartale muszą być realizowane jako pozaplanowe).</a:t>
            </a:r>
            <a:endParaRPr lang="pl-PL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9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5616624"/>
          </a:xfrm>
        </p:spPr>
        <p:txBody>
          <a:bodyPr/>
          <a:lstStyle/>
          <a:p>
            <a:pPr algn="just"/>
            <a:r>
              <a:rPr lang="pl-PL" sz="2700" dirty="0" smtClean="0">
                <a:solidFill>
                  <a:schemeClr val="tx1"/>
                </a:solidFill>
              </a:rPr>
              <a:t>Działania wojewódzkiego inspektoratu </a:t>
            </a:r>
            <a:r>
              <a:rPr lang="pl-PL" sz="2700" dirty="0">
                <a:solidFill>
                  <a:schemeClr val="tx1"/>
                </a:solidFill>
              </a:rPr>
              <a:t>ochrony środowiska po otrzymaniu </a:t>
            </a:r>
            <a:r>
              <a:rPr lang="pl-PL" sz="2700" dirty="0" smtClean="0">
                <a:solidFill>
                  <a:schemeClr val="tx1"/>
                </a:solidFill>
              </a:rPr>
              <a:t>Wytycznych </a:t>
            </a:r>
            <a:r>
              <a:rPr lang="pl-PL" sz="2700" dirty="0">
                <a:solidFill>
                  <a:schemeClr val="tx1"/>
                </a:solidFill>
              </a:rPr>
              <a:t>z Głównego Inspektoratu Ochrony </a:t>
            </a:r>
            <a:r>
              <a:rPr lang="pl-PL" sz="2700" dirty="0" smtClean="0">
                <a:solidFill>
                  <a:schemeClr val="tx1"/>
                </a:solidFill>
              </a:rPr>
              <a:t>Środowiska: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300" dirty="0">
                <a:solidFill>
                  <a:srgbClr val="0070C0"/>
                </a:solidFill>
              </a:rPr>
              <a:t>wybranie koordynatora </a:t>
            </a:r>
            <a:r>
              <a:rPr lang="pl-PL" sz="2300" dirty="0" smtClean="0">
                <a:solidFill>
                  <a:srgbClr val="0070C0"/>
                </a:solidFill>
              </a:rPr>
              <a:t>odpowiedzialnego za realizację </a:t>
            </a:r>
            <a:r>
              <a:rPr lang="pl-PL" sz="2300" dirty="0">
                <a:solidFill>
                  <a:srgbClr val="0070C0"/>
                </a:solidFill>
              </a:rPr>
              <a:t>(m.in. </a:t>
            </a:r>
            <a:r>
              <a:rPr lang="pl-PL" sz="2300" dirty="0" smtClean="0">
                <a:solidFill>
                  <a:srgbClr val="0070C0"/>
                </a:solidFill>
              </a:rPr>
              <a:t>ustala się terminy wewnętrzne na realizację zadania przez poszczególne Delegatury, przekazania ustaleń do „koordynatora” oraz propozycji na podpis wojewódzkiego inspektora, </a:t>
            </a:r>
            <a:r>
              <a:rPr lang="pl-PL" sz="2300" dirty="0">
                <a:solidFill>
                  <a:srgbClr val="0070C0"/>
                </a:solidFill>
              </a:rPr>
              <a:t>wyjaśnienie inspektorom wątpliwości natury prawnej oraz ścisła współpraca z Naczelnikiem Wydziału </a:t>
            </a:r>
            <a:r>
              <a:rPr lang="pl-PL" sz="2300" dirty="0" smtClean="0">
                <a:solidFill>
                  <a:srgbClr val="0070C0"/>
                </a:solidFill>
              </a:rPr>
              <a:t>Inspekcji oraz GIOŚ),</a:t>
            </a:r>
            <a:endParaRPr lang="pl-PL" sz="2300" dirty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300" dirty="0" smtClean="0">
                <a:solidFill>
                  <a:srgbClr val="0070C0"/>
                </a:solidFill>
              </a:rPr>
              <a:t>wyznaczenie </a:t>
            </a:r>
            <a:r>
              <a:rPr lang="pl-PL" sz="2300" dirty="0">
                <a:solidFill>
                  <a:srgbClr val="0070C0"/>
                </a:solidFill>
              </a:rPr>
              <a:t>zespołu inspektorów do wykonania </a:t>
            </a:r>
            <a:r>
              <a:rPr lang="pl-PL" sz="2300" dirty="0" smtClean="0">
                <a:solidFill>
                  <a:srgbClr val="0070C0"/>
                </a:solidFill>
              </a:rPr>
              <a:t>kontroli,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300" dirty="0" smtClean="0">
                <a:solidFill>
                  <a:srgbClr val="0070C0"/>
                </a:solidFill>
              </a:rPr>
              <a:t>zorganizowanie </a:t>
            </a:r>
            <a:r>
              <a:rPr lang="pl-PL" sz="2300" dirty="0">
                <a:solidFill>
                  <a:srgbClr val="0070C0"/>
                </a:solidFill>
              </a:rPr>
              <a:t>narady zespołu wyznaczonych inspektorów, podczas której </a:t>
            </a:r>
            <a:r>
              <a:rPr lang="pl-PL" sz="2300" dirty="0" smtClean="0">
                <a:solidFill>
                  <a:srgbClr val="0070C0"/>
                </a:solidFill>
              </a:rPr>
              <a:t>dokonuje się </a:t>
            </a:r>
            <a:r>
              <a:rPr lang="pl-PL" sz="2300" dirty="0">
                <a:solidFill>
                  <a:srgbClr val="0070C0"/>
                </a:solidFill>
              </a:rPr>
              <a:t>podziału </a:t>
            </a:r>
            <a:r>
              <a:rPr lang="pl-PL" sz="2300" dirty="0" smtClean="0">
                <a:solidFill>
                  <a:srgbClr val="0070C0"/>
                </a:solidFill>
              </a:rPr>
              <a:t>zadań, wybiera się konkretne zakłady </a:t>
            </a:r>
            <a:r>
              <a:rPr lang="pl-PL" sz="2300" dirty="0">
                <a:solidFill>
                  <a:srgbClr val="0070C0"/>
                </a:solidFill>
              </a:rPr>
              <a:t>do </a:t>
            </a:r>
            <a:r>
              <a:rPr lang="pl-PL" sz="2300" dirty="0" smtClean="0">
                <a:solidFill>
                  <a:srgbClr val="0070C0"/>
                </a:solidFill>
              </a:rPr>
              <a:t>kontroli, gdy nie są wskazane przez GIOŚ.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pl-PL" sz="2800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pl-PL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8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568952" cy="4752528"/>
          </a:xfrm>
        </p:spPr>
        <p:txBody>
          <a:bodyPr/>
          <a:lstStyle/>
          <a:p>
            <a:endParaRPr lang="pl-PL" sz="800" b="1" dirty="0" smtClean="0">
              <a:solidFill>
                <a:srgbClr val="0070C0"/>
              </a:solidFill>
            </a:endParaRPr>
          </a:p>
          <a:p>
            <a:r>
              <a:rPr lang="pl-PL" sz="2800" b="1" dirty="0" smtClean="0">
                <a:solidFill>
                  <a:srgbClr val="0070C0"/>
                </a:solidFill>
              </a:rPr>
              <a:t>Zadaniem cyklu </a:t>
            </a:r>
            <a:r>
              <a:rPr lang="pl-PL" sz="2800" b="1" dirty="0">
                <a:solidFill>
                  <a:srgbClr val="0070C0"/>
                </a:solidFill>
              </a:rPr>
              <a:t>kontrolnego jest </a:t>
            </a:r>
            <a:r>
              <a:rPr lang="pl-PL" sz="2800" b="1" dirty="0" smtClean="0">
                <a:solidFill>
                  <a:srgbClr val="0070C0"/>
                </a:solidFill>
              </a:rPr>
              <a:t>rozpoznanie tematu </a:t>
            </a:r>
            <a:br>
              <a:rPr lang="pl-PL" sz="2800" b="1" dirty="0" smtClean="0">
                <a:solidFill>
                  <a:srgbClr val="0070C0"/>
                </a:solidFill>
              </a:rPr>
            </a:br>
            <a:r>
              <a:rPr lang="pl-PL" sz="2800" b="1" dirty="0" smtClean="0">
                <a:solidFill>
                  <a:srgbClr val="0070C0"/>
                </a:solidFill>
              </a:rPr>
              <a:t>w terenie, z którego sporządzany jest raport zbiorczy </a:t>
            </a:r>
            <a:r>
              <a:rPr lang="pl-PL" sz="2800" b="1" dirty="0">
                <a:solidFill>
                  <a:srgbClr val="0070C0"/>
                </a:solidFill>
              </a:rPr>
              <a:t>według zakresu i wymagań określonych </a:t>
            </a:r>
            <a:r>
              <a:rPr lang="pl-PL" sz="2800" b="1" dirty="0" smtClean="0">
                <a:solidFill>
                  <a:srgbClr val="0070C0"/>
                </a:solidFill>
              </a:rPr>
              <a:t>w </a:t>
            </a:r>
            <a:r>
              <a:rPr lang="pl-PL" sz="2800" b="1" dirty="0">
                <a:solidFill>
                  <a:srgbClr val="0070C0"/>
                </a:solidFill>
              </a:rPr>
              <a:t>W</a:t>
            </a:r>
            <a:r>
              <a:rPr lang="pl-PL" sz="2800" b="1" dirty="0" smtClean="0">
                <a:solidFill>
                  <a:srgbClr val="0070C0"/>
                </a:solidFill>
              </a:rPr>
              <a:t>ytycznych. </a:t>
            </a: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W ramach dobrego przygotowania się, warto ustalić          z </a:t>
            </a:r>
            <a:r>
              <a:rPr lang="pl-PL" sz="2800" dirty="0">
                <a:solidFill>
                  <a:schemeClr val="tx1"/>
                </a:solidFill>
              </a:rPr>
              <a:t>jakich narzędzi pomocniczych zawartych w Systemie Kontroli </a:t>
            </a:r>
            <a:r>
              <a:rPr lang="pl-PL" sz="2800" dirty="0" smtClean="0">
                <a:solidFill>
                  <a:schemeClr val="tx1"/>
                </a:solidFill>
              </a:rPr>
              <a:t>będzie </a:t>
            </a:r>
            <a:r>
              <a:rPr lang="pl-PL" sz="2800" dirty="0">
                <a:solidFill>
                  <a:schemeClr val="tx1"/>
                </a:solidFill>
              </a:rPr>
              <a:t>można skorzystać </a:t>
            </a:r>
            <a:r>
              <a:rPr lang="pl-PL" sz="2800" dirty="0" smtClean="0">
                <a:solidFill>
                  <a:schemeClr val="tx1"/>
                </a:solidFill>
              </a:rPr>
              <a:t>dostosowując je </a:t>
            </a:r>
            <a:r>
              <a:rPr lang="pl-PL" sz="2800" dirty="0">
                <a:solidFill>
                  <a:schemeClr val="tx1"/>
                </a:solidFill>
              </a:rPr>
              <a:t>do potrzeb cyklu </a:t>
            </a:r>
            <a:r>
              <a:rPr lang="pl-PL" sz="2800" dirty="0" smtClean="0">
                <a:solidFill>
                  <a:schemeClr val="tx1"/>
                </a:solidFill>
              </a:rPr>
              <a:t>kontrolnego -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branżowe lub horyzontalne listy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kontrolne, program kontroli.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2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400600"/>
          </a:xfrm>
        </p:spPr>
        <p:txBody>
          <a:bodyPr/>
          <a:lstStyle/>
          <a:p>
            <a:r>
              <a:rPr lang="pl-PL" sz="2800" dirty="0" smtClean="0">
                <a:solidFill>
                  <a:srgbClr val="00B050"/>
                </a:solidFill>
              </a:rPr>
              <a:t>KONTROLA (z zasady planowa kompleksowa)</a:t>
            </a:r>
            <a:r>
              <a:rPr lang="pl-PL" sz="2800" dirty="0" smtClean="0"/>
              <a:t> </a:t>
            </a: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</a:rPr>
              <a:t>Sposób rozpoczęcia kontroli wykonywanej w ramach cyklu i jej zakończenia nie odbiega od zasad </a:t>
            </a:r>
            <a:r>
              <a:rPr lang="pl-PL" sz="2200" dirty="0" smtClean="0">
                <a:solidFill>
                  <a:schemeClr val="tx1"/>
                </a:solidFill>
              </a:rPr>
              <a:t>ogólnych.</a:t>
            </a:r>
            <a:endParaRPr lang="pl-PL" sz="22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</a:rPr>
              <a:t>Protokół </a:t>
            </a:r>
            <a:r>
              <a:rPr lang="pl-PL" sz="2200" dirty="0">
                <a:solidFill>
                  <a:schemeClr val="tx1"/>
                </a:solidFill>
              </a:rPr>
              <a:t>kontroli zachowuje zasadniczą formę (wg szablonu dla kontroli planowej kompleksowej), natomiast odpowiednie wzory tabel ustalonych dla cyklu kontrolnego (zestawień) </a:t>
            </a:r>
            <a:r>
              <a:rPr lang="pl-PL" sz="2200" dirty="0" smtClean="0">
                <a:solidFill>
                  <a:schemeClr val="tx1"/>
                </a:solidFill>
              </a:rPr>
              <a:t>w </a:t>
            </a:r>
            <a:r>
              <a:rPr lang="pl-PL" sz="2200" dirty="0">
                <a:solidFill>
                  <a:schemeClr val="tx1"/>
                </a:solidFill>
              </a:rPr>
              <a:t>formie dokumentów są dołączane do protokołu </a:t>
            </a:r>
            <a:r>
              <a:rPr lang="pl-PL" sz="2200" dirty="0" smtClean="0">
                <a:solidFill>
                  <a:schemeClr val="tx1"/>
                </a:solidFill>
              </a:rPr>
              <a:t>kontroli.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</a:rPr>
              <a:t>Może zaistnieć potrzeba </a:t>
            </a:r>
            <a:r>
              <a:rPr lang="pl-PL" sz="2200" dirty="0">
                <a:solidFill>
                  <a:schemeClr val="tx1"/>
                </a:solidFill>
              </a:rPr>
              <a:t>wykonywania </a:t>
            </a:r>
            <a:r>
              <a:rPr lang="pl-PL" sz="2200" dirty="0" smtClean="0">
                <a:solidFill>
                  <a:schemeClr val="tx1"/>
                </a:solidFill>
              </a:rPr>
              <a:t>badań i </a:t>
            </a:r>
            <a:r>
              <a:rPr lang="pl-PL" sz="2200" dirty="0">
                <a:solidFill>
                  <a:schemeClr val="tx1"/>
                </a:solidFill>
              </a:rPr>
              <a:t>pomiarów kontrolnych </a:t>
            </a:r>
            <a:r>
              <a:rPr lang="pl-PL" sz="2200" dirty="0" smtClean="0">
                <a:solidFill>
                  <a:schemeClr val="tx1"/>
                </a:solidFill>
              </a:rPr>
              <a:t>w określonym zakresie.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</a:rPr>
              <a:t>W protokole kontroli oraz w </a:t>
            </a:r>
            <a:r>
              <a:rPr lang="pl-PL" sz="2200" dirty="0" smtClean="0">
                <a:solidFill>
                  <a:schemeClr val="tx1"/>
                </a:solidFill>
              </a:rPr>
              <a:t>rejestrze kontroli </a:t>
            </a:r>
            <a:r>
              <a:rPr lang="pl-PL" sz="2200" dirty="0">
                <a:solidFill>
                  <a:schemeClr val="tx1"/>
                </a:solidFill>
              </a:rPr>
              <a:t>należy zaznaczyć, że kontrola wykonana została w ramach konkretnego cyklu </a:t>
            </a:r>
            <a:r>
              <a:rPr lang="pl-PL" sz="2200" dirty="0" smtClean="0">
                <a:solidFill>
                  <a:schemeClr val="tx1"/>
                </a:solidFill>
              </a:rPr>
              <a:t>kontrolnego.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</a:rPr>
              <a:t>O ile zakład do kontroli w ramach realizacji cyklu jest znany na etapie tworzenia planu, nr cyklu wg dokumentów SK wpisuje się w tabelę rocznego planu kontroli (co zdecydowanie ułatwia planowanie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i realizację zadania).</a:t>
            </a:r>
            <a:endParaRPr lang="pl-PL" sz="22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515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4896544"/>
          </a:xfrm>
        </p:spPr>
        <p:txBody>
          <a:bodyPr/>
          <a:lstStyle/>
          <a:p>
            <a:r>
              <a:rPr lang="pl-PL" sz="2800" dirty="0" smtClean="0">
                <a:solidFill>
                  <a:srgbClr val="0070C0"/>
                </a:solidFill>
              </a:rPr>
              <a:t>Należy pamiętać</a:t>
            </a:r>
            <a:r>
              <a:rPr lang="pl-PL" sz="2800" dirty="0" smtClean="0">
                <a:solidFill>
                  <a:schemeClr val="tx1"/>
                </a:solidFill>
              </a:rPr>
              <a:t>, że każdy </a:t>
            </a:r>
            <a:r>
              <a:rPr lang="pl-PL" sz="2800" dirty="0">
                <a:solidFill>
                  <a:schemeClr val="tx1"/>
                </a:solidFill>
              </a:rPr>
              <a:t>protokół kontroli powinien zawierać informacje niezbędne do </a:t>
            </a:r>
            <a:r>
              <a:rPr lang="pl-PL" sz="2800" dirty="0" smtClean="0">
                <a:solidFill>
                  <a:schemeClr val="tx1"/>
                </a:solidFill>
              </a:rPr>
              <a:t>sporządzenie wymaganych informacji, określonych w Wytycznych </a:t>
            </a:r>
          </a:p>
          <a:p>
            <a:r>
              <a:rPr lang="pl-PL" sz="2800" dirty="0">
                <a:solidFill>
                  <a:schemeClr val="tx1"/>
                </a:solidFill>
              </a:rPr>
              <a:t>o</a:t>
            </a:r>
            <a:r>
              <a:rPr lang="pl-PL" sz="2800" dirty="0" smtClean="0">
                <a:solidFill>
                  <a:schemeClr val="tx1"/>
                </a:solidFill>
              </a:rPr>
              <a:t>raz</a:t>
            </a:r>
          </a:p>
          <a:p>
            <a:pPr algn="just"/>
            <a:r>
              <a:rPr lang="pl-PL" sz="2800" dirty="0" smtClean="0">
                <a:solidFill>
                  <a:schemeClr val="tx1"/>
                </a:solidFill>
              </a:rPr>
              <a:t>elementy </a:t>
            </a:r>
            <a:r>
              <a:rPr lang="pl-PL" sz="2800" dirty="0">
                <a:solidFill>
                  <a:schemeClr val="tx1"/>
                </a:solidFill>
              </a:rPr>
              <a:t>typowego protokołu kontroli, w tym przede wszystkim stwierdzone naruszenia wraz z materiałem dowodowym, a także odnotowanie zastosowanych podczas kontroli sankcji. Zalecane jest ponadto, aby sprawdzona została realizacja zarządzeń pokontrolnych skierowanych do kontrolowanego zakładu po poprzedniej </a:t>
            </a:r>
            <a:r>
              <a:rPr lang="pl-PL" sz="2800" dirty="0" smtClean="0">
                <a:solidFill>
                  <a:schemeClr val="tx1"/>
                </a:solidFill>
              </a:rPr>
              <a:t>kontroli.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96334"/>
      </p:ext>
    </p:extLst>
  </p:cSld>
  <p:clrMapOvr>
    <a:masterClrMapping/>
  </p:clrMapOvr>
</p:sld>
</file>

<file path=ppt/theme/theme1.xml><?xml version="1.0" encoding="utf-8"?>
<a:theme xmlns:a="http://schemas.openxmlformats.org/drawingml/2006/main" name="szablonABab">
  <a:themeElements>
    <a:clrScheme name="Niestandardowy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B3D7"/>
      </a:accent1>
      <a:accent2>
        <a:srgbClr val="C0504D"/>
      </a:accent2>
      <a:accent3>
        <a:srgbClr val="9BBB59"/>
      </a:accent3>
      <a:accent4>
        <a:srgbClr val="8064A2"/>
      </a:accent4>
      <a:accent5>
        <a:srgbClr val="8DB3E2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916</Words>
  <Application>Microsoft Office PowerPoint</Application>
  <PresentationFormat>Pokaz na ekranie (4:3)</PresentationFormat>
  <Paragraphs>81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szablonABab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a.bronisz</dc:creator>
  <cp:lastModifiedBy>Marta Wojtaczka</cp:lastModifiedBy>
  <cp:revision>49</cp:revision>
  <dcterms:created xsi:type="dcterms:W3CDTF">2013-06-04T07:25:46Z</dcterms:created>
  <dcterms:modified xsi:type="dcterms:W3CDTF">2013-11-05T06:22:53Z</dcterms:modified>
</cp:coreProperties>
</file>